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0"/>
  </p:notesMasterIdLst>
  <p:handoutMasterIdLst>
    <p:handoutMasterId r:id="rId31"/>
  </p:handoutMasterIdLst>
  <p:sldIdLst>
    <p:sldId id="815" r:id="rId2"/>
    <p:sldId id="816" r:id="rId3"/>
    <p:sldId id="817" r:id="rId4"/>
    <p:sldId id="825" r:id="rId5"/>
    <p:sldId id="826" r:id="rId6"/>
    <p:sldId id="824" r:id="rId7"/>
    <p:sldId id="823" r:id="rId8"/>
    <p:sldId id="831" r:id="rId9"/>
    <p:sldId id="820" r:id="rId10"/>
    <p:sldId id="821" r:id="rId11"/>
    <p:sldId id="836" r:id="rId12"/>
    <p:sldId id="842" r:id="rId13"/>
    <p:sldId id="845" r:id="rId14"/>
    <p:sldId id="830" r:id="rId15"/>
    <p:sldId id="827" r:id="rId16"/>
    <p:sldId id="828" r:id="rId17"/>
    <p:sldId id="829" r:id="rId18"/>
    <p:sldId id="819" r:id="rId19"/>
    <p:sldId id="832" r:id="rId20"/>
    <p:sldId id="833" r:id="rId21"/>
    <p:sldId id="834" r:id="rId22"/>
    <p:sldId id="835" r:id="rId23"/>
    <p:sldId id="837" r:id="rId24"/>
    <p:sldId id="838" r:id="rId25"/>
    <p:sldId id="839" r:id="rId26"/>
    <p:sldId id="840" r:id="rId27"/>
    <p:sldId id="841" r:id="rId28"/>
    <p:sldId id="804" r:id="rId29"/>
  </p:sldIdLst>
  <p:sldSz cx="9144000" cy="6858000" type="screen4x3"/>
  <p:notesSz cx="7010400" cy="9396413"/>
  <p:custDataLst>
    <p:tags r:id="rId32"/>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 S Cardman" initials="LSC"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200"/>
    <a:srgbClr val="DDDDDD"/>
    <a:srgbClr val="8DB4E3"/>
    <a:srgbClr val="FF3300"/>
    <a:srgbClr val="FFFF00"/>
    <a:srgbClr val="CCCCFF"/>
    <a:srgbClr val="FFFF66"/>
    <a:srgbClr val="CCECFF"/>
    <a:srgbClr val="EAEAE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22" autoAdjust="0"/>
    <p:restoredTop sz="92850" autoAdjust="0"/>
  </p:normalViewPr>
  <p:slideViewPr>
    <p:cSldViewPr>
      <p:cViewPr varScale="1">
        <p:scale>
          <a:sx n="69" d="100"/>
          <a:sy n="69" d="100"/>
        </p:scale>
        <p:origin x="-1026" y="-114"/>
      </p:cViewPr>
      <p:guideLst>
        <p:guide orient="horz" pos="2160"/>
        <p:guide pos="2880"/>
      </p:guideLst>
    </p:cSldViewPr>
  </p:slideViewPr>
  <p:outlineViewPr>
    <p:cViewPr>
      <p:scale>
        <a:sx n="33" d="100"/>
        <a:sy n="33" d="100"/>
      </p:scale>
      <p:origin x="0" y="2970"/>
    </p:cViewPr>
  </p:outlineViewPr>
  <p:notesTextViewPr>
    <p:cViewPr>
      <p:scale>
        <a:sx n="100" d="100"/>
        <a:sy n="100" d="100"/>
      </p:scale>
      <p:origin x="0" y="0"/>
    </p:cViewPr>
  </p:notesTextViewPr>
  <p:sorterViewPr>
    <p:cViewPr>
      <p:scale>
        <a:sx n="100" d="100"/>
        <a:sy n="100" d="100"/>
      </p:scale>
      <p:origin x="0" y="35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hdr" sz="quarter"/>
          </p:nvPr>
        </p:nvSpPr>
        <p:spPr bwMode="auto">
          <a:xfrm>
            <a:off x="4" y="1"/>
            <a:ext cx="3040063" cy="466725"/>
          </a:xfrm>
          <a:prstGeom prst="rect">
            <a:avLst/>
          </a:prstGeom>
          <a:noFill/>
          <a:ln w="9525">
            <a:noFill/>
            <a:miter lim="800000"/>
            <a:headEnd/>
            <a:tailEnd/>
          </a:ln>
          <a:effectLst/>
        </p:spPr>
        <p:txBody>
          <a:bodyPr vert="horz" wrap="square" lIns="92868" tIns="46434" rIns="92868" bIns="46434" numCol="1" anchor="t" anchorCtr="0" compatLnSpc="1">
            <a:prstTxWarp prst="textNoShape">
              <a:avLst/>
            </a:prstTxWarp>
          </a:bodyPr>
          <a:lstStyle>
            <a:lvl1pPr defTabSz="930275" eaLnBrk="1" hangingPunct="1">
              <a:defRPr sz="1200" smtClean="0"/>
            </a:lvl1pPr>
          </a:lstStyle>
          <a:p>
            <a:pPr>
              <a:defRPr/>
            </a:pPr>
            <a:endParaRPr lang="en-US" dirty="0"/>
          </a:p>
        </p:txBody>
      </p:sp>
      <p:sp>
        <p:nvSpPr>
          <p:cNvPr id="297987" name="Rectangle 3"/>
          <p:cNvSpPr>
            <a:spLocks noGrp="1" noChangeArrowheads="1"/>
          </p:cNvSpPr>
          <p:nvPr>
            <p:ph type="dt" sz="quarter" idx="1"/>
          </p:nvPr>
        </p:nvSpPr>
        <p:spPr bwMode="auto">
          <a:xfrm>
            <a:off x="3968754" y="1"/>
            <a:ext cx="3040063" cy="466725"/>
          </a:xfrm>
          <a:prstGeom prst="rect">
            <a:avLst/>
          </a:prstGeom>
          <a:noFill/>
          <a:ln w="9525">
            <a:noFill/>
            <a:miter lim="800000"/>
            <a:headEnd/>
            <a:tailEnd/>
          </a:ln>
          <a:effectLst/>
        </p:spPr>
        <p:txBody>
          <a:bodyPr vert="horz" wrap="square" lIns="92868" tIns="46434" rIns="92868" bIns="46434" numCol="1" anchor="t" anchorCtr="0" compatLnSpc="1">
            <a:prstTxWarp prst="textNoShape">
              <a:avLst/>
            </a:prstTxWarp>
          </a:bodyPr>
          <a:lstStyle>
            <a:lvl1pPr algn="r" defTabSz="930275" eaLnBrk="1" hangingPunct="1">
              <a:defRPr sz="1200" smtClean="0"/>
            </a:lvl1pPr>
          </a:lstStyle>
          <a:p>
            <a:pPr>
              <a:defRPr/>
            </a:pPr>
            <a:endParaRPr lang="en-US" dirty="0"/>
          </a:p>
        </p:txBody>
      </p:sp>
      <p:sp>
        <p:nvSpPr>
          <p:cNvPr id="297988" name="Rectangle 4"/>
          <p:cNvSpPr>
            <a:spLocks noGrp="1" noChangeArrowheads="1"/>
          </p:cNvSpPr>
          <p:nvPr>
            <p:ph type="ftr" sz="quarter" idx="2"/>
          </p:nvPr>
        </p:nvSpPr>
        <p:spPr bwMode="auto">
          <a:xfrm>
            <a:off x="4" y="8928104"/>
            <a:ext cx="3040063" cy="466725"/>
          </a:xfrm>
          <a:prstGeom prst="rect">
            <a:avLst/>
          </a:prstGeom>
          <a:noFill/>
          <a:ln w="9525">
            <a:noFill/>
            <a:miter lim="800000"/>
            <a:headEnd/>
            <a:tailEnd/>
          </a:ln>
          <a:effectLst/>
        </p:spPr>
        <p:txBody>
          <a:bodyPr vert="horz" wrap="square" lIns="92868" tIns="46434" rIns="92868" bIns="46434" numCol="1" anchor="b" anchorCtr="0" compatLnSpc="1">
            <a:prstTxWarp prst="textNoShape">
              <a:avLst/>
            </a:prstTxWarp>
          </a:bodyPr>
          <a:lstStyle>
            <a:lvl1pPr defTabSz="930275" eaLnBrk="1" hangingPunct="1">
              <a:defRPr sz="1200" smtClean="0"/>
            </a:lvl1pPr>
          </a:lstStyle>
          <a:p>
            <a:pPr>
              <a:defRPr/>
            </a:pPr>
            <a:endParaRPr lang="en-US" dirty="0"/>
          </a:p>
        </p:txBody>
      </p:sp>
      <p:sp>
        <p:nvSpPr>
          <p:cNvPr id="297989" name="Rectangle 5"/>
          <p:cNvSpPr>
            <a:spLocks noGrp="1" noChangeArrowheads="1"/>
          </p:cNvSpPr>
          <p:nvPr>
            <p:ph type="sldNum" sz="quarter" idx="3"/>
          </p:nvPr>
        </p:nvSpPr>
        <p:spPr bwMode="auto">
          <a:xfrm>
            <a:off x="3968754" y="8928104"/>
            <a:ext cx="3040063" cy="466725"/>
          </a:xfrm>
          <a:prstGeom prst="rect">
            <a:avLst/>
          </a:prstGeom>
          <a:noFill/>
          <a:ln w="9525">
            <a:noFill/>
            <a:miter lim="800000"/>
            <a:headEnd/>
            <a:tailEnd/>
          </a:ln>
          <a:effectLst/>
        </p:spPr>
        <p:txBody>
          <a:bodyPr vert="horz" wrap="square" lIns="92868" tIns="46434" rIns="92868" bIns="46434" numCol="1" anchor="b" anchorCtr="0" compatLnSpc="1">
            <a:prstTxWarp prst="textNoShape">
              <a:avLst/>
            </a:prstTxWarp>
          </a:bodyPr>
          <a:lstStyle>
            <a:lvl1pPr algn="r" defTabSz="930275" eaLnBrk="1" hangingPunct="1">
              <a:defRPr sz="1200" smtClean="0"/>
            </a:lvl1pPr>
          </a:lstStyle>
          <a:p>
            <a:pPr>
              <a:defRPr/>
            </a:pPr>
            <a:fld id="{119F1AF9-1359-4B48-BE7F-28ECA2074553}" type="slidenum">
              <a:rPr lang="en-US"/>
              <a:pPr>
                <a:defRPr/>
              </a:pPr>
              <a:t>‹#›</a:t>
            </a:fld>
            <a:endParaRPr lang="en-US" dirty="0"/>
          </a:p>
        </p:txBody>
      </p:sp>
    </p:spTree>
    <p:extLst>
      <p:ext uri="{BB962C8B-B14F-4D97-AF65-F5344CB8AC3E}">
        <p14:creationId xmlns:p14="http://schemas.microsoft.com/office/powerpoint/2010/main" val="2673997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3040063" cy="468313"/>
          </a:xfrm>
          <a:prstGeom prst="rect">
            <a:avLst/>
          </a:prstGeom>
          <a:noFill/>
          <a:ln w="9525">
            <a:noFill/>
            <a:miter lim="800000"/>
            <a:headEnd/>
            <a:tailEnd/>
          </a:ln>
          <a:effectLst/>
        </p:spPr>
        <p:txBody>
          <a:bodyPr vert="horz" wrap="square" lIns="94082" tIns="47043" rIns="94082" bIns="47043" numCol="1" anchor="t" anchorCtr="0" compatLnSpc="1">
            <a:prstTxWarp prst="textNoShape">
              <a:avLst/>
            </a:prstTxWarp>
          </a:bodyPr>
          <a:lstStyle>
            <a:lvl1pPr defTabSz="941388" eaLnBrk="1" hangingPunct="1">
              <a:defRPr sz="1200" smtClean="0"/>
            </a:lvl1pPr>
          </a:lstStyle>
          <a:p>
            <a:pPr>
              <a:defRPr/>
            </a:pPr>
            <a:endParaRPr lang="en-US" dirty="0"/>
          </a:p>
        </p:txBody>
      </p:sp>
      <p:sp>
        <p:nvSpPr>
          <p:cNvPr id="4099" name="Rectangle 3"/>
          <p:cNvSpPr>
            <a:spLocks noGrp="1" noChangeArrowheads="1"/>
          </p:cNvSpPr>
          <p:nvPr>
            <p:ph type="dt" idx="1"/>
          </p:nvPr>
        </p:nvSpPr>
        <p:spPr bwMode="auto">
          <a:xfrm>
            <a:off x="3968754" y="1"/>
            <a:ext cx="3040063" cy="468313"/>
          </a:xfrm>
          <a:prstGeom prst="rect">
            <a:avLst/>
          </a:prstGeom>
          <a:noFill/>
          <a:ln w="9525">
            <a:noFill/>
            <a:miter lim="800000"/>
            <a:headEnd/>
            <a:tailEnd/>
          </a:ln>
          <a:effectLst/>
        </p:spPr>
        <p:txBody>
          <a:bodyPr vert="horz" wrap="square" lIns="94082" tIns="47043" rIns="94082" bIns="47043" numCol="1" anchor="t" anchorCtr="0" compatLnSpc="1">
            <a:prstTxWarp prst="textNoShape">
              <a:avLst/>
            </a:prstTxWarp>
          </a:bodyPr>
          <a:lstStyle>
            <a:lvl1pPr algn="r" defTabSz="941388" eaLnBrk="1" hangingPunct="1">
              <a:defRPr sz="1200" smtClean="0"/>
            </a:lvl1pPr>
          </a:lstStyle>
          <a:p>
            <a:pPr>
              <a:defRPr/>
            </a:pPr>
            <a:endParaRPr lang="en-US" dirty="0"/>
          </a:p>
        </p:txBody>
      </p:sp>
      <p:sp>
        <p:nvSpPr>
          <p:cNvPr id="29700" name="Rectangle 4"/>
          <p:cNvSpPr>
            <a:spLocks noGrp="1" noRot="1" noChangeAspect="1" noChangeArrowheads="1" noTextEdit="1"/>
          </p:cNvSpPr>
          <p:nvPr>
            <p:ph type="sldImg" idx="2"/>
          </p:nvPr>
        </p:nvSpPr>
        <p:spPr bwMode="auto">
          <a:xfrm>
            <a:off x="1163638" y="706438"/>
            <a:ext cx="4694237" cy="35210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4850" y="4462463"/>
            <a:ext cx="5600700" cy="4227512"/>
          </a:xfrm>
          <a:prstGeom prst="rect">
            <a:avLst/>
          </a:prstGeom>
          <a:noFill/>
          <a:ln w="9525">
            <a:noFill/>
            <a:miter lim="800000"/>
            <a:headEnd/>
            <a:tailEnd/>
          </a:ln>
          <a:effectLst/>
        </p:spPr>
        <p:txBody>
          <a:bodyPr vert="horz" wrap="square" lIns="94082" tIns="47043" rIns="94082" bIns="4704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4" y="8928104"/>
            <a:ext cx="3040063" cy="466725"/>
          </a:xfrm>
          <a:prstGeom prst="rect">
            <a:avLst/>
          </a:prstGeom>
          <a:noFill/>
          <a:ln w="9525">
            <a:noFill/>
            <a:miter lim="800000"/>
            <a:headEnd/>
            <a:tailEnd/>
          </a:ln>
          <a:effectLst/>
        </p:spPr>
        <p:txBody>
          <a:bodyPr vert="horz" wrap="square" lIns="94082" tIns="47043" rIns="94082" bIns="47043" numCol="1" anchor="b" anchorCtr="0" compatLnSpc="1">
            <a:prstTxWarp prst="textNoShape">
              <a:avLst/>
            </a:prstTxWarp>
          </a:bodyPr>
          <a:lstStyle>
            <a:lvl1pPr defTabSz="941388" eaLnBrk="1" hangingPunct="1">
              <a:defRPr sz="1200" smtClean="0"/>
            </a:lvl1pPr>
          </a:lstStyle>
          <a:p>
            <a:pPr>
              <a:defRPr/>
            </a:pPr>
            <a:endParaRPr lang="en-US" dirty="0"/>
          </a:p>
        </p:txBody>
      </p:sp>
      <p:sp>
        <p:nvSpPr>
          <p:cNvPr id="4103" name="Rectangle 7"/>
          <p:cNvSpPr>
            <a:spLocks noGrp="1" noChangeArrowheads="1"/>
          </p:cNvSpPr>
          <p:nvPr>
            <p:ph type="sldNum" sz="quarter" idx="5"/>
          </p:nvPr>
        </p:nvSpPr>
        <p:spPr bwMode="auto">
          <a:xfrm>
            <a:off x="3968754" y="8928104"/>
            <a:ext cx="3040063" cy="466725"/>
          </a:xfrm>
          <a:prstGeom prst="rect">
            <a:avLst/>
          </a:prstGeom>
          <a:noFill/>
          <a:ln w="9525">
            <a:noFill/>
            <a:miter lim="800000"/>
            <a:headEnd/>
            <a:tailEnd/>
          </a:ln>
          <a:effectLst/>
        </p:spPr>
        <p:txBody>
          <a:bodyPr vert="horz" wrap="square" lIns="94082" tIns="47043" rIns="94082" bIns="47043" numCol="1" anchor="b" anchorCtr="0" compatLnSpc="1">
            <a:prstTxWarp prst="textNoShape">
              <a:avLst/>
            </a:prstTxWarp>
          </a:bodyPr>
          <a:lstStyle>
            <a:lvl1pPr algn="r" defTabSz="941388" eaLnBrk="1" hangingPunct="1">
              <a:defRPr sz="1200" smtClean="0"/>
            </a:lvl1pPr>
          </a:lstStyle>
          <a:p>
            <a:pPr>
              <a:defRPr/>
            </a:pPr>
            <a:fld id="{7AF2D93B-BDD3-484D-93E4-32FA9F9F268A}" type="slidenum">
              <a:rPr lang="en-US"/>
              <a:pPr>
                <a:defRPr/>
              </a:pPr>
              <a:t>‹#›</a:t>
            </a:fld>
            <a:endParaRPr lang="en-US" dirty="0"/>
          </a:p>
        </p:txBody>
      </p:sp>
    </p:spTree>
    <p:extLst>
      <p:ext uri="{BB962C8B-B14F-4D97-AF65-F5344CB8AC3E}">
        <p14:creationId xmlns:p14="http://schemas.microsoft.com/office/powerpoint/2010/main" val="25989032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a:solidFill>
                  <a:prstClr val="black"/>
                </a:solidFill>
              </a:rPr>
              <a:pPr>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20</a:t>
            </a:fld>
            <a:endParaRPr lang="en-US"/>
          </a:p>
        </p:txBody>
      </p:sp>
    </p:spTree>
    <p:extLst>
      <p:ext uri="{BB962C8B-B14F-4D97-AF65-F5344CB8AC3E}">
        <p14:creationId xmlns:p14="http://schemas.microsoft.com/office/powerpoint/2010/main" val="201186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F2D93B-BDD3-484D-93E4-32FA9F9F268A}" type="slidenum">
              <a:rPr lang="en-US" smtClean="0">
                <a:solidFill>
                  <a:prstClr val="black"/>
                </a:solidFill>
              </a:rPr>
              <a:pPr>
                <a:defRPr/>
              </a:pPr>
              <a:t>22</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to give an overview of Jefferson Lab.</a:t>
            </a:r>
          </a:p>
          <a:p>
            <a:r>
              <a:rPr lang="en-US" dirty="0" smtClean="0"/>
              <a:t> </a:t>
            </a:r>
          </a:p>
          <a:p>
            <a:r>
              <a:rPr lang="en-US" dirty="0" smtClean="0"/>
              <a:t>I can’t get going without saying something of the current status of the lab.</a:t>
            </a:r>
          </a:p>
          <a:p>
            <a:endParaRPr lang="en-US" dirty="0" smtClean="0"/>
          </a:p>
          <a:p>
            <a:r>
              <a:rPr lang="en-US" dirty="0" smtClean="0"/>
              <a:t>The dominant part of the talk will concern our 12 </a:t>
            </a:r>
            <a:r>
              <a:rPr lang="en-US" dirty="0" err="1" smtClean="0"/>
              <a:t>GeV</a:t>
            </a:r>
            <a:r>
              <a:rPr lang="en-US" dirty="0" smtClean="0"/>
              <a:t> Upgrade Project, the physics and the project status.</a:t>
            </a:r>
          </a:p>
          <a:p>
            <a:endParaRPr lang="en-US" dirty="0" smtClean="0"/>
          </a:p>
          <a:p>
            <a:r>
              <a:rPr lang="en-US" dirty="0" smtClean="0"/>
              <a:t>However, the technology which enables our nuclear physics and its enhancement also provides opportunities in the future</a:t>
            </a:r>
          </a:p>
          <a:p>
            <a:r>
              <a:rPr lang="en-US" dirty="0" smtClean="0"/>
              <a:t>	Photon Science</a:t>
            </a:r>
          </a:p>
          <a:p>
            <a:r>
              <a:rPr lang="en-US" dirty="0" smtClean="0"/>
              <a:t>	Accelerator Driven Systems</a:t>
            </a:r>
          </a:p>
          <a:p>
            <a:r>
              <a:rPr lang="en-US" dirty="0" smtClean="0"/>
              <a:t>	Nuclear Physics</a:t>
            </a:r>
          </a:p>
          <a:p>
            <a:r>
              <a:rPr lang="en-US" dirty="0" smtClean="0"/>
              <a:t>	</a:t>
            </a:r>
          </a:p>
          <a:p>
            <a:r>
              <a:rPr lang="en-US" dirty="0" smtClean="0"/>
              <a:t>Conclude</a:t>
            </a:r>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solidFill>
                  <a:prstClr val="black"/>
                </a:solidFill>
              </a:rPr>
              <a:pPr>
                <a:defRPr/>
              </a:pPr>
              <a:t>26</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69523E-340A-48C4-92C8-64E29C526E3C}"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txBox="1">
            <a:spLocks noGrp="1"/>
          </p:cNvSpPr>
          <p:nvPr>
            <p:ph type="body" idx="1"/>
          </p:nvPr>
        </p:nvSpPr>
        <p:spPr>
          <a:noFill/>
          <a:ln/>
        </p:spPr>
        <p:txBody>
          <a:bodyPr/>
          <a:lstStyle/>
          <a:p>
            <a:endParaRPr lang="en-US" smtClean="0">
              <a:latin typeface="Times New Roman" pitchFamily="18" charset="0"/>
              <a:ea typeface="ＭＳ Ｐゴシック" charset="-128"/>
            </a:endParaRPr>
          </a:p>
        </p:txBody>
      </p:sp>
      <p:sp>
        <p:nvSpPr>
          <p:cNvPr id="18436" name="Slide Number Placeholder 3"/>
          <p:cNvSpPr>
            <a:spLocks noGrp="1"/>
          </p:cNvSpPr>
          <p:nvPr>
            <p:ph type="sldNum" sz="quarter" idx="4294967295"/>
          </p:nvPr>
        </p:nvSpPr>
        <p:spPr bwMode="auto">
          <a:xfrm>
            <a:off x="3971013" y="8924296"/>
            <a:ext cx="3038283" cy="470205"/>
          </a:xfrm>
          <a:prstGeom prst="rect">
            <a:avLst/>
          </a:prstGeom>
          <a:noFill/>
          <a:ln>
            <a:miter lim="800000"/>
            <a:headEnd/>
            <a:tailEnd/>
          </a:ln>
        </p:spPr>
        <p:txBody>
          <a:bodyPr/>
          <a:lstStyle/>
          <a:p>
            <a:fld id="{7869F375-D74E-484B-8DDA-087D835F6169}" type="slidenum">
              <a:rPr lang="en-US">
                <a:solidFill>
                  <a:prstClr val="black"/>
                </a:solidFill>
              </a:rPr>
              <a:pPr/>
              <a:t>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602355" y="0"/>
            <a:ext cx="4879725" cy="3696764"/>
          </a:xfrm>
          <a:prstGeom prst="rect">
            <a:avLst/>
          </a:prstGeom>
          <a:solidFill>
            <a:srgbClr val="FFFFFF"/>
          </a:solidFill>
          <a:ln>
            <a:solidFill>
              <a:srgbClr val="000000"/>
            </a:solidFill>
            <a:miter lim="800000"/>
            <a:headEnd/>
            <a:tailEnd/>
          </a:ln>
        </p:spPr>
      </p:sp>
      <p:sp>
        <p:nvSpPr>
          <p:cNvPr id="24578" name="Rectangle 2"/>
          <p:cNvSpPr txBox="1">
            <a:spLocks noGrp="1" noChangeArrowheads="1"/>
          </p:cNvSpPr>
          <p:nvPr>
            <p:ph type="body" idx="1"/>
          </p:nvPr>
        </p:nvSpPr>
        <p:spPr bwMode="auto">
          <a:xfrm>
            <a:off x="701345" y="4463607"/>
            <a:ext cx="5604669" cy="4137342"/>
          </a:xfrm>
          <a:prstGeom prst="rect">
            <a:avLst/>
          </a:prstGeom>
          <a:noFill/>
          <a:ln>
            <a:round/>
            <a:headEnd/>
            <a:tailEnd/>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92747" tIns="46372" rIns="92747" bIns="46372"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7</a:t>
            </a:fld>
            <a:endParaRPr lang="en-US">
              <a:solidFill>
                <a:srgbClr val="000000"/>
              </a:solidFill>
            </a:endParaRPr>
          </a:p>
        </p:txBody>
      </p:sp>
      <p:sp>
        <p:nvSpPr>
          <p:cNvPr id="39939" name="Rectangle 2"/>
          <p:cNvSpPr>
            <a:spLocks noGrp="1" noRot="1" noChangeAspect="1" noChangeArrowheads="1" noTextEdit="1"/>
          </p:cNvSpPr>
          <p:nvPr>
            <p:ph type="sldImg"/>
          </p:nvPr>
        </p:nvSpPr>
        <p:spPr bwMode="auto">
          <a:xfrm>
            <a:off x="1166813" y="706438"/>
            <a:ext cx="4694237" cy="3521075"/>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213685">
              <a:spcBef>
                <a:spcPct val="0"/>
              </a:spcBef>
            </a:pPr>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2990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DF9A8-A8E8-41EA-B260-D01AD0AE4FE4}"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D5FC8-5514-4D5E-9FCE-248C23E1BE17}" type="slidenum">
              <a:rPr lang="en-US" smtClean="0">
                <a:solidFill>
                  <a:prstClr val="black"/>
                </a:solidFill>
              </a:rPr>
              <a:pPr/>
              <a:t>18</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002510"/>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00000"/>
              </a:buClr>
            </a:pPr>
            <a:endParaRPr lang="en-US" dirty="0" smtClean="0">
              <a:solidFill>
                <a:srgbClr val="002060"/>
              </a:solidFill>
              <a:latin typeface="Times" pitchFamily="18" charset="0"/>
            </a:endParaRPr>
          </a:p>
          <a:p>
            <a:pPr>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4000" b="1" dirty="0" smtClean="0">
              <a:solidFill>
                <a:srgbClr val="C00000"/>
              </a:solidFill>
              <a:latin typeface="Arial" pitchFamily="34" charset="0"/>
              <a:cs typeface="Arial" pitchFamily="34" charset="0"/>
            </a:endParaRPr>
          </a:p>
        </p:txBody>
      </p:sp>
      <p:sp>
        <p:nvSpPr>
          <p:cNvPr id="6" name="Rectangle 5"/>
          <p:cNvSpPr/>
          <p:nvPr userDrawn="1"/>
        </p:nvSpPr>
        <p:spPr>
          <a:xfrm>
            <a:off x="4255896" y="6519446"/>
            <a:ext cx="609462" cy="338554"/>
          </a:xfrm>
          <a:prstGeom prst="rect">
            <a:avLst/>
          </a:prstGeom>
        </p:spPr>
        <p:txBody>
          <a:bodyPr wrap="none">
            <a:spAutoFit/>
          </a:bodyPr>
          <a:lstStyle/>
          <a:p>
            <a:pPr eaLnBrk="1" fontAlgn="auto" hangingPunct="1">
              <a:spcBef>
                <a:spcPts val="0"/>
              </a:spcBef>
              <a:spcAft>
                <a:spcPts val="0"/>
              </a:spcAft>
              <a:defRPr/>
            </a:pPr>
            <a:r>
              <a:rPr lang="en-US" sz="800" i="1" dirty="0" smtClean="0">
                <a:solidFill>
                  <a:srgbClr val="FFFFFF"/>
                </a:solidFill>
                <a:latin typeface="Arial" pitchFamily="34" charset="0"/>
                <a:cs typeface="Arial" pitchFamily="34" charset="0"/>
              </a:rPr>
              <a:t> Page </a:t>
            </a:r>
            <a:fld id="{90D66C53-FD60-4B76-87AB-8CA91569D26A}" type="slidenum">
              <a:rPr lang="en-US" sz="800" i="1" smtClean="0">
                <a:solidFill>
                  <a:srgbClr val="FFFFFF"/>
                </a:solidFill>
                <a:latin typeface="Arial" pitchFamily="34" charset="0"/>
                <a:cs typeface="Arial" pitchFamily="34" charset="0"/>
              </a:rPr>
              <a:pPr eaLnBrk="1" fontAlgn="auto" hangingPunct="1">
                <a:spcBef>
                  <a:spcPts val="0"/>
                </a:spcBef>
                <a:spcAft>
                  <a:spcPts val="0"/>
                </a:spcAft>
                <a:defRPr/>
              </a:pPr>
              <a:t>‹#›</a:t>
            </a:fld>
            <a:endParaRPr lang="en-US" sz="800" dirty="0" smtClean="0">
              <a:solidFill>
                <a:srgbClr val="FFFFFF"/>
              </a:solidFill>
              <a:latin typeface="Arial" pitchFamily="34" charset="0"/>
              <a:cs typeface="Arial" pitchFamily="34" charset="0"/>
            </a:endParaRPr>
          </a:p>
          <a:p>
            <a:pPr eaLnBrk="1" fontAlgn="auto" hangingPunct="1">
              <a:spcBef>
                <a:spcPts val="0"/>
              </a:spcBef>
              <a:spcAft>
                <a:spcPts val="0"/>
              </a:spcAft>
            </a:pP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770273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00000"/>
              </a:buClr>
            </a:pPr>
            <a:endParaRPr lang="en-US" dirty="0" smtClean="0">
              <a:solidFill>
                <a:srgbClr val="002060"/>
              </a:solidFill>
              <a:latin typeface="Times" pitchFamily="18" charset="0"/>
            </a:endParaRPr>
          </a:p>
          <a:p>
            <a:pPr>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4000" b="1" dirty="0" smtClean="0">
              <a:solidFill>
                <a:srgbClr val="C00000"/>
              </a:solidFill>
              <a:latin typeface="Arial" pitchFamily="34" charset="0"/>
              <a:cs typeface="Arial" pitchFamily="34" charset="0"/>
            </a:endParaRPr>
          </a:p>
        </p:txBody>
      </p:sp>
      <p:sp>
        <p:nvSpPr>
          <p:cNvPr id="5" name="Rectangle 4"/>
          <p:cNvSpPr/>
          <p:nvPr userDrawn="1"/>
        </p:nvSpPr>
        <p:spPr>
          <a:xfrm>
            <a:off x="4268872" y="6519446"/>
            <a:ext cx="606256" cy="338554"/>
          </a:xfrm>
          <a:prstGeom prst="rect">
            <a:avLst/>
          </a:prstGeom>
        </p:spPr>
        <p:txBody>
          <a:bodyPr wrap="none">
            <a:spAutoFit/>
          </a:bodyPr>
          <a:lstStyle/>
          <a:p>
            <a:pPr eaLnBrk="1" fontAlgn="auto" hangingPunct="1">
              <a:spcBef>
                <a:spcPts val="0"/>
              </a:spcBef>
              <a:spcAft>
                <a:spcPts val="0"/>
              </a:spcAft>
              <a:defRPr/>
            </a:pPr>
            <a:r>
              <a:rPr lang="en-US" sz="800" i="1" dirty="0" smtClean="0">
                <a:solidFill>
                  <a:srgbClr val="FFFFFF"/>
                </a:solidFill>
                <a:latin typeface="Times"/>
                <a:cs typeface="Arial" charset="0"/>
              </a:rPr>
              <a:t> </a:t>
            </a:r>
            <a:r>
              <a:rPr lang="en-US" sz="800" i="1" dirty="0" smtClean="0">
                <a:solidFill>
                  <a:srgbClr val="FFFFFF"/>
                </a:solidFill>
                <a:latin typeface="Arial" pitchFamily="34" charset="0"/>
                <a:cs typeface="Arial" pitchFamily="34" charset="0"/>
              </a:rPr>
              <a:t>Page </a:t>
            </a:r>
            <a:fld id="{90D66C53-FD60-4B76-87AB-8CA91569D26A}" type="slidenum">
              <a:rPr lang="en-US" sz="800" i="1" smtClean="0">
                <a:solidFill>
                  <a:srgbClr val="FFFFFF"/>
                </a:solidFill>
                <a:latin typeface="Arial" pitchFamily="34" charset="0"/>
                <a:cs typeface="Arial" pitchFamily="34" charset="0"/>
              </a:rPr>
              <a:pPr eaLnBrk="1" fontAlgn="auto" hangingPunct="1">
                <a:spcBef>
                  <a:spcPts val="0"/>
                </a:spcBef>
                <a:spcAft>
                  <a:spcPts val="0"/>
                </a:spcAft>
                <a:defRPr/>
              </a:pPr>
              <a:t>‹#›</a:t>
            </a:fld>
            <a:endParaRPr lang="en-US" sz="800" dirty="0" smtClean="0">
              <a:solidFill>
                <a:srgbClr val="FFFFFF"/>
              </a:solidFill>
              <a:latin typeface="Arial" pitchFamily="34" charset="0"/>
              <a:cs typeface="Arial" pitchFamily="34" charset="0"/>
            </a:endParaRPr>
          </a:p>
          <a:p>
            <a:pPr eaLnBrk="1" fontAlgn="auto" hangingPunct="1">
              <a:spcBef>
                <a:spcPts val="0"/>
              </a:spcBef>
              <a:spcAft>
                <a:spcPts val="0"/>
              </a:spcAft>
            </a:pP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8318218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00000"/>
              </a:buClr>
            </a:pPr>
            <a:endParaRPr lang="en-US" dirty="0" smtClean="0">
              <a:solidFill>
                <a:srgbClr val="002060"/>
              </a:solidFill>
              <a:latin typeface="Times" pitchFamily="18" charset="0"/>
            </a:endParaRPr>
          </a:p>
          <a:p>
            <a:pPr>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4000" b="1" dirty="0" smtClean="0">
              <a:solidFill>
                <a:srgbClr val="C00000"/>
              </a:solidFill>
              <a:latin typeface="Arial" pitchFamily="34" charset="0"/>
              <a:cs typeface="Arial" pitchFamily="34" charset="0"/>
            </a:endParaRPr>
          </a:p>
        </p:txBody>
      </p:sp>
      <p:sp>
        <p:nvSpPr>
          <p:cNvPr id="5" name="Rectangle 4"/>
          <p:cNvSpPr/>
          <p:nvPr userDrawn="1"/>
        </p:nvSpPr>
        <p:spPr>
          <a:xfrm>
            <a:off x="4281696" y="6519446"/>
            <a:ext cx="580608" cy="338554"/>
          </a:xfrm>
          <a:prstGeom prst="rect">
            <a:avLst/>
          </a:prstGeom>
        </p:spPr>
        <p:txBody>
          <a:bodyPr wrap="none">
            <a:spAutoFit/>
          </a:bodyPr>
          <a:lstStyle/>
          <a:p>
            <a:pPr eaLnBrk="1" fontAlgn="auto" hangingPunct="1">
              <a:spcBef>
                <a:spcPts val="0"/>
              </a:spcBef>
              <a:spcAft>
                <a:spcPts val="0"/>
              </a:spcAft>
              <a:defRPr/>
            </a:pPr>
            <a:r>
              <a:rPr lang="en-US" sz="800" i="1" dirty="0" smtClean="0">
                <a:solidFill>
                  <a:srgbClr val="FFFFFF"/>
                </a:solidFill>
                <a:latin typeface="Arial" pitchFamily="34" charset="0"/>
                <a:cs typeface="Arial" pitchFamily="34" charset="0"/>
              </a:rPr>
              <a:t>Page </a:t>
            </a:r>
            <a:fld id="{90D66C53-FD60-4B76-87AB-8CA91569D26A}" type="slidenum">
              <a:rPr lang="en-US" sz="800" i="1" smtClean="0">
                <a:solidFill>
                  <a:srgbClr val="FFFFFF"/>
                </a:solidFill>
                <a:latin typeface="Arial" pitchFamily="34" charset="0"/>
                <a:cs typeface="Arial" pitchFamily="34" charset="0"/>
              </a:rPr>
              <a:pPr eaLnBrk="1" fontAlgn="auto" hangingPunct="1">
                <a:spcBef>
                  <a:spcPts val="0"/>
                </a:spcBef>
                <a:spcAft>
                  <a:spcPts val="0"/>
                </a:spcAft>
                <a:defRPr/>
              </a:pPr>
              <a:t>‹#›</a:t>
            </a:fld>
            <a:endParaRPr lang="en-US" sz="800" dirty="0" smtClean="0">
              <a:solidFill>
                <a:srgbClr val="FFFFFF"/>
              </a:solidFill>
              <a:latin typeface="Arial" pitchFamily="34" charset="0"/>
              <a:cs typeface="Arial" pitchFamily="34" charset="0"/>
            </a:endParaRPr>
          </a:p>
          <a:p>
            <a:pPr eaLnBrk="1" fontAlgn="auto" hangingPunct="1">
              <a:spcBef>
                <a:spcPts val="0"/>
              </a:spcBef>
              <a:spcAft>
                <a:spcPts val="0"/>
              </a:spcAft>
            </a:pP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1252394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C00000"/>
              </a:buClr>
            </a:pPr>
            <a:endParaRPr lang="en-US" dirty="0">
              <a:solidFill>
                <a:srgbClr val="002060"/>
              </a:solidFill>
              <a:latin typeface="Times"/>
            </a:endParaRPr>
          </a:p>
          <a:p>
            <a:pPr>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8" name="Rectangle 7"/>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4000" b="1" dirty="0">
              <a:solidFill>
                <a:srgbClr val="C00000"/>
              </a:solidFill>
              <a:latin typeface="Arial" pitchFamily="34" charset="0"/>
              <a:cs typeface="Arial" pitchFamily="34" charset="0"/>
            </a:endParaRPr>
          </a:p>
        </p:txBody>
      </p:sp>
      <p:sp>
        <p:nvSpPr>
          <p:cNvPr id="4" name="Rectangle 3"/>
          <p:cNvSpPr/>
          <p:nvPr userDrawn="1"/>
        </p:nvSpPr>
        <p:spPr>
          <a:xfrm>
            <a:off x="4281696" y="6466949"/>
            <a:ext cx="580608" cy="338554"/>
          </a:xfrm>
          <a:prstGeom prst="rect">
            <a:avLst/>
          </a:prstGeom>
        </p:spPr>
        <p:txBody>
          <a:bodyPr wrap="none">
            <a:spAutoFit/>
          </a:bodyPr>
          <a:lstStyle/>
          <a:p>
            <a:pPr eaLnBrk="1" fontAlgn="auto" hangingPunct="1">
              <a:spcBef>
                <a:spcPts val="0"/>
              </a:spcBef>
              <a:spcAft>
                <a:spcPts val="0"/>
              </a:spcAft>
              <a:defRPr/>
            </a:pPr>
            <a:r>
              <a:rPr lang="en-US" sz="800" i="1" dirty="0" smtClean="0">
                <a:solidFill>
                  <a:srgbClr val="FFFFFF"/>
                </a:solidFill>
                <a:latin typeface="Arial" pitchFamily="34" charset="0"/>
                <a:cs typeface="Arial" pitchFamily="34" charset="0"/>
              </a:rPr>
              <a:t>Page </a:t>
            </a:r>
            <a:fld id="{90D66C53-FD60-4B76-87AB-8CA91569D26A}" type="slidenum">
              <a:rPr lang="en-US" sz="800" i="1" smtClean="0">
                <a:solidFill>
                  <a:srgbClr val="FFFFFF"/>
                </a:solidFill>
                <a:latin typeface="Arial" pitchFamily="34" charset="0"/>
                <a:cs typeface="Arial" pitchFamily="34" charset="0"/>
              </a:rPr>
              <a:pPr eaLnBrk="1" fontAlgn="auto" hangingPunct="1">
                <a:spcBef>
                  <a:spcPts val="0"/>
                </a:spcBef>
                <a:spcAft>
                  <a:spcPts val="0"/>
                </a:spcAft>
                <a:defRPr/>
              </a:pPr>
              <a:t>‹#›</a:t>
            </a:fld>
            <a:endParaRPr lang="en-US" sz="800" dirty="0" smtClean="0">
              <a:solidFill>
                <a:srgbClr val="FFFFFF"/>
              </a:solidFill>
              <a:latin typeface="Arial" pitchFamily="34" charset="0"/>
              <a:cs typeface="Arial" pitchFamily="34" charset="0"/>
            </a:endParaRPr>
          </a:p>
          <a:p>
            <a:pPr eaLnBrk="1" fontAlgn="auto" hangingPunct="1">
              <a:spcBef>
                <a:spcPts val="0"/>
              </a:spcBef>
              <a:spcAft>
                <a:spcPts val="0"/>
              </a:spcAft>
            </a:pPr>
            <a:endParaRPr lang="en-US" sz="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9187775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Slide Number Placeholder 8"/>
          <p:cNvSpPr>
            <a:spLocks noGrp="1"/>
          </p:cNvSpPr>
          <p:nvPr>
            <p:ph type="sldNum" sz="quarter" idx="4"/>
          </p:nvPr>
        </p:nvSpPr>
        <p:spPr>
          <a:xfrm>
            <a:off x="6400800" y="6492875"/>
            <a:ext cx="304800" cy="365125"/>
          </a:xfrm>
          <a:prstGeom prst="rect">
            <a:avLst/>
          </a:prstGeom>
        </p:spPr>
        <p:txBody>
          <a:bodyPr vert="horz" lIns="91440" tIns="45720" rIns="91440" bIns="45720" rtlCol="0" anchor="ctr"/>
          <a:lstStyle>
            <a:lvl1pPr algn="r">
              <a:defRPr sz="1200">
                <a:solidFill>
                  <a:schemeClr val="bg1"/>
                </a:solidFill>
              </a:defRPr>
            </a:lvl1pPr>
          </a:lstStyle>
          <a:p>
            <a:pPr eaLnBrk="1" fontAlgn="auto" hangingPunct="1">
              <a:spcBef>
                <a:spcPts val="0"/>
              </a:spcBef>
              <a:spcAft>
                <a:spcPts val="0"/>
              </a:spcAft>
            </a:pPr>
            <a:fld id="{2F4A7BC4-D250-4D18-8640-15D2DE187811}" type="slidenum">
              <a:rPr lang="en-US" smtClean="0">
                <a:solidFill>
                  <a:srgbClr val="FFFFFF"/>
                </a:solidFill>
                <a:latin typeface="Times"/>
              </a:rPr>
              <a:pPr eaLnBrk="1" fontAlgn="auto" hangingPunct="1">
                <a:spcBef>
                  <a:spcPts val="0"/>
                </a:spcBef>
                <a:spcAft>
                  <a:spcPts val="0"/>
                </a:spcAft>
              </a:pPr>
              <a:t>‹#›</a:t>
            </a:fld>
            <a:endParaRPr lang="en-US" dirty="0">
              <a:solidFill>
                <a:srgbClr val="FFFFFF"/>
              </a:solidFill>
              <a:latin typeface="Times"/>
            </a:endParaRPr>
          </a:p>
        </p:txBody>
      </p:sp>
    </p:spTree>
    <p:extLst>
      <p:ext uri="{BB962C8B-B14F-4D97-AF65-F5344CB8AC3E}">
        <p14:creationId xmlns:p14="http://schemas.microsoft.com/office/powerpoint/2010/main" val="158625314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iming>
    <p:tnLst>
      <p:par>
        <p:cTn id="1" dur="indefinite" restart="never" nodeType="tmRoot"/>
      </p:par>
    </p:tnLst>
  </p:timing>
  <p:hf hdr="0" dt="0"/>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8" name="Picture 2" descr="C:\Users\stewartm\Desktop\Edited Photos\JLab (requested Angle #3).jpg"/>
          <p:cNvPicPr>
            <a:picLocks noChangeAspect="1" noChangeArrowheads="1"/>
          </p:cNvPicPr>
          <p:nvPr/>
        </p:nvPicPr>
        <p:blipFill rotWithShape="1">
          <a:blip r:embed="rId4" cstate="print"/>
          <a:srcRect l="28194" t="12256" r="8969" b="12256"/>
          <a:stretch/>
        </p:blipFill>
        <p:spPr bwMode="auto">
          <a:xfrm>
            <a:off x="0" y="2127873"/>
            <a:ext cx="9144000" cy="3891928"/>
          </a:xfrm>
          <a:prstGeom prst="rect">
            <a:avLst/>
          </a:prstGeom>
          <a:noFill/>
        </p:spPr>
      </p:pic>
      <p:sp>
        <p:nvSpPr>
          <p:cNvPr id="11" name="TextBox 10"/>
          <p:cNvSpPr txBox="1"/>
          <p:nvPr/>
        </p:nvSpPr>
        <p:spPr>
          <a:xfrm>
            <a:off x="0" y="650544"/>
            <a:ext cx="9144000" cy="1477328"/>
          </a:xfrm>
          <a:prstGeom prst="rect">
            <a:avLst/>
          </a:prstGeom>
          <a:solidFill>
            <a:srgbClr val="990000"/>
          </a:solidFill>
        </p:spPr>
        <p:style>
          <a:lnRef idx="0">
            <a:scrgbClr r="0" g="0" b="0"/>
          </a:lnRef>
          <a:fillRef idx="1003">
            <a:schemeClr val="dk2"/>
          </a:fillRef>
          <a:effectRef idx="0">
            <a:scrgbClr r="0" g="0" b="0"/>
          </a:effectRef>
          <a:fontRef idx="major"/>
        </p:style>
        <p:txBody>
          <a:bodyPr wrap="square" rtlCol="0" anchor="t">
            <a:spAutoFit/>
          </a:bodyPr>
          <a:lstStyle/>
          <a:p>
            <a:pPr eaLnBrk="1" fontAlgn="auto" hangingPunct="1">
              <a:spcBef>
                <a:spcPts val="0"/>
              </a:spcBef>
              <a:spcAft>
                <a:spcPts val="0"/>
              </a:spcAft>
            </a:pPr>
            <a:r>
              <a:rPr lang="en-US" sz="2800" b="1" dirty="0" smtClean="0">
                <a:solidFill>
                  <a:srgbClr val="FFFFFF"/>
                </a:solidFill>
                <a:latin typeface="Arial" pitchFamily="34" charset="0"/>
                <a:cs typeface="Arial" pitchFamily="34" charset="0"/>
              </a:rPr>
              <a:t>  </a:t>
            </a:r>
            <a:r>
              <a:rPr lang="en-US" sz="2800" dirty="0" smtClean="0">
                <a:solidFill>
                  <a:srgbClr val="FFFFFF"/>
                </a:solidFill>
                <a:latin typeface="Arial" pitchFamily="34" charset="0"/>
                <a:cs typeface="Arial" pitchFamily="34" charset="0"/>
              </a:rPr>
              <a:t>Jefferson Lab Director’s Comments</a:t>
            </a:r>
          </a:p>
          <a:p>
            <a:pPr eaLnBrk="1" fontAlgn="auto" hangingPunct="1">
              <a:spcBef>
                <a:spcPts val="0"/>
              </a:spcBef>
              <a:spcAft>
                <a:spcPts val="0"/>
              </a:spcAft>
            </a:pPr>
            <a:r>
              <a:rPr lang="en-US" sz="2800" dirty="0" smtClean="0">
                <a:solidFill>
                  <a:srgbClr val="FFFFFF"/>
                </a:solidFill>
                <a:latin typeface="Arial" pitchFamily="34" charset="0"/>
                <a:cs typeface="Arial" pitchFamily="34" charset="0"/>
              </a:rPr>
              <a:t>  Hugh Montgomery</a:t>
            </a:r>
          </a:p>
          <a:p>
            <a:pPr eaLnBrk="1" fontAlgn="auto" hangingPunct="1">
              <a:spcBef>
                <a:spcPts val="0"/>
              </a:spcBef>
              <a:spcAft>
                <a:spcPts val="0"/>
              </a:spcAft>
            </a:pPr>
            <a:r>
              <a:rPr lang="en-US" sz="2800" dirty="0" smtClean="0">
                <a:solidFill>
                  <a:srgbClr val="FFFFFF"/>
                </a:solidFill>
                <a:latin typeface="Arial" pitchFamily="34" charset="0"/>
                <a:cs typeface="Arial" pitchFamily="34" charset="0"/>
              </a:rPr>
              <a:t>  </a:t>
            </a:r>
            <a:r>
              <a:rPr lang="en-US" sz="1800" dirty="0" smtClean="0">
                <a:solidFill>
                  <a:srgbClr val="FFFFFF"/>
                </a:solidFill>
                <a:latin typeface="Arial" pitchFamily="34" charset="0"/>
                <a:cs typeface="Arial" pitchFamily="34" charset="0"/>
              </a:rPr>
              <a:t>PAC 39</a:t>
            </a:r>
            <a:endParaRPr lang="en-US" sz="600" dirty="0" smtClean="0">
              <a:solidFill>
                <a:srgbClr val="FFFFFF"/>
              </a:solidFill>
              <a:latin typeface="Arial" pitchFamily="34" charset="0"/>
              <a:cs typeface="Arial" pitchFamily="34" charset="0"/>
            </a:endParaRPr>
          </a:p>
          <a:p>
            <a:pPr eaLnBrk="1" fontAlgn="auto" hangingPunct="1">
              <a:spcBef>
                <a:spcPts val="0"/>
              </a:spcBef>
              <a:spcAft>
                <a:spcPts val="0"/>
              </a:spcAft>
            </a:pPr>
            <a:endParaRPr lang="en-US" sz="600" b="1" dirty="0" smtClean="0">
              <a:solidFill>
                <a:srgbClr val="002060"/>
              </a:solidFill>
              <a:latin typeface="Arial" pitchFamily="34" charset="0"/>
              <a:cs typeface="Arial" pitchFamily="34" charset="0"/>
            </a:endParaRPr>
          </a:p>
        </p:txBody>
      </p:sp>
      <p:sp>
        <p:nvSpPr>
          <p:cNvPr id="13" name="Rectangle 12"/>
          <p:cNvSpPr/>
          <p:nvPr/>
        </p:nvSpPr>
        <p:spPr>
          <a:xfrm>
            <a:off x="152400" y="6434076"/>
            <a:ext cx="1346844" cy="307777"/>
          </a:xfrm>
          <a:prstGeom prst="rect">
            <a:avLst/>
          </a:prstGeom>
        </p:spPr>
        <p:txBody>
          <a:bodyPr wrap="none">
            <a:spAutoFit/>
          </a:bodyPr>
          <a:lstStyle/>
          <a:p>
            <a:pPr eaLnBrk="1" fontAlgn="auto" hangingPunct="1">
              <a:spcBef>
                <a:spcPts val="0"/>
              </a:spcBef>
              <a:spcAft>
                <a:spcPts val="0"/>
              </a:spcAft>
            </a:pPr>
            <a:r>
              <a:rPr lang="en-US" sz="1400" b="1" dirty="0" smtClean="0">
                <a:solidFill>
                  <a:srgbClr val="FFFFFF"/>
                </a:solidFill>
                <a:latin typeface="Arial" pitchFamily="34" charset="0"/>
                <a:cs typeface="Arial" pitchFamily="34" charset="0"/>
              </a:rPr>
              <a:t>June 18, 2012</a:t>
            </a:r>
            <a:endParaRPr lang="en-US" sz="1400" b="1" dirty="0">
              <a:solidFill>
                <a:srgbClr val="000000"/>
              </a:solidFill>
              <a:latin typeface="Times"/>
            </a:endParaRPr>
          </a:p>
        </p:txBody>
      </p:sp>
    </p:spTree>
    <p:extLst>
      <p:ext uri="{BB962C8B-B14F-4D97-AF65-F5344CB8AC3E}">
        <p14:creationId xmlns:p14="http://schemas.microsoft.com/office/powerpoint/2010/main" val="539402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381000" y="2021002"/>
            <a:ext cx="5279806" cy="2803248"/>
          </a:xfrm>
          <a:prstGeom prst="rect">
            <a:avLst/>
          </a:prstGeom>
          <a:gradFill>
            <a:gsLst>
              <a:gs pos="0">
                <a:srgbClr val="FFEFD1"/>
              </a:gs>
              <a:gs pos="64999">
                <a:srgbClr val="F0EBD5"/>
              </a:gs>
              <a:gs pos="100000">
                <a:srgbClr val="D1C39F"/>
              </a:gs>
            </a:gsLst>
            <a:lin ang="16200000" scaled="0"/>
          </a:gradFill>
          <a:ln w="9525" cap="flat" cmpd="sng" algn="ctr">
            <a:solidFill>
              <a:schemeClr val="tx2">
                <a:lumMod val="85000"/>
                <a:lumOff val="15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buClr>
                <a:srgbClr val="C00000"/>
              </a:buClr>
            </a:pPr>
            <a:endParaRPr lang="en-US" dirty="0">
              <a:solidFill>
                <a:srgbClr val="002060"/>
              </a:solidFill>
              <a:latin typeface="Times"/>
            </a:endParaRPr>
          </a:p>
          <a:p>
            <a:pPr>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2" name="Title 1"/>
          <p:cNvSpPr>
            <a:spLocks noGrp="1"/>
          </p:cNvSpPr>
          <p:nvPr>
            <p:ph type="title"/>
          </p:nvPr>
        </p:nvSpPr>
        <p:spPr>
          <a:xfrm>
            <a:off x="0" y="0"/>
            <a:ext cx="9144000" cy="762000"/>
          </a:xfrm>
        </p:spPr>
        <p:txBody>
          <a:bodyPr/>
          <a:lstStyle/>
          <a:p>
            <a:r>
              <a:rPr lang="en-US" b="1" dirty="0" smtClean="0">
                <a:solidFill>
                  <a:schemeClr val="tx1"/>
                </a:solidFill>
              </a:rPr>
              <a:t>12 </a:t>
            </a:r>
            <a:r>
              <a:rPr lang="en-US" b="1" dirty="0" err="1" smtClean="0">
                <a:solidFill>
                  <a:schemeClr val="tx1"/>
                </a:solidFill>
              </a:rPr>
              <a:t>GeV</a:t>
            </a:r>
            <a:r>
              <a:rPr lang="en-US" b="1" dirty="0" smtClean="0">
                <a:solidFill>
                  <a:schemeClr val="tx1"/>
                </a:solidFill>
              </a:rPr>
              <a:t> Upgrade – </a:t>
            </a:r>
            <a:r>
              <a:rPr lang="en-US" dirty="0" smtClean="0">
                <a:solidFill>
                  <a:schemeClr val="tx1"/>
                </a:solidFill>
              </a:rPr>
              <a:t>Recent Progress</a:t>
            </a:r>
            <a:r>
              <a:rPr lang="en-US" b="1" dirty="0" smtClean="0">
                <a:solidFill>
                  <a:schemeClr val="tx1"/>
                </a:solidFill>
              </a:rPr>
              <a:t>  </a:t>
            </a:r>
            <a:endParaRPr lang="en-US" b="1" dirty="0">
              <a:solidFill>
                <a:schemeClr val="tx1"/>
              </a:solidFill>
            </a:endParaRPr>
          </a:p>
        </p:txBody>
      </p:sp>
      <p:sp>
        <p:nvSpPr>
          <p:cNvPr id="3" name="Content Placeholder 2"/>
          <p:cNvSpPr>
            <a:spLocks noGrp="1"/>
          </p:cNvSpPr>
          <p:nvPr>
            <p:ph idx="1"/>
          </p:nvPr>
        </p:nvSpPr>
        <p:spPr>
          <a:xfrm>
            <a:off x="76200" y="838200"/>
            <a:ext cx="8991600" cy="5486400"/>
          </a:xfrm>
        </p:spPr>
        <p:txBody>
          <a:bodyPr/>
          <a:lstStyle/>
          <a:p>
            <a:pPr>
              <a:spcAft>
                <a:spcPts val="0"/>
              </a:spcAft>
            </a:pPr>
            <a:r>
              <a:rPr lang="en-US" sz="1600" b="1" dirty="0" smtClean="0"/>
              <a:t>High gradient </a:t>
            </a:r>
            <a:r>
              <a:rPr lang="en-US" sz="1600" b="1" dirty="0" err="1" smtClean="0"/>
              <a:t>cryomodule</a:t>
            </a:r>
            <a:r>
              <a:rPr lang="en-US" sz="1600" b="1" dirty="0" smtClean="0"/>
              <a:t> performance</a:t>
            </a:r>
          </a:p>
          <a:p>
            <a:pPr>
              <a:spcAft>
                <a:spcPts val="600"/>
              </a:spcAft>
              <a:buNone/>
            </a:pPr>
            <a:r>
              <a:rPr lang="en-US" sz="1600" b="1" dirty="0" smtClean="0"/>
              <a:t>	demonstrated in tunnel</a:t>
            </a:r>
          </a:p>
          <a:p>
            <a:pPr>
              <a:spcAft>
                <a:spcPts val="600"/>
              </a:spcAft>
              <a:buNone/>
            </a:pPr>
            <a:r>
              <a:rPr lang="en-US" sz="1600" b="1" dirty="0" smtClean="0">
                <a:sym typeface="Wingdings"/>
              </a:rPr>
              <a:t>	</a:t>
            </a:r>
            <a:r>
              <a:rPr lang="en-US" sz="1700" b="1" dirty="0" smtClean="0">
                <a:sym typeface="Wingdings 3"/>
              </a:rPr>
              <a:t> </a:t>
            </a:r>
            <a:r>
              <a:rPr lang="en-US" sz="1700" b="1" dirty="0" smtClean="0">
                <a:sym typeface="Wingdings"/>
              </a:rPr>
              <a:t>Met research beam spec. of </a:t>
            </a:r>
            <a:r>
              <a:rPr lang="en-US" sz="1700" b="1" dirty="0" smtClean="0">
                <a:solidFill>
                  <a:srgbClr val="4D7400"/>
                </a:solidFill>
                <a:sym typeface="Wingdings"/>
              </a:rPr>
              <a:t>108 </a:t>
            </a:r>
            <a:r>
              <a:rPr lang="en-US" sz="1700" b="1" dirty="0" err="1" smtClean="0">
                <a:solidFill>
                  <a:srgbClr val="4D7400"/>
                </a:solidFill>
                <a:sym typeface="Wingdings"/>
              </a:rPr>
              <a:t>MeV</a:t>
            </a:r>
            <a:r>
              <a:rPr lang="en-US" sz="1700" b="1" dirty="0" smtClean="0">
                <a:solidFill>
                  <a:srgbClr val="4D7400"/>
                </a:solidFill>
                <a:sym typeface="Wingdings"/>
              </a:rPr>
              <a:t> </a:t>
            </a:r>
            <a:r>
              <a:rPr lang="en-US" sz="1700" b="1" dirty="0" smtClean="0">
                <a:sym typeface="Wingdings"/>
              </a:rPr>
              <a:t>@</a:t>
            </a:r>
            <a:r>
              <a:rPr lang="en-US" sz="1700" b="1" dirty="0" smtClean="0">
                <a:solidFill>
                  <a:srgbClr val="4D7400"/>
                </a:solidFill>
                <a:sym typeface="Wingdings"/>
              </a:rPr>
              <a:t> </a:t>
            </a:r>
            <a:r>
              <a:rPr lang="en-US" sz="1700" b="1" dirty="0" smtClean="0">
                <a:solidFill>
                  <a:srgbClr val="0000CC"/>
                </a:solidFill>
                <a:sym typeface="Wingdings"/>
              </a:rPr>
              <a:t>465 </a:t>
            </a:r>
            <a:r>
              <a:rPr lang="en-US" sz="1700" b="1" dirty="0" err="1" smtClean="0">
                <a:solidFill>
                  <a:srgbClr val="0000CC"/>
                </a:solidFill>
                <a:latin typeface="Symbol" pitchFamily="18" charset="2"/>
                <a:sym typeface="Wingdings"/>
              </a:rPr>
              <a:t>m</a:t>
            </a:r>
            <a:r>
              <a:rPr lang="en-US" sz="1700" b="1" dirty="0" err="1" smtClean="0">
                <a:solidFill>
                  <a:srgbClr val="0000CC"/>
                </a:solidFill>
                <a:sym typeface="Wingdings"/>
              </a:rPr>
              <a:t>A</a:t>
            </a:r>
            <a:endParaRPr lang="en-US" sz="1700" b="1" dirty="0" smtClean="0">
              <a:solidFill>
                <a:srgbClr val="0000CC"/>
              </a:solidFill>
            </a:endParaRPr>
          </a:p>
          <a:p>
            <a:pPr>
              <a:spcAft>
                <a:spcPts val="1000"/>
              </a:spcAft>
            </a:pPr>
            <a:endParaRPr lang="en-US" sz="2000" b="1" dirty="0" smtClean="0"/>
          </a:p>
          <a:p>
            <a:pPr>
              <a:spcAft>
                <a:spcPts val="1000"/>
              </a:spcAft>
            </a:pPr>
            <a:endParaRPr lang="en-US" sz="1200" b="1" dirty="0" smtClean="0"/>
          </a:p>
          <a:p>
            <a:pPr lvl="1">
              <a:spcBef>
                <a:spcPts val="0"/>
              </a:spcBef>
              <a:spcAft>
                <a:spcPts val="0"/>
              </a:spcAft>
            </a:pPr>
            <a:endParaRPr lang="en-US" sz="1600" b="1" dirty="0" smtClean="0">
              <a:solidFill>
                <a:srgbClr val="FF0000"/>
              </a:solidFill>
              <a:sym typeface="Wingdings"/>
            </a:endParaRPr>
          </a:p>
          <a:p>
            <a:pPr lvl="1">
              <a:spcBef>
                <a:spcPts val="0"/>
              </a:spcBef>
              <a:spcAft>
                <a:spcPts val="0"/>
              </a:spcAft>
            </a:pPr>
            <a:endParaRPr lang="en-US" sz="1600" b="1" dirty="0" smtClean="0">
              <a:solidFill>
                <a:srgbClr val="FF0000"/>
              </a:solidFill>
              <a:sym typeface="Wingdings"/>
            </a:endParaRPr>
          </a:p>
          <a:p>
            <a:pPr>
              <a:spcBef>
                <a:spcPts val="0"/>
              </a:spcBef>
              <a:spcAft>
                <a:spcPts val="600"/>
              </a:spcAft>
            </a:pPr>
            <a:endParaRPr lang="en-US" sz="1800" b="1" dirty="0" smtClean="0">
              <a:solidFill>
                <a:srgbClr val="FF0000"/>
              </a:solidFill>
              <a:sym typeface="Wingdings"/>
            </a:endParaRPr>
          </a:p>
          <a:p>
            <a:pPr>
              <a:spcBef>
                <a:spcPts val="1200"/>
              </a:spcBef>
              <a:spcAft>
                <a:spcPts val="600"/>
              </a:spcAft>
            </a:pPr>
            <a:endParaRPr lang="en-US" sz="1600" b="1" dirty="0" smtClean="0"/>
          </a:p>
          <a:p>
            <a:pPr>
              <a:spcBef>
                <a:spcPts val="600"/>
              </a:spcBef>
              <a:spcAft>
                <a:spcPts val="600"/>
              </a:spcAft>
            </a:pPr>
            <a:endParaRPr lang="en-US" sz="1600" b="1" dirty="0" smtClean="0"/>
          </a:p>
          <a:p>
            <a:pPr>
              <a:spcBef>
                <a:spcPts val="600"/>
              </a:spcBef>
              <a:spcAft>
                <a:spcPts val="600"/>
              </a:spcAft>
            </a:pPr>
            <a:endParaRPr lang="en-US" sz="1600" b="1" dirty="0" smtClean="0"/>
          </a:p>
          <a:p>
            <a:pPr>
              <a:spcBef>
                <a:spcPts val="1200"/>
              </a:spcBef>
              <a:spcAft>
                <a:spcPts val="315"/>
              </a:spcAft>
            </a:pPr>
            <a:r>
              <a:rPr lang="en-US" sz="1600" b="1" dirty="0" smtClean="0"/>
              <a:t>Central Helium Liquefier-2 equipment in place</a:t>
            </a:r>
            <a:endParaRPr lang="en-US" sz="1600" b="1" dirty="0" smtClean="0">
              <a:sym typeface="Wingdings"/>
            </a:endParaRPr>
          </a:p>
          <a:p>
            <a:pPr>
              <a:spcBef>
                <a:spcPts val="600"/>
              </a:spcBef>
              <a:spcAft>
                <a:spcPts val="315"/>
              </a:spcAft>
            </a:pPr>
            <a:r>
              <a:rPr lang="en-US" sz="1600" b="1" dirty="0" smtClean="0"/>
              <a:t>Hall D – equipment installation in progress</a:t>
            </a:r>
            <a:endParaRPr lang="en-US" sz="1600" b="1" dirty="0" smtClean="0">
              <a:sym typeface="Wingdings"/>
            </a:endParaRPr>
          </a:p>
          <a:p>
            <a:pPr>
              <a:spcBef>
                <a:spcPts val="600"/>
              </a:spcBef>
              <a:spcAft>
                <a:spcPts val="315"/>
              </a:spcAft>
            </a:pPr>
            <a:r>
              <a:rPr lang="en-US" sz="1600" b="1" dirty="0" smtClean="0">
                <a:sym typeface="Wingdings"/>
              </a:rPr>
              <a:t>Superconducting magnets under construction</a:t>
            </a:r>
          </a:p>
          <a:p>
            <a:pPr>
              <a:spcBef>
                <a:spcPts val="600"/>
              </a:spcBef>
              <a:spcAft>
                <a:spcPts val="315"/>
              </a:spcAft>
            </a:pPr>
            <a:r>
              <a:rPr lang="en-US" sz="1600" b="1" dirty="0" smtClean="0">
                <a:sym typeface="Wingdings"/>
              </a:rPr>
              <a:t>All major detector systems under construction</a:t>
            </a:r>
          </a:p>
        </p:txBody>
      </p:sp>
      <p:pic>
        <p:nvPicPr>
          <p:cNvPr id="21" name="Picture 20" descr="DSCN4202.JPG"/>
          <p:cNvPicPr/>
          <p:nvPr/>
        </p:nvPicPr>
        <p:blipFill>
          <a:blip r:embed="rId3" cstate="print"/>
          <a:stretch>
            <a:fillRect/>
          </a:stretch>
        </p:blipFill>
        <p:spPr>
          <a:xfrm>
            <a:off x="6324600" y="4648200"/>
            <a:ext cx="2335987" cy="175199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6" name="TextBox 25"/>
          <p:cNvSpPr txBox="1"/>
          <p:nvPr/>
        </p:nvSpPr>
        <p:spPr>
          <a:xfrm>
            <a:off x="6343345" y="6019800"/>
            <a:ext cx="819455" cy="338554"/>
          </a:xfrm>
          <a:prstGeom prst="rect">
            <a:avLst/>
          </a:prstGeom>
          <a:solidFill>
            <a:schemeClr val="accent6">
              <a:lumMod val="20000"/>
              <a:lumOff val="80000"/>
            </a:schemeClr>
          </a:solidFill>
        </p:spPr>
        <p:txBody>
          <a:bodyPr wrap="none" rtlCol="0">
            <a:spAutoFit/>
          </a:bodyPr>
          <a:lstStyle/>
          <a:p>
            <a:pPr algn="ctr" eaLnBrk="1" fontAlgn="auto" hangingPunct="1">
              <a:spcBef>
                <a:spcPts val="0"/>
              </a:spcBef>
              <a:spcAft>
                <a:spcPts val="0"/>
              </a:spcAft>
            </a:pPr>
            <a:r>
              <a:rPr lang="en-US" sz="800" b="1" dirty="0">
                <a:solidFill>
                  <a:srgbClr val="000000"/>
                </a:solidFill>
                <a:latin typeface="Arial" pitchFamily="34" charset="0"/>
                <a:cs typeface="Arial" pitchFamily="34" charset="0"/>
              </a:rPr>
              <a:t>Hall C Dipole</a:t>
            </a:r>
          </a:p>
          <a:p>
            <a:pPr algn="ctr" eaLnBrk="1" fontAlgn="auto" hangingPunct="1">
              <a:spcBef>
                <a:spcPts val="0"/>
              </a:spcBef>
              <a:spcAft>
                <a:spcPts val="0"/>
              </a:spcAft>
            </a:pPr>
            <a:r>
              <a:rPr lang="en-US" sz="800" b="1" dirty="0">
                <a:solidFill>
                  <a:srgbClr val="000000"/>
                </a:solidFill>
                <a:latin typeface="Arial" pitchFamily="34" charset="0"/>
                <a:cs typeface="Arial" pitchFamily="34" charset="0"/>
              </a:rPr>
              <a:t>Magnet Coil</a:t>
            </a:r>
          </a:p>
        </p:txBody>
      </p:sp>
      <p:pic>
        <p:nvPicPr>
          <p:cNvPr id="17" name="Picture 1"/>
          <p:cNvPicPr>
            <a:picLocks noChangeAspect="1" noChangeArrowheads="1"/>
          </p:cNvPicPr>
          <p:nvPr/>
        </p:nvPicPr>
        <p:blipFill>
          <a:blip r:embed="rId4" cstate="print"/>
          <a:srcRect b="-9524"/>
          <a:stretch>
            <a:fillRect/>
          </a:stretch>
        </p:blipFill>
        <p:spPr bwMode="auto">
          <a:xfrm>
            <a:off x="6172200" y="2819400"/>
            <a:ext cx="2656412" cy="1752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7" name="TextBox 26"/>
          <p:cNvSpPr txBox="1"/>
          <p:nvPr/>
        </p:nvSpPr>
        <p:spPr>
          <a:xfrm>
            <a:off x="6248400" y="2971800"/>
            <a:ext cx="728084" cy="338554"/>
          </a:xfrm>
          <a:prstGeom prst="rect">
            <a:avLst/>
          </a:prstGeom>
          <a:solidFill>
            <a:schemeClr val="accent6">
              <a:lumMod val="20000"/>
              <a:lumOff val="80000"/>
            </a:schemeClr>
          </a:solidFill>
        </p:spPr>
        <p:txBody>
          <a:bodyPr wrap="none" rtlCol="0">
            <a:spAutoFit/>
          </a:bodyPr>
          <a:lstStyle/>
          <a:p>
            <a:pPr algn="ctr" eaLnBrk="1" fontAlgn="auto" hangingPunct="1">
              <a:spcBef>
                <a:spcPts val="0"/>
              </a:spcBef>
              <a:spcAft>
                <a:spcPts val="0"/>
              </a:spcAft>
            </a:pPr>
            <a:r>
              <a:rPr lang="en-US" sz="800" b="1" dirty="0">
                <a:solidFill>
                  <a:srgbClr val="000000"/>
                </a:solidFill>
                <a:latin typeface="Arial" pitchFamily="34" charset="0"/>
                <a:cs typeface="Arial" pitchFamily="34" charset="0"/>
              </a:rPr>
              <a:t>CHL-2</a:t>
            </a:r>
          </a:p>
          <a:p>
            <a:pPr algn="ctr" eaLnBrk="1" fontAlgn="auto" hangingPunct="1">
              <a:spcBef>
                <a:spcPts val="0"/>
              </a:spcBef>
              <a:spcAft>
                <a:spcPts val="0"/>
              </a:spcAft>
            </a:pPr>
            <a:r>
              <a:rPr lang="en-US" sz="800" b="1" dirty="0">
                <a:solidFill>
                  <a:srgbClr val="000000"/>
                </a:solidFill>
                <a:latin typeface="Arial" pitchFamily="34" charset="0"/>
                <a:cs typeface="Arial" pitchFamily="34" charset="0"/>
              </a:rPr>
              <a:t>installation</a:t>
            </a:r>
          </a:p>
        </p:txBody>
      </p:sp>
      <p:grpSp>
        <p:nvGrpSpPr>
          <p:cNvPr id="4" name="Group 10"/>
          <p:cNvGrpSpPr/>
          <p:nvPr/>
        </p:nvGrpSpPr>
        <p:grpSpPr>
          <a:xfrm>
            <a:off x="6019800" y="914400"/>
            <a:ext cx="2940933" cy="1754010"/>
            <a:chOff x="4376909" y="4690561"/>
            <a:chExt cx="2940933" cy="1754010"/>
          </a:xfrm>
        </p:grpSpPr>
        <p:pic>
          <p:nvPicPr>
            <p:cNvPr id="12" name="Picture 5"/>
            <p:cNvPicPr>
              <a:picLocks noChangeAspect="1" noChangeArrowheads="1"/>
            </p:cNvPicPr>
            <p:nvPr/>
          </p:nvPicPr>
          <p:blipFill>
            <a:blip r:embed="rId5" cstate="print"/>
            <a:srcRect/>
            <a:stretch>
              <a:fillRect/>
            </a:stretch>
          </p:blipFill>
          <p:spPr bwMode="auto">
            <a:xfrm>
              <a:off x="4376909" y="4690561"/>
              <a:ext cx="2940933" cy="17540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4" name="TextBox 13"/>
            <p:cNvSpPr txBox="1"/>
            <p:nvPr/>
          </p:nvSpPr>
          <p:spPr>
            <a:xfrm>
              <a:off x="4445805" y="4734417"/>
              <a:ext cx="1378904" cy="338554"/>
            </a:xfrm>
            <a:prstGeom prst="rect">
              <a:avLst/>
            </a:prstGeom>
            <a:solidFill>
              <a:schemeClr val="accent6">
                <a:lumMod val="20000"/>
                <a:lumOff val="80000"/>
              </a:schemeClr>
            </a:solidFill>
          </p:spPr>
          <p:txBody>
            <a:bodyPr wrap="none" rtlCol="0">
              <a:spAutoFit/>
            </a:bodyPr>
            <a:lstStyle/>
            <a:p>
              <a:pPr algn="ctr" eaLnBrk="1" fontAlgn="auto" hangingPunct="1">
                <a:spcBef>
                  <a:spcPts val="0"/>
                </a:spcBef>
                <a:spcAft>
                  <a:spcPts val="0"/>
                </a:spcAft>
              </a:pPr>
              <a:r>
                <a:rPr lang="en-US" sz="800" b="1" dirty="0">
                  <a:solidFill>
                    <a:srgbClr val="000000"/>
                  </a:solidFill>
                  <a:latin typeface="Arial" pitchFamily="34" charset="0"/>
                  <a:cs typeface="Arial" pitchFamily="34" charset="0"/>
                </a:rPr>
                <a:t>Third C100 </a:t>
              </a:r>
              <a:r>
                <a:rPr lang="en-US" sz="800" b="1" dirty="0" err="1">
                  <a:solidFill>
                    <a:srgbClr val="000000"/>
                  </a:solidFill>
                  <a:latin typeface="Arial" pitchFamily="34" charset="0"/>
                  <a:cs typeface="Arial" pitchFamily="34" charset="0"/>
                </a:rPr>
                <a:t>Cryomodule</a:t>
              </a:r>
              <a:endParaRPr lang="en-US" sz="800" b="1" dirty="0">
                <a:solidFill>
                  <a:srgbClr val="000000"/>
                </a:solidFill>
                <a:latin typeface="Arial" pitchFamily="34" charset="0"/>
                <a:cs typeface="Arial" pitchFamily="34" charset="0"/>
              </a:endParaRPr>
            </a:p>
            <a:p>
              <a:pPr algn="ctr" eaLnBrk="1" fontAlgn="auto" hangingPunct="1">
                <a:spcBef>
                  <a:spcPts val="0"/>
                </a:spcBef>
                <a:spcAft>
                  <a:spcPts val="0"/>
                </a:spcAft>
              </a:pPr>
              <a:r>
                <a:rPr lang="en-US" sz="800" b="1" dirty="0">
                  <a:solidFill>
                    <a:srgbClr val="000000"/>
                  </a:solidFill>
                  <a:latin typeface="Arial" pitchFamily="34" charset="0"/>
                  <a:cs typeface="Arial" pitchFamily="34" charset="0"/>
                </a:rPr>
                <a:t>transferred to tunnel</a:t>
              </a:r>
            </a:p>
          </p:txBody>
        </p:sp>
      </p:grpSp>
      <p:sp>
        <p:nvSpPr>
          <p:cNvPr id="18" name="Subtitle 2"/>
          <p:cNvSpPr txBox="1">
            <a:spLocks/>
          </p:cNvSpPr>
          <p:nvPr/>
        </p:nvSpPr>
        <p:spPr bwMode="auto">
          <a:xfrm>
            <a:off x="1752600" y="4516820"/>
            <a:ext cx="2514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457200" indent="-457200" eaLnBrk="1" hangingPunct="1">
              <a:spcBef>
                <a:spcPct val="20000"/>
              </a:spcBef>
            </a:pPr>
            <a:r>
              <a:rPr lang="en-US" sz="1200" b="1" kern="0" dirty="0">
                <a:solidFill>
                  <a:srgbClr val="000000"/>
                </a:solidFill>
                <a:latin typeface="Arial" pitchFamily="34" charset="0"/>
                <a:cs typeface="Arial" pitchFamily="34" charset="0"/>
              </a:rPr>
              <a:t>TIME (in 20 minute increments)</a:t>
            </a:r>
          </a:p>
        </p:txBody>
      </p:sp>
      <p:sp>
        <p:nvSpPr>
          <p:cNvPr id="28" name="Subtitle 2"/>
          <p:cNvSpPr txBox="1">
            <a:spLocks/>
          </p:cNvSpPr>
          <p:nvPr/>
        </p:nvSpPr>
        <p:spPr bwMode="auto">
          <a:xfrm>
            <a:off x="4953000" y="2093027"/>
            <a:ext cx="619127" cy="2409112"/>
          </a:xfrm>
          <a:prstGeom prst="rect">
            <a:avLst/>
          </a:prstGeom>
          <a:solidFill>
            <a:schemeClr val="bg2">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457200" indent="-457200" algn="ctr" eaLnBrk="1" hangingPunct="1">
              <a:spcBef>
                <a:spcPct val="20000"/>
              </a:spcBef>
            </a:pPr>
            <a:endParaRPr lang="en-US" sz="1200" b="1" kern="0" dirty="0">
              <a:solidFill>
                <a:srgbClr val="000000"/>
              </a:solidFill>
              <a:latin typeface="Arial" pitchFamily="34" charset="0"/>
              <a:cs typeface="Arial" pitchFamily="34" charset="0"/>
            </a:endParaRPr>
          </a:p>
        </p:txBody>
      </p:sp>
      <p:grpSp>
        <p:nvGrpSpPr>
          <p:cNvPr id="7" name="Group 6"/>
          <p:cNvGrpSpPr/>
          <p:nvPr/>
        </p:nvGrpSpPr>
        <p:grpSpPr>
          <a:xfrm>
            <a:off x="466726" y="2078420"/>
            <a:ext cx="5105401" cy="2423719"/>
            <a:chOff x="457201" y="2057400"/>
            <a:chExt cx="5105401" cy="2423719"/>
          </a:xfrm>
        </p:grpSpPr>
        <p:sp>
          <p:nvSpPr>
            <p:cNvPr id="34" name="Subtitle 2"/>
            <p:cNvSpPr txBox="1">
              <a:spLocks/>
            </p:cNvSpPr>
            <p:nvPr/>
          </p:nvSpPr>
          <p:spPr bwMode="auto">
            <a:xfrm>
              <a:off x="487420" y="2057400"/>
              <a:ext cx="5075181" cy="275586"/>
            </a:xfrm>
            <a:prstGeom prst="rect">
              <a:avLst/>
            </a:prstGeom>
            <a:solidFill>
              <a:schemeClr val="bg2">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457200" indent="-457200" algn="ctr" eaLnBrk="1" hangingPunct="1">
                <a:spcBef>
                  <a:spcPct val="20000"/>
                </a:spcBef>
              </a:pPr>
              <a:r>
                <a:rPr lang="en-US" sz="1200" b="1" kern="0" dirty="0">
                  <a:solidFill>
                    <a:srgbClr val="000000"/>
                  </a:solidFill>
                  <a:latin typeface="Arial" pitchFamily="34" charset="0"/>
                  <a:cs typeface="Arial" pitchFamily="34" charset="0"/>
                </a:rPr>
                <a:t>C100 </a:t>
              </a:r>
              <a:r>
                <a:rPr lang="en-US" sz="1200" b="1" kern="0" dirty="0" err="1">
                  <a:solidFill>
                    <a:srgbClr val="000000"/>
                  </a:solidFill>
                  <a:latin typeface="Arial" pitchFamily="34" charset="0"/>
                  <a:cs typeface="Arial" pitchFamily="34" charset="0"/>
                </a:rPr>
                <a:t>Cryomodule</a:t>
              </a:r>
              <a:r>
                <a:rPr lang="en-US" sz="1200" b="1" kern="0" dirty="0">
                  <a:solidFill>
                    <a:srgbClr val="000000"/>
                  </a:solidFill>
                  <a:latin typeface="Arial" pitchFamily="34" charset="0"/>
                  <a:cs typeface="Arial" pitchFamily="34" charset="0"/>
                </a:rPr>
                <a:t> Energy Gain – May 18</a:t>
              </a:r>
              <a:r>
                <a:rPr lang="en-US" sz="1200" b="1" kern="0" baseline="30000" dirty="0">
                  <a:solidFill>
                    <a:srgbClr val="000000"/>
                  </a:solidFill>
                  <a:latin typeface="Arial" pitchFamily="34" charset="0"/>
                  <a:cs typeface="Arial" pitchFamily="34" charset="0"/>
                </a:rPr>
                <a:t>th</a:t>
              </a:r>
              <a:endParaRPr lang="en-US" sz="1200" b="1" kern="0" dirty="0">
                <a:solidFill>
                  <a:srgbClr val="000000"/>
                </a:solidFill>
                <a:latin typeface="Arial" pitchFamily="34" charset="0"/>
                <a:cs typeface="Arial" pitchFamily="34" charset="0"/>
              </a:endParaRPr>
            </a:p>
          </p:txBody>
        </p:sp>
        <p:sp>
          <p:nvSpPr>
            <p:cNvPr id="35" name="TextBox 34"/>
            <p:cNvSpPr txBox="1"/>
            <p:nvPr/>
          </p:nvSpPr>
          <p:spPr>
            <a:xfrm rot="16200000">
              <a:off x="4431683" y="3204384"/>
              <a:ext cx="1984839" cy="276999"/>
            </a:xfrm>
            <a:prstGeom prst="rect">
              <a:avLst/>
            </a:prstGeom>
            <a:noFill/>
          </p:spPr>
          <p:txBody>
            <a:bodyPr wrap="none" rtlCol="0">
              <a:spAutoFit/>
            </a:bodyPr>
            <a:lstStyle/>
            <a:p>
              <a:pPr eaLnBrk="1" fontAlgn="auto" hangingPunct="1">
                <a:spcBef>
                  <a:spcPts val="0"/>
                </a:spcBef>
                <a:spcAft>
                  <a:spcPts val="0"/>
                </a:spcAft>
              </a:pPr>
              <a:r>
                <a:rPr lang="en-US" sz="1200" b="1" dirty="0">
                  <a:solidFill>
                    <a:srgbClr val="0000CC"/>
                  </a:solidFill>
                  <a:latin typeface="Arial" pitchFamily="34" charset="0"/>
                  <a:cs typeface="Arial" pitchFamily="34" charset="0"/>
                </a:rPr>
                <a:t>Beam Current/pass (</a:t>
              </a:r>
              <a:r>
                <a:rPr lang="en-US" sz="1200" b="1" dirty="0" err="1">
                  <a:solidFill>
                    <a:srgbClr val="0000CC"/>
                  </a:solidFill>
                  <a:latin typeface="Symbol" pitchFamily="18" charset="2"/>
                  <a:cs typeface="Arial" pitchFamily="34" charset="0"/>
                </a:rPr>
                <a:t>m</a:t>
              </a:r>
              <a:r>
                <a:rPr lang="en-US" sz="1200" b="1" dirty="0" err="1">
                  <a:solidFill>
                    <a:srgbClr val="0000CC"/>
                  </a:solidFill>
                  <a:latin typeface="Arial" pitchFamily="34" charset="0"/>
                  <a:cs typeface="Arial" pitchFamily="34" charset="0"/>
                </a:rPr>
                <a:t>A</a:t>
              </a:r>
              <a:r>
                <a:rPr lang="en-US" sz="1200" b="1" dirty="0">
                  <a:solidFill>
                    <a:srgbClr val="0000CC"/>
                  </a:solidFill>
                  <a:latin typeface="Arial" pitchFamily="34" charset="0"/>
                  <a:cs typeface="Arial" pitchFamily="34" charset="0"/>
                </a:rPr>
                <a:t>)</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571" y="2332986"/>
              <a:ext cx="4542308" cy="2148133"/>
            </a:xfrm>
            <a:prstGeom prst="rect">
              <a:avLst/>
            </a:prstGeom>
          </p:spPr>
        </p:pic>
        <p:sp>
          <p:nvSpPr>
            <p:cNvPr id="38" name="TextBox 37"/>
            <p:cNvSpPr txBox="1"/>
            <p:nvPr/>
          </p:nvSpPr>
          <p:spPr>
            <a:xfrm>
              <a:off x="4876800" y="3124200"/>
              <a:ext cx="444352" cy="215444"/>
            </a:xfrm>
            <a:prstGeom prst="rect">
              <a:avLst/>
            </a:prstGeom>
            <a:noFill/>
          </p:spPr>
          <p:txBody>
            <a:bodyPr wrap="none" rtlCol="0">
              <a:spAutoFit/>
            </a:bodyPr>
            <a:lstStyle/>
            <a:p>
              <a:pPr eaLnBrk="1" fontAlgn="auto" hangingPunct="1">
                <a:spcBef>
                  <a:spcPts val="0"/>
                </a:spcBef>
                <a:spcAft>
                  <a:spcPts val="0"/>
                </a:spcAft>
              </a:pPr>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150</a:t>
              </a:r>
            </a:p>
          </p:txBody>
        </p:sp>
        <p:sp>
          <p:nvSpPr>
            <p:cNvPr id="19" name="Subtitle 2"/>
            <p:cNvSpPr txBox="1">
              <a:spLocks/>
            </p:cNvSpPr>
            <p:nvPr/>
          </p:nvSpPr>
          <p:spPr>
            <a:xfrm rot="16200000">
              <a:off x="-495300" y="3238499"/>
              <a:ext cx="2133601" cy="228600"/>
            </a:xfrm>
            <a:prstGeom prst="rect">
              <a:avLst/>
            </a:prstGeom>
          </p:spPr>
          <p:txBody>
            <a:bodyPr vert="horz" lIns="91440" tIns="45720" rIns="91440" bIns="45720" rtlCol="0">
              <a:noAutofit/>
            </a:bodyPr>
            <a:lstStyle/>
            <a:p>
              <a:pPr algn="ctr" eaLnBrk="1" fontAlgn="auto" hangingPunct="1">
                <a:spcBef>
                  <a:spcPct val="20000"/>
                </a:spcBef>
                <a:spcAft>
                  <a:spcPts val="0"/>
                </a:spcAft>
                <a:buFont typeface="Arial" pitchFamily="34" charset="0"/>
                <a:buNone/>
              </a:pPr>
              <a:r>
                <a:rPr lang="en-US" sz="1200" b="1" dirty="0">
                  <a:solidFill>
                    <a:srgbClr val="4D7400"/>
                  </a:solidFill>
                  <a:latin typeface="Arial" pitchFamily="34" charset="0"/>
                  <a:cs typeface="Arial" pitchFamily="34" charset="0"/>
                </a:rPr>
                <a:t> ENERGY GAIN (</a:t>
              </a:r>
              <a:r>
                <a:rPr lang="en-US" sz="1200" b="1" dirty="0" err="1">
                  <a:solidFill>
                    <a:srgbClr val="4D7400"/>
                  </a:solidFill>
                  <a:latin typeface="Arial" pitchFamily="34" charset="0"/>
                  <a:cs typeface="Arial" pitchFamily="34" charset="0"/>
                </a:rPr>
                <a:t>MeV</a:t>
              </a:r>
              <a:r>
                <a:rPr lang="en-US" sz="1200" b="1" dirty="0">
                  <a:solidFill>
                    <a:srgbClr val="4D7400"/>
                  </a:solidFill>
                  <a:latin typeface="Arial" pitchFamily="34" charset="0"/>
                  <a:cs typeface="Arial" pitchFamily="34" charset="0"/>
                </a:rPr>
                <a:t>)</a:t>
              </a:r>
            </a:p>
          </p:txBody>
        </p:sp>
        <p:sp>
          <p:nvSpPr>
            <p:cNvPr id="39" name="TextBox 38"/>
            <p:cNvSpPr txBox="1"/>
            <p:nvPr/>
          </p:nvSpPr>
          <p:spPr>
            <a:xfrm>
              <a:off x="4876800" y="4204156"/>
              <a:ext cx="415498" cy="215444"/>
            </a:xfrm>
            <a:prstGeom prst="rect">
              <a:avLst/>
            </a:prstGeom>
            <a:noFill/>
          </p:spPr>
          <p:txBody>
            <a:bodyPr wrap="none" rtlCol="0">
              <a:spAutoFit/>
            </a:bodyPr>
            <a:lstStyle/>
            <a:p>
              <a:pPr eaLnBrk="1" fontAlgn="auto" hangingPunct="1">
                <a:spcBef>
                  <a:spcPts val="0"/>
                </a:spcBef>
                <a:spcAft>
                  <a:spcPts val="0"/>
                </a:spcAft>
              </a:pPr>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 50</a:t>
              </a:r>
            </a:p>
          </p:txBody>
        </p:sp>
        <p:sp>
          <p:nvSpPr>
            <p:cNvPr id="40" name="TextBox 39"/>
            <p:cNvSpPr txBox="1"/>
            <p:nvPr/>
          </p:nvSpPr>
          <p:spPr>
            <a:xfrm>
              <a:off x="4876800" y="3670756"/>
              <a:ext cx="444352" cy="215444"/>
            </a:xfrm>
            <a:prstGeom prst="rect">
              <a:avLst/>
            </a:prstGeom>
            <a:noFill/>
          </p:spPr>
          <p:txBody>
            <a:bodyPr wrap="none" rtlCol="0">
              <a:spAutoFit/>
            </a:bodyPr>
            <a:lstStyle/>
            <a:p>
              <a:pPr eaLnBrk="1" fontAlgn="auto" hangingPunct="1">
                <a:spcBef>
                  <a:spcPts val="0"/>
                </a:spcBef>
                <a:spcAft>
                  <a:spcPts val="0"/>
                </a:spcAft>
              </a:pPr>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100</a:t>
              </a:r>
            </a:p>
          </p:txBody>
        </p:sp>
        <p:sp>
          <p:nvSpPr>
            <p:cNvPr id="41" name="TextBox 40"/>
            <p:cNvSpPr txBox="1"/>
            <p:nvPr/>
          </p:nvSpPr>
          <p:spPr>
            <a:xfrm>
              <a:off x="4876800" y="2527756"/>
              <a:ext cx="444352" cy="215444"/>
            </a:xfrm>
            <a:prstGeom prst="rect">
              <a:avLst/>
            </a:prstGeom>
            <a:noFill/>
          </p:spPr>
          <p:txBody>
            <a:bodyPr wrap="none" rtlCol="0">
              <a:spAutoFit/>
            </a:bodyPr>
            <a:lstStyle/>
            <a:p>
              <a:pPr eaLnBrk="1" fontAlgn="auto" hangingPunct="1">
                <a:spcBef>
                  <a:spcPts val="0"/>
                </a:spcBef>
                <a:spcAft>
                  <a:spcPts val="0"/>
                </a:spcAft>
              </a:pPr>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200</a:t>
              </a:r>
            </a:p>
          </p:txBody>
        </p:sp>
        <p:cxnSp>
          <p:nvCxnSpPr>
            <p:cNvPr id="43" name="Straight Connector 42"/>
            <p:cNvCxnSpPr/>
            <p:nvPr/>
          </p:nvCxnSpPr>
          <p:spPr bwMode="auto">
            <a:xfrm>
              <a:off x="4953000" y="2362200"/>
              <a:ext cx="0" cy="1981200"/>
            </a:xfrm>
            <a:prstGeom prst="line">
              <a:avLst/>
            </a:prstGeom>
            <a:solidFill>
              <a:schemeClr val="accent1"/>
            </a:solidFill>
            <a:ln w="19050" cap="flat" cmpd="sng" algn="ctr">
              <a:solidFill>
                <a:srgbClr val="0000CC"/>
              </a:solidFill>
              <a:prstDash val="solid"/>
              <a:round/>
              <a:headEnd type="none" w="med" len="med"/>
              <a:tailEnd type="none" w="med" len="med"/>
            </a:ln>
            <a:effectLst/>
          </p:spPr>
        </p:cxnSp>
        <p:sp>
          <p:nvSpPr>
            <p:cNvPr id="23" name="Subtitle 2"/>
            <p:cNvSpPr txBox="1">
              <a:spLocks/>
            </p:cNvSpPr>
            <p:nvPr/>
          </p:nvSpPr>
          <p:spPr>
            <a:xfrm>
              <a:off x="1464734" y="2590800"/>
              <a:ext cx="685800" cy="228600"/>
            </a:xfrm>
            <a:prstGeom prst="rect">
              <a:avLst/>
            </a:prstGeom>
          </p:spPr>
          <p:txBody>
            <a:bodyPr vert="horz" lIns="91440" tIns="45720" rIns="91440" bIns="45720" rtlCol="0">
              <a:noAutofit/>
            </a:bodyPr>
            <a:lstStyle/>
            <a:p>
              <a:pPr algn="ctr" eaLnBrk="1" fontAlgn="auto" hangingPunct="1">
                <a:spcBef>
                  <a:spcPct val="20000"/>
                </a:spcBef>
                <a:spcAft>
                  <a:spcPts val="0"/>
                </a:spcAft>
                <a:buFont typeface="Arial" pitchFamily="34" charset="0"/>
                <a:buNone/>
              </a:pPr>
              <a:r>
                <a:rPr lang="en-US" sz="1000" b="1" dirty="0">
                  <a:solidFill>
                    <a:srgbClr val="4D7400"/>
                  </a:solidFill>
                  <a:latin typeface="Arial" pitchFamily="34" charset="0"/>
                  <a:cs typeface="Arial" pitchFamily="34" charset="0"/>
                </a:rPr>
                <a:t>98 </a:t>
              </a:r>
              <a:r>
                <a:rPr lang="en-US" sz="1000" b="1" dirty="0" err="1">
                  <a:solidFill>
                    <a:srgbClr val="4D7400"/>
                  </a:solidFill>
                  <a:latin typeface="Arial" pitchFamily="34" charset="0"/>
                  <a:cs typeface="Arial" pitchFamily="34" charset="0"/>
                </a:rPr>
                <a:t>MeV</a:t>
              </a:r>
              <a:endParaRPr lang="en-US" sz="1000" b="1" dirty="0">
                <a:solidFill>
                  <a:srgbClr val="4D7400"/>
                </a:solidFill>
                <a:latin typeface="Arial" pitchFamily="34" charset="0"/>
                <a:cs typeface="Arial" pitchFamily="34" charset="0"/>
              </a:endParaRPr>
            </a:p>
          </p:txBody>
        </p:sp>
        <p:sp>
          <p:nvSpPr>
            <p:cNvPr id="24" name="Subtitle 2"/>
            <p:cNvSpPr txBox="1">
              <a:spLocks/>
            </p:cNvSpPr>
            <p:nvPr/>
          </p:nvSpPr>
          <p:spPr>
            <a:xfrm>
              <a:off x="2683934" y="2438400"/>
              <a:ext cx="990600" cy="228600"/>
            </a:xfrm>
            <a:prstGeom prst="rect">
              <a:avLst/>
            </a:prstGeom>
          </p:spPr>
          <p:txBody>
            <a:bodyPr vert="horz" lIns="91440" tIns="45720" rIns="91440" bIns="45720" rtlCol="0">
              <a:noAutofit/>
            </a:bodyPr>
            <a:lstStyle/>
            <a:p>
              <a:pPr algn="ctr" eaLnBrk="1" fontAlgn="auto" hangingPunct="1">
                <a:spcBef>
                  <a:spcPct val="20000"/>
                </a:spcBef>
                <a:spcAft>
                  <a:spcPts val="0"/>
                </a:spcAft>
                <a:buFont typeface="Arial" pitchFamily="34" charset="0"/>
                <a:buNone/>
              </a:pPr>
              <a:r>
                <a:rPr lang="en-US" sz="1000" b="1" dirty="0">
                  <a:solidFill>
                    <a:srgbClr val="4D7400"/>
                  </a:solidFill>
                  <a:latin typeface="Arial" pitchFamily="34" charset="0"/>
                  <a:cs typeface="Arial" pitchFamily="34" charset="0"/>
                </a:rPr>
                <a:t>108 </a:t>
              </a:r>
              <a:r>
                <a:rPr lang="en-US" sz="1000" b="1" dirty="0" err="1">
                  <a:solidFill>
                    <a:srgbClr val="4D7400"/>
                  </a:solidFill>
                  <a:latin typeface="Arial" pitchFamily="34" charset="0"/>
                  <a:cs typeface="Arial" pitchFamily="34" charset="0"/>
                </a:rPr>
                <a:t>MeV</a:t>
              </a:r>
              <a:endParaRPr lang="en-US" sz="1000" b="1" dirty="0">
                <a:solidFill>
                  <a:srgbClr val="4D7400"/>
                </a:solidFill>
                <a:latin typeface="Arial" pitchFamily="34" charset="0"/>
                <a:cs typeface="Arial" pitchFamily="34" charset="0"/>
              </a:endParaRPr>
            </a:p>
          </p:txBody>
        </p:sp>
      </p:grpSp>
    </p:spTree>
    <p:extLst>
      <p:ext uri="{BB962C8B-B14F-4D97-AF65-F5344CB8AC3E}">
        <p14:creationId xmlns:p14="http://schemas.microsoft.com/office/powerpoint/2010/main" val="20499223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lum bright="-10000"/>
          </a:blip>
          <a:srcRect/>
          <a:stretch>
            <a:fillRect/>
          </a:stretch>
        </p:blipFill>
        <p:spPr bwMode="auto">
          <a:xfrm>
            <a:off x="6324600" y="2809656"/>
            <a:ext cx="2715377" cy="206714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 name="Content Placeholder 9" descr="PA080037.JPG"/>
          <p:cNvPicPr>
            <a:picLocks noChangeAspect="1"/>
          </p:cNvPicPr>
          <p:nvPr/>
        </p:nvPicPr>
        <p:blipFill>
          <a:blip r:embed="rId4" cstate="print">
            <a:lum bright="10000" contrast="20000"/>
          </a:blip>
          <a:srcRect/>
          <a:stretch>
            <a:fillRect/>
          </a:stretch>
        </p:blipFill>
        <p:spPr>
          <a:xfrm>
            <a:off x="4122800" y="421336"/>
            <a:ext cx="4716400" cy="209326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8" name="Picture 7" descr="IMG_1379.jpg"/>
          <p:cNvPicPr>
            <a:picLocks noChangeAspect="1"/>
          </p:cNvPicPr>
          <p:nvPr/>
        </p:nvPicPr>
        <p:blipFill>
          <a:blip r:embed="rId5" cstate="print">
            <a:lum/>
          </a:blip>
          <a:stretch>
            <a:fillRect/>
          </a:stretch>
        </p:blipFill>
        <p:spPr>
          <a:xfrm>
            <a:off x="4267200" y="3754468"/>
            <a:ext cx="2296936" cy="150333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2"/>
          <p:cNvPicPr>
            <a:picLocks noChangeAspect="1" noChangeArrowheads="1"/>
          </p:cNvPicPr>
          <p:nvPr/>
        </p:nvPicPr>
        <p:blipFill>
          <a:blip r:embed="rId6" cstate="print"/>
          <a:srcRect/>
          <a:stretch>
            <a:fillRect/>
          </a:stretch>
        </p:blipFill>
        <p:spPr bwMode="auto">
          <a:xfrm>
            <a:off x="2743200" y="4267200"/>
            <a:ext cx="1830414" cy="205795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1" name="TextBox 10"/>
          <p:cNvSpPr txBox="1"/>
          <p:nvPr/>
        </p:nvSpPr>
        <p:spPr>
          <a:xfrm>
            <a:off x="6934200" y="178172"/>
            <a:ext cx="1854995"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Hall D &amp; Counting House</a:t>
            </a:r>
          </a:p>
        </p:txBody>
      </p:sp>
      <p:sp>
        <p:nvSpPr>
          <p:cNvPr id="14" name="TextBox 13"/>
          <p:cNvSpPr txBox="1"/>
          <p:nvPr/>
        </p:nvSpPr>
        <p:spPr>
          <a:xfrm>
            <a:off x="3124200" y="3991897"/>
            <a:ext cx="1031051"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Arc Magnets</a:t>
            </a:r>
          </a:p>
        </p:txBody>
      </p:sp>
      <p:sp>
        <p:nvSpPr>
          <p:cNvPr id="15" name="TextBox 14"/>
          <p:cNvSpPr txBox="1"/>
          <p:nvPr/>
        </p:nvSpPr>
        <p:spPr>
          <a:xfrm>
            <a:off x="4453575" y="3472190"/>
            <a:ext cx="1871025" cy="261610"/>
          </a:xfrm>
          <a:prstGeom prst="rect">
            <a:avLst/>
          </a:prstGeom>
          <a:noFill/>
        </p:spPr>
        <p:txBody>
          <a:bodyPr wrap="none" rtlCol="0">
            <a:spAutoFit/>
          </a:bodyPr>
          <a:lstStyle/>
          <a:p>
            <a:r>
              <a:rPr lang="en-US" sz="1100" b="1" dirty="0" err="1">
                <a:solidFill>
                  <a:srgbClr val="000000"/>
                </a:solidFill>
                <a:latin typeface="Arial" pitchFamily="34" charset="0"/>
                <a:cs typeface="Arial" pitchFamily="34" charset="0"/>
              </a:rPr>
              <a:t>Cryomodule</a:t>
            </a:r>
            <a:r>
              <a:rPr lang="en-US" sz="1100" b="1" dirty="0">
                <a:solidFill>
                  <a:srgbClr val="000000"/>
                </a:solidFill>
                <a:latin typeface="Arial" pitchFamily="34" charset="0"/>
                <a:cs typeface="Arial" pitchFamily="34" charset="0"/>
              </a:rPr>
              <a:t> Waveguides</a:t>
            </a:r>
          </a:p>
        </p:txBody>
      </p:sp>
      <p:sp>
        <p:nvSpPr>
          <p:cNvPr id="16" name="TextBox 15"/>
          <p:cNvSpPr txBox="1"/>
          <p:nvPr/>
        </p:nvSpPr>
        <p:spPr>
          <a:xfrm>
            <a:off x="6934200" y="2557790"/>
            <a:ext cx="1603324"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12 </a:t>
            </a:r>
            <a:r>
              <a:rPr lang="en-US" sz="1100" b="1" dirty="0" err="1">
                <a:solidFill>
                  <a:srgbClr val="000000"/>
                </a:solidFill>
                <a:latin typeface="Arial" pitchFamily="34" charset="0"/>
                <a:cs typeface="Arial" pitchFamily="34" charset="0"/>
              </a:rPr>
              <a:t>GeV</a:t>
            </a:r>
            <a:r>
              <a:rPr lang="en-US" sz="1100" b="1" dirty="0">
                <a:solidFill>
                  <a:srgbClr val="000000"/>
                </a:solidFill>
                <a:latin typeface="Arial" pitchFamily="34" charset="0"/>
                <a:cs typeface="Arial" pitchFamily="34" charset="0"/>
              </a:rPr>
              <a:t> </a:t>
            </a:r>
            <a:r>
              <a:rPr lang="en-US" sz="1100" b="1" dirty="0" err="1">
                <a:solidFill>
                  <a:srgbClr val="000000"/>
                </a:solidFill>
                <a:latin typeface="Arial" pitchFamily="34" charset="0"/>
                <a:cs typeface="Arial" pitchFamily="34" charset="0"/>
              </a:rPr>
              <a:t>Cryomodules</a:t>
            </a:r>
            <a:endParaRPr lang="en-US" sz="1100" b="1" dirty="0">
              <a:solidFill>
                <a:srgbClr val="000000"/>
              </a:solidFill>
              <a:latin typeface="Arial" pitchFamily="34" charset="0"/>
              <a:cs typeface="Arial" pitchFamily="34" charset="0"/>
            </a:endParaRPr>
          </a:p>
        </p:txBody>
      </p:sp>
      <p:sp>
        <p:nvSpPr>
          <p:cNvPr id="19" name="TextBox 18"/>
          <p:cNvSpPr txBox="1"/>
          <p:nvPr/>
        </p:nvSpPr>
        <p:spPr>
          <a:xfrm>
            <a:off x="0" y="224135"/>
            <a:ext cx="3717684" cy="500137"/>
          </a:xfrm>
          <a:prstGeom prst="rect">
            <a:avLst/>
          </a:prstGeom>
          <a:noFill/>
        </p:spPr>
        <p:txBody>
          <a:bodyPr wrap="none" rtlCol="0">
            <a:spAutoFit/>
          </a:bodyPr>
          <a:lstStyle/>
          <a:p>
            <a:r>
              <a:rPr lang="en-US" sz="2600" b="1" dirty="0">
                <a:solidFill>
                  <a:srgbClr val="000000"/>
                </a:solidFill>
                <a:latin typeface="Arial" pitchFamily="34" charset="0"/>
                <a:cs typeface="Arial" pitchFamily="34" charset="0"/>
              </a:rPr>
              <a:t>12 </a:t>
            </a:r>
            <a:r>
              <a:rPr lang="en-US" sz="2600" b="1" dirty="0" err="1">
                <a:solidFill>
                  <a:srgbClr val="000000"/>
                </a:solidFill>
                <a:latin typeface="Arial" pitchFamily="34" charset="0"/>
                <a:cs typeface="Arial" pitchFamily="34" charset="0"/>
              </a:rPr>
              <a:t>GeV</a:t>
            </a:r>
            <a:r>
              <a:rPr lang="en-US" sz="2600" b="1" dirty="0">
                <a:solidFill>
                  <a:srgbClr val="000000"/>
                </a:solidFill>
                <a:latin typeface="Arial" pitchFamily="34" charset="0"/>
                <a:cs typeface="Arial" pitchFamily="34" charset="0"/>
              </a:rPr>
              <a:t> Project Status</a:t>
            </a:r>
          </a:p>
        </p:txBody>
      </p:sp>
      <p:pic>
        <p:nvPicPr>
          <p:cNvPr id="17" name="Picture 2" descr="M:\12GeVUpgrade\Posters\Pictures\Civil\HallD_interior_Jan2012.jpg"/>
          <p:cNvPicPr>
            <a:picLocks noChangeAspect="1" noChangeArrowheads="1"/>
          </p:cNvPicPr>
          <p:nvPr/>
        </p:nvPicPr>
        <p:blipFill>
          <a:blip r:embed="rId7" cstate="print"/>
          <a:srcRect/>
          <a:stretch>
            <a:fillRect/>
          </a:stretch>
        </p:blipFill>
        <p:spPr bwMode="auto">
          <a:xfrm>
            <a:off x="1371600" y="1219200"/>
            <a:ext cx="2892426" cy="191553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8" name="TextBox 17"/>
          <p:cNvSpPr txBox="1"/>
          <p:nvPr/>
        </p:nvSpPr>
        <p:spPr>
          <a:xfrm>
            <a:off x="2438400" y="914400"/>
            <a:ext cx="1106393"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Hall D </a:t>
            </a:r>
            <a:r>
              <a:rPr lang="en-US" sz="1100" b="1" dirty="0" smtClean="0">
                <a:solidFill>
                  <a:srgbClr val="000000"/>
                </a:solidFill>
                <a:latin typeface="Arial" pitchFamily="34" charset="0"/>
                <a:cs typeface="Arial" pitchFamily="34" charset="0"/>
              </a:rPr>
              <a:t>Interior</a:t>
            </a:r>
            <a:endParaRPr lang="en-US" sz="1100" b="1" dirty="0">
              <a:solidFill>
                <a:srgbClr val="000000"/>
              </a:solidFill>
              <a:latin typeface="Arial" pitchFamily="34" charset="0"/>
              <a:cs typeface="Arial" pitchFamily="34" charset="0"/>
            </a:endParaRPr>
          </a:p>
        </p:txBody>
      </p:sp>
      <p:pic>
        <p:nvPicPr>
          <p:cNvPr id="9" name="Picture 2" descr="\\Jlabhome\mont\montdocs\jlab\jlab users\users meeting 2011\CDC Jan 2011 image34.jpeg"/>
          <p:cNvPicPr>
            <a:picLocks noChangeAspect="1" noChangeArrowheads="1"/>
          </p:cNvPicPr>
          <p:nvPr/>
        </p:nvPicPr>
        <p:blipFill>
          <a:blip r:embed="rId8" cstate="print"/>
          <a:srcRect/>
          <a:stretch>
            <a:fillRect/>
          </a:stretch>
        </p:blipFill>
        <p:spPr bwMode="auto">
          <a:xfrm>
            <a:off x="304800" y="3048000"/>
            <a:ext cx="2267747" cy="154167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3" name="TextBox 12"/>
          <p:cNvSpPr txBox="1"/>
          <p:nvPr/>
        </p:nvSpPr>
        <p:spPr>
          <a:xfrm>
            <a:off x="685800" y="4572000"/>
            <a:ext cx="1561646" cy="261610"/>
          </a:xfrm>
          <a:prstGeom prst="rect">
            <a:avLst/>
          </a:prstGeom>
          <a:noFill/>
        </p:spPr>
        <p:txBody>
          <a:bodyPr wrap="none" rtlCol="0">
            <a:spAutoFit/>
          </a:bodyPr>
          <a:lstStyle/>
          <a:p>
            <a:r>
              <a:rPr lang="en-US" sz="1100" b="1" dirty="0">
                <a:solidFill>
                  <a:srgbClr val="000000"/>
                </a:solidFill>
                <a:latin typeface="Arial" pitchFamily="34" charset="0"/>
                <a:cs typeface="Arial" pitchFamily="34" charset="0"/>
              </a:rPr>
              <a:t>Hall D Drift Chamber</a:t>
            </a:r>
          </a:p>
        </p:txBody>
      </p:sp>
      <p:sp>
        <p:nvSpPr>
          <p:cNvPr id="24" name="TextBox 23"/>
          <p:cNvSpPr txBox="1"/>
          <p:nvPr/>
        </p:nvSpPr>
        <p:spPr>
          <a:xfrm>
            <a:off x="5181600" y="5399782"/>
            <a:ext cx="3828292" cy="1077218"/>
          </a:xfrm>
          <a:prstGeom prst="rect">
            <a:avLst/>
          </a:prstGeom>
          <a:noFill/>
        </p:spPr>
        <p:txBody>
          <a:bodyPr wrap="none" rtlCol="0">
            <a:spAutoFit/>
          </a:bodyPr>
          <a:lstStyle/>
          <a:p>
            <a:pPr>
              <a:spcAft>
                <a:spcPts val="600"/>
              </a:spcAft>
              <a:buFont typeface="Arial" pitchFamily="34" charset="0"/>
              <a:buChar char="•"/>
            </a:pPr>
            <a:r>
              <a:rPr lang="en-US" sz="1300" b="1" dirty="0" smtClean="0">
                <a:solidFill>
                  <a:srgbClr val="0033CC"/>
                </a:solidFill>
                <a:latin typeface="Arial" pitchFamily="34" charset="0"/>
                <a:cs typeface="Arial" pitchFamily="34" charset="0"/>
                <a:sym typeface="Wingdings"/>
              </a:rPr>
              <a:t> Performance Index: schedule 96%; cost 96%</a:t>
            </a:r>
          </a:p>
          <a:p>
            <a:pPr>
              <a:buFont typeface="Arial" pitchFamily="34" charset="0"/>
              <a:buChar char="•"/>
            </a:pPr>
            <a:r>
              <a:rPr lang="en-US" sz="1300" b="1" dirty="0" smtClean="0">
                <a:solidFill>
                  <a:srgbClr val="0033CC"/>
                </a:solidFill>
                <a:latin typeface="Arial" pitchFamily="34" charset="0"/>
                <a:cs typeface="Arial" pitchFamily="34" charset="0"/>
                <a:sym typeface="Wingdings"/>
              </a:rPr>
              <a:t> Project Construction </a:t>
            </a:r>
            <a:r>
              <a:rPr lang="en-US" sz="1300" b="1" dirty="0" smtClean="0">
                <a:solidFill>
                  <a:srgbClr val="0000CC"/>
                </a:solidFill>
                <a:latin typeface="Arial" pitchFamily="34" charset="0"/>
                <a:cs typeface="Arial" pitchFamily="34" charset="0"/>
                <a:sym typeface="Wingdings"/>
              </a:rPr>
              <a:t>58</a:t>
            </a:r>
            <a:r>
              <a:rPr lang="en-US" sz="1300" b="1" dirty="0" smtClean="0">
                <a:solidFill>
                  <a:srgbClr val="0033CC"/>
                </a:solidFill>
                <a:latin typeface="Arial" pitchFamily="34" charset="0"/>
                <a:cs typeface="Arial" pitchFamily="34" charset="0"/>
                <a:sym typeface="Wingdings"/>
              </a:rPr>
              <a:t>% complete</a:t>
            </a:r>
          </a:p>
          <a:p>
            <a:pPr>
              <a:buFont typeface="Arial" pitchFamily="34" charset="0"/>
              <a:buChar char="•"/>
            </a:pPr>
            <a:endParaRPr lang="en-US" sz="600" b="1" dirty="0" smtClean="0">
              <a:solidFill>
                <a:srgbClr val="0033CC"/>
              </a:solidFill>
              <a:latin typeface="Arial" pitchFamily="34" charset="0"/>
              <a:cs typeface="Arial" pitchFamily="34" charset="0"/>
              <a:sym typeface="Wingdings"/>
            </a:endParaRPr>
          </a:p>
          <a:p>
            <a:pPr>
              <a:buFont typeface="Arial" pitchFamily="34" charset="0"/>
              <a:buChar char="•"/>
            </a:pPr>
            <a:r>
              <a:rPr lang="en-US" sz="1300" b="1" dirty="0" smtClean="0">
                <a:solidFill>
                  <a:srgbClr val="0033CC"/>
                </a:solidFill>
                <a:latin typeface="Arial" pitchFamily="34" charset="0"/>
                <a:cs typeface="Arial" pitchFamily="34" charset="0"/>
                <a:sym typeface="Wingdings"/>
              </a:rPr>
              <a:t> Civil 94% complete</a:t>
            </a:r>
          </a:p>
          <a:p>
            <a:pPr>
              <a:buFont typeface="Arial" pitchFamily="34" charset="0"/>
              <a:buChar char="•"/>
            </a:pPr>
            <a:endParaRPr lang="en-US" sz="1300" b="1" dirty="0" smtClean="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627245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838200"/>
          </a:xfrm>
        </p:spPr>
        <p:txBody>
          <a:bodyPr>
            <a:normAutofit/>
          </a:bodyPr>
          <a:lstStyle/>
          <a:p>
            <a:r>
              <a:rPr lang="en-US" sz="3600" b="1" i="0" dirty="0" smtClean="0">
                <a:solidFill>
                  <a:schemeClr val="tx1"/>
                </a:solidFill>
              </a:rPr>
              <a:t>Planning  for Future</a:t>
            </a:r>
            <a:r>
              <a:rPr lang="en-US" i="0" dirty="0" smtClean="0">
                <a:solidFill>
                  <a:schemeClr val="tx1"/>
                </a:solidFill>
              </a:rPr>
              <a:t> </a:t>
            </a:r>
            <a:r>
              <a:rPr lang="en-US" sz="3600" b="1" i="0" dirty="0" smtClean="0">
                <a:solidFill>
                  <a:schemeClr val="tx1"/>
                </a:solidFill>
              </a:rPr>
              <a:t>Projects</a:t>
            </a:r>
            <a:endParaRPr lang="en-US" sz="3600" b="1" i="0" dirty="0">
              <a:solidFill>
                <a:schemeClr val="tx1"/>
              </a:solidFill>
            </a:endParaRPr>
          </a:p>
        </p:txBody>
      </p:sp>
      <p:sp>
        <p:nvSpPr>
          <p:cNvPr id="3" name="Content Placeholder 2"/>
          <p:cNvSpPr>
            <a:spLocks noGrp="1"/>
          </p:cNvSpPr>
          <p:nvPr>
            <p:ph idx="1"/>
          </p:nvPr>
        </p:nvSpPr>
        <p:spPr>
          <a:xfrm>
            <a:off x="161484" y="834199"/>
            <a:ext cx="8839200" cy="5257800"/>
          </a:xfrm>
        </p:spPr>
        <p:txBody>
          <a:bodyPr>
            <a:noAutofit/>
          </a:bodyPr>
          <a:lstStyle/>
          <a:p>
            <a:pPr>
              <a:buNone/>
            </a:pPr>
            <a:r>
              <a:rPr lang="en-US" dirty="0" smtClean="0"/>
              <a:t>Future Hall A Large Installation Programs:</a:t>
            </a:r>
          </a:p>
          <a:p>
            <a:pPr>
              <a:spcBef>
                <a:spcPts val="0"/>
              </a:spcBef>
            </a:pPr>
            <a:r>
              <a:rPr lang="en-US" sz="2400" b="1" dirty="0" smtClean="0">
                <a:solidFill>
                  <a:srgbClr val="0033CC"/>
                </a:solidFill>
              </a:rPr>
              <a:t>MOLLER</a:t>
            </a:r>
          </a:p>
          <a:p>
            <a:pPr marL="1036638">
              <a:spcBef>
                <a:spcPts val="0"/>
              </a:spcBef>
              <a:buFontTx/>
              <a:buChar char="-"/>
            </a:pPr>
            <a:r>
              <a:rPr lang="en-US" sz="2000" dirty="0" smtClean="0"/>
              <a:t>Parity Violating (PV) e-e scattering</a:t>
            </a:r>
          </a:p>
          <a:p>
            <a:pPr marL="1036638">
              <a:spcBef>
                <a:spcPts val="0"/>
              </a:spcBef>
              <a:buFontTx/>
              <a:buChar char="-"/>
            </a:pPr>
            <a:r>
              <a:rPr lang="en-US" sz="2000" dirty="0" smtClean="0"/>
              <a:t>Precise Standard Model test</a:t>
            </a:r>
          </a:p>
          <a:p>
            <a:pPr marL="1036638">
              <a:spcBef>
                <a:spcPts val="0"/>
              </a:spcBef>
              <a:buNone/>
            </a:pPr>
            <a:r>
              <a:rPr lang="en-US" sz="2000" dirty="0" smtClean="0"/>
              <a:t>-	Submitted to DOE-ONP Sep. 2011</a:t>
            </a:r>
          </a:p>
          <a:p>
            <a:pPr>
              <a:spcBef>
                <a:spcPts val="0"/>
              </a:spcBef>
            </a:pPr>
            <a:endParaRPr lang="en-US" sz="1800" dirty="0" smtClean="0"/>
          </a:p>
          <a:p>
            <a:pPr>
              <a:spcBef>
                <a:spcPts val="0"/>
              </a:spcBef>
            </a:pPr>
            <a:r>
              <a:rPr lang="en-US" sz="2400" b="1" dirty="0" err="1" smtClean="0">
                <a:solidFill>
                  <a:srgbClr val="0033CC"/>
                </a:solidFill>
              </a:rPr>
              <a:t>SoLID</a:t>
            </a:r>
            <a:r>
              <a:rPr lang="en-US" sz="2400" b="1" dirty="0" smtClean="0">
                <a:solidFill>
                  <a:srgbClr val="0033CC"/>
                </a:solidFill>
              </a:rPr>
              <a:t> (PV e</a:t>
            </a:r>
            <a:r>
              <a:rPr lang="en-US" sz="2400" b="1" baseline="30000" dirty="0" smtClean="0">
                <a:solidFill>
                  <a:srgbClr val="0033CC"/>
                </a:solidFill>
              </a:rPr>
              <a:t>-</a:t>
            </a:r>
            <a:r>
              <a:rPr lang="en-US" sz="2400" b="1" dirty="0" smtClean="0">
                <a:solidFill>
                  <a:srgbClr val="0033CC"/>
                </a:solidFill>
              </a:rPr>
              <a:t> - q scattering + SIDIS)</a:t>
            </a:r>
          </a:p>
          <a:p>
            <a:pPr marL="1033463" indent="-347663">
              <a:spcBef>
                <a:spcPts val="0"/>
              </a:spcBef>
              <a:buFontTx/>
              <a:buChar char="-"/>
            </a:pPr>
            <a:r>
              <a:rPr lang="en-US" sz="2000" dirty="0" smtClean="0"/>
              <a:t>PV e-quark + High Precision TMD Studies</a:t>
            </a:r>
          </a:p>
          <a:p>
            <a:pPr marL="1033463" indent="-347663">
              <a:spcBef>
                <a:spcPts val="0"/>
              </a:spcBef>
              <a:buNone/>
            </a:pPr>
            <a:r>
              <a:rPr lang="en-US" sz="2000" dirty="0" smtClean="0"/>
              <a:t>-	Chinese collaboration still developing</a:t>
            </a:r>
          </a:p>
          <a:p>
            <a:pPr marL="1033463" indent="-347663">
              <a:spcBef>
                <a:spcPts val="0"/>
              </a:spcBef>
              <a:buNone/>
            </a:pPr>
            <a:r>
              <a:rPr lang="en-US" sz="2000" dirty="0" smtClean="0"/>
              <a:t>-    CLEO solenoid under negotiation</a:t>
            </a:r>
          </a:p>
          <a:p>
            <a:pPr marL="1033463" indent="-347663">
              <a:spcBef>
                <a:spcPts val="0"/>
              </a:spcBef>
              <a:buNone/>
            </a:pPr>
            <a:r>
              <a:rPr lang="en-US" sz="2000" dirty="0" smtClean="0"/>
              <a:t>-	Directors review in Fall 2012?</a:t>
            </a:r>
          </a:p>
          <a:p>
            <a:pPr>
              <a:spcBef>
                <a:spcPts val="0"/>
              </a:spcBef>
              <a:buNone/>
            </a:pPr>
            <a:endParaRPr lang="en-US" sz="1200" dirty="0" smtClean="0"/>
          </a:p>
          <a:p>
            <a:pPr>
              <a:spcBef>
                <a:spcPts val="0"/>
              </a:spcBef>
              <a:buNone/>
            </a:pPr>
            <a:r>
              <a:rPr lang="en-US" dirty="0" smtClean="0"/>
              <a:t>Also ongoing: </a:t>
            </a:r>
            <a:endParaRPr lang="en-US" b="1" dirty="0" smtClean="0">
              <a:solidFill>
                <a:srgbClr val="002060"/>
              </a:solidFill>
            </a:endParaRPr>
          </a:p>
          <a:p>
            <a:pPr>
              <a:spcBef>
                <a:spcPts val="0"/>
              </a:spcBef>
            </a:pPr>
            <a:r>
              <a:rPr lang="en-US" sz="1800" b="1" dirty="0" smtClean="0">
                <a:solidFill>
                  <a:srgbClr val="002060"/>
                </a:solidFill>
              </a:rPr>
              <a:t> </a:t>
            </a:r>
            <a:r>
              <a:rPr lang="en-US" sz="1800" b="1" dirty="0" smtClean="0">
                <a:solidFill>
                  <a:srgbClr val="0033CC"/>
                </a:solidFill>
              </a:rPr>
              <a:t>HPS (Conditional approval - HEP): </a:t>
            </a:r>
            <a:r>
              <a:rPr lang="en-US" sz="1800" dirty="0" smtClean="0"/>
              <a:t>Parasitic test run completed</a:t>
            </a:r>
          </a:p>
          <a:p>
            <a:pPr>
              <a:spcBef>
                <a:spcPts val="0"/>
              </a:spcBef>
            </a:pPr>
            <a:r>
              <a:rPr lang="en-US" sz="1800" b="1" dirty="0" smtClean="0">
                <a:solidFill>
                  <a:srgbClr val="0033CC"/>
                </a:solidFill>
              </a:rPr>
              <a:t> </a:t>
            </a:r>
            <a:r>
              <a:rPr lang="en-US" sz="1800" b="1" dirty="0" err="1" smtClean="0">
                <a:solidFill>
                  <a:srgbClr val="0033CC"/>
                </a:solidFill>
              </a:rPr>
              <a:t>DarkLight</a:t>
            </a:r>
            <a:r>
              <a:rPr lang="en-US" sz="1800" b="1" dirty="0" smtClean="0">
                <a:solidFill>
                  <a:srgbClr val="0033CC"/>
                </a:solidFill>
              </a:rPr>
              <a:t> :</a:t>
            </a:r>
            <a:r>
              <a:rPr lang="en-US" sz="1800" dirty="0" smtClean="0">
                <a:solidFill>
                  <a:srgbClr val="0033CC"/>
                </a:solidFill>
              </a:rPr>
              <a:t> </a:t>
            </a:r>
            <a:r>
              <a:rPr lang="en-US" sz="1800" dirty="0" smtClean="0"/>
              <a:t>planning for Summer test run at FEL</a:t>
            </a:r>
          </a:p>
          <a:p>
            <a:pPr>
              <a:spcBef>
                <a:spcPts val="0"/>
              </a:spcBef>
            </a:pPr>
            <a:r>
              <a:rPr lang="en-US" sz="1800" dirty="0" smtClean="0"/>
              <a:t>  </a:t>
            </a:r>
            <a:r>
              <a:rPr lang="en-US" sz="1800" dirty="0" smtClean="0">
                <a:latin typeface="Symbol" pitchFamily="18" charset="2"/>
              </a:rPr>
              <a:t>p</a:t>
            </a:r>
            <a:r>
              <a:rPr lang="en-US" sz="1800" baseline="30000" dirty="0" smtClean="0"/>
              <a:t>0</a:t>
            </a:r>
            <a:r>
              <a:rPr lang="en-US" sz="1800" dirty="0" smtClean="0"/>
              <a:t> spectrometer (off SHMS carriage)			NSF/MRI submitted</a:t>
            </a:r>
          </a:p>
          <a:p>
            <a:pPr>
              <a:spcBef>
                <a:spcPts val="0"/>
              </a:spcBef>
            </a:pPr>
            <a:r>
              <a:rPr lang="en-US" sz="1800" dirty="0" smtClean="0"/>
              <a:t> Windowless target for proton charge radius experiment	NSF/MRI submitted</a:t>
            </a:r>
          </a:p>
          <a:p>
            <a:pPr>
              <a:spcBef>
                <a:spcPts val="0"/>
              </a:spcBef>
            </a:pPr>
            <a:r>
              <a:rPr lang="en-US" sz="1800" dirty="0" smtClean="0"/>
              <a:t> (Part of) Hall B Forward Tagger			NSF/MRI Submitted</a:t>
            </a:r>
          </a:p>
          <a:p>
            <a:pPr>
              <a:buNone/>
            </a:pPr>
            <a:endParaRPr lang="en-US" dirty="0"/>
          </a:p>
        </p:txBody>
      </p:sp>
      <p:pic>
        <p:nvPicPr>
          <p:cNvPr id="5" name="Picture 1"/>
          <p:cNvPicPr>
            <a:picLocks noChangeAspect="1" noChangeArrowheads="1"/>
          </p:cNvPicPr>
          <p:nvPr/>
        </p:nvPicPr>
        <p:blipFill>
          <a:blip r:embed="rId2" cstate="print"/>
          <a:srcRect/>
          <a:stretch>
            <a:fillRect/>
          </a:stretch>
        </p:blipFill>
        <p:spPr bwMode="auto">
          <a:xfrm>
            <a:off x="6414327" y="1211784"/>
            <a:ext cx="2415379" cy="149137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 name="Picture 2"/>
          <p:cNvPicPr>
            <a:picLocks noChangeAspect="1" noChangeArrowheads="1"/>
          </p:cNvPicPr>
          <p:nvPr/>
        </p:nvPicPr>
        <p:blipFill>
          <a:blip r:embed="rId3" cstate="print">
            <a:clrChange>
              <a:clrFrom>
                <a:srgbClr val="CCE5F9"/>
              </a:clrFrom>
              <a:clrTo>
                <a:srgbClr val="CCE5F9">
                  <a:alpha val="0"/>
                </a:srgbClr>
              </a:clrTo>
            </a:clrChange>
          </a:blip>
          <a:srcRect l="3403" t="14978" r="1875" b="4770"/>
          <a:stretch>
            <a:fillRect/>
          </a:stretch>
        </p:blipFill>
        <p:spPr bwMode="auto">
          <a:xfrm>
            <a:off x="6587241" y="3064895"/>
            <a:ext cx="1978395" cy="1711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1932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a:t>Planning for ancillary </a:t>
            </a:r>
            <a:r>
              <a:rPr lang="en-US" dirty="0" smtClean="0"/>
              <a:t>equipment</a:t>
            </a:r>
            <a:endParaRPr lang="en-US" dirty="0"/>
          </a:p>
        </p:txBody>
      </p:sp>
      <p:sp>
        <p:nvSpPr>
          <p:cNvPr id="3" name="Content Placeholder 2"/>
          <p:cNvSpPr>
            <a:spLocks noGrp="1"/>
          </p:cNvSpPr>
          <p:nvPr>
            <p:ph idx="1"/>
          </p:nvPr>
        </p:nvSpPr>
        <p:spPr>
          <a:xfrm>
            <a:off x="457200" y="838200"/>
            <a:ext cx="8305800" cy="5638800"/>
          </a:xfrm>
        </p:spPr>
        <p:txBody>
          <a:bodyPr/>
          <a:lstStyle/>
          <a:p>
            <a:r>
              <a:rPr lang="en-US" dirty="0" smtClean="0"/>
              <a:t>FY13-FY18 </a:t>
            </a:r>
            <a:r>
              <a:rPr lang="en-US" dirty="0"/>
              <a:t>capital equipment plan including (parts of</a:t>
            </a:r>
            <a:r>
              <a:rPr lang="en-US" dirty="0" smtClean="0"/>
              <a:t>)</a:t>
            </a:r>
          </a:p>
          <a:p>
            <a:pPr lvl="5"/>
            <a:endParaRPr lang="en-US" sz="800" dirty="0"/>
          </a:p>
          <a:p>
            <a:pPr lvl="1">
              <a:buFont typeface="Arial" pitchFamily="34" charset="0"/>
              <a:buChar char="•"/>
            </a:pPr>
            <a:r>
              <a:rPr lang="en-US" dirty="0"/>
              <a:t> Hall A: SBS basic, SBS neutron, SBS proton, Tritium target, …</a:t>
            </a:r>
          </a:p>
          <a:p>
            <a:pPr lvl="1">
              <a:buFont typeface="Arial" pitchFamily="34" charset="0"/>
              <a:buChar char="•"/>
            </a:pPr>
            <a:r>
              <a:rPr lang="en-US" dirty="0"/>
              <a:t> Hall B: Forward Tagger, Polarized target, one-sector RICH, </a:t>
            </a:r>
            <a:r>
              <a:rPr lang="en-US" dirty="0" err="1"/>
              <a:t>HDIce</a:t>
            </a:r>
            <a:r>
              <a:rPr lang="en-US" dirty="0"/>
              <a:t>-transverse</a:t>
            </a:r>
          </a:p>
          <a:p>
            <a:pPr lvl="1">
              <a:buFont typeface="Arial" pitchFamily="34" charset="0"/>
              <a:buChar char="•"/>
            </a:pPr>
            <a:r>
              <a:rPr lang="en-US" dirty="0"/>
              <a:t> Hall C: </a:t>
            </a:r>
            <a:r>
              <a:rPr lang="en-US" dirty="0" err="1"/>
              <a:t>Beamline</a:t>
            </a:r>
            <a:r>
              <a:rPr lang="en-US" dirty="0"/>
              <a:t>/Compton, Polarized 3He, Target upgrade, large experiments</a:t>
            </a:r>
          </a:p>
          <a:p>
            <a:pPr lvl="1">
              <a:buFont typeface="Arial" pitchFamily="34" charset="0"/>
              <a:buChar char="•"/>
            </a:pPr>
            <a:r>
              <a:rPr lang="en-US" dirty="0"/>
              <a:t> Hall D: L3 Farm, Forward Calorimeter upgrade, Cherenkov</a:t>
            </a:r>
          </a:p>
          <a:p>
            <a:pPr lvl="1">
              <a:buFont typeface="Arial" pitchFamily="34" charset="0"/>
              <a:buChar char="•"/>
            </a:pPr>
            <a:r>
              <a:rPr lang="en-US" dirty="0"/>
              <a:t> Division: fast pipelined electronics to rotate amongst Halls for </a:t>
            </a:r>
            <a:r>
              <a:rPr lang="en-US" dirty="0" smtClean="0"/>
              <a:t>experiments</a:t>
            </a:r>
          </a:p>
          <a:p>
            <a:pPr marL="0" indent="0">
              <a:buNone/>
            </a:pPr>
            <a:endParaRPr lang="en-US" sz="2000" dirty="0" smtClean="0"/>
          </a:p>
          <a:p>
            <a:pPr marL="0" indent="0">
              <a:buNone/>
            </a:pPr>
            <a:r>
              <a:rPr lang="en-US" sz="2000" dirty="0" smtClean="0"/>
              <a:t>Ongoing: </a:t>
            </a:r>
            <a:r>
              <a:rPr lang="en-US" sz="2000" dirty="0"/>
              <a:t>planning for new/upgraded End Station Refrigerator for future high cryogenic demand </a:t>
            </a:r>
            <a:r>
              <a:rPr lang="en-US" sz="2000" dirty="0" smtClean="0"/>
              <a:t>experiments</a:t>
            </a:r>
            <a:endParaRPr lang="en-US" sz="2000" dirty="0"/>
          </a:p>
          <a:p>
            <a:pPr lvl="1">
              <a:buFont typeface="Arial" pitchFamily="34" charset="0"/>
              <a:buChar char="•"/>
            </a:pPr>
            <a:endParaRPr lang="en-US" dirty="0"/>
          </a:p>
          <a:p>
            <a:pPr lvl="1">
              <a:buFont typeface="Arial" pitchFamily="34" charset="0"/>
              <a:buChar char="•"/>
            </a:pPr>
            <a:endParaRPr lang="en-US" dirty="0"/>
          </a:p>
        </p:txBody>
      </p:sp>
    </p:spTree>
    <p:extLst>
      <p:ext uri="{BB962C8B-B14F-4D97-AF65-F5344CB8AC3E}">
        <p14:creationId xmlns:p14="http://schemas.microsoft.com/office/powerpoint/2010/main" val="3670806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76200" y="1492250"/>
            <a:ext cx="8686800" cy="1544637"/>
            <a:chOff x="-93" y="1212"/>
            <a:chExt cx="5472" cy="973"/>
          </a:xfrm>
        </p:grpSpPr>
        <p:sp>
          <p:nvSpPr>
            <p:cNvPr id="168992" name="AutoShape 2"/>
            <p:cNvSpPr>
              <a:spLocks noChangeArrowheads="1"/>
            </p:cNvSpPr>
            <p:nvPr/>
          </p:nvSpPr>
          <p:spPr bwMode="auto">
            <a:xfrm>
              <a:off x="1264" y="1297"/>
              <a:ext cx="3430" cy="888"/>
            </a:xfrm>
            <a:prstGeom prst="hexagon">
              <a:avLst>
                <a:gd name="adj" fmla="val 96565"/>
                <a:gd name="vf" fmla="val 115470"/>
              </a:avLst>
            </a:prstGeom>
            <a:solidFill>
              <a:srgbClr val="3399FF"/>
            </a:solidFill>
            <a:ln w="38100">
              <a:solidFill>
                <a:schemeClr val="accent2"/>
              </a:solidFill>
              <a:miter lim="800000"/>
              <a:headEnd/>
              <a:tailEnd/>
            </a:ln>
          </p:spPr>
          <p:txBody>
            <a:bodyPr wrap="none" anchor="ctr"/>
            <a:lstStyle/>
            <a:p>
              <a:endParaRPr lang="en-US">
                <a:latin typeface="Arial" pitchFamily="34" charset="0"/>
                <a:cs typeface="Arial" pitchFamily="34" charset="0"/>
              </a:endParaRPr>
            </a:p>
          </p:txBody>
        </p:sp>
        <p:sp>
          <p:nvSpPr>
            <p:cNvPr id="168993" name="Text Box 5"/>
            <p:cNvSpPr txBox="1">
              <a:spLocks noChangeArrowheads="1"/>
            </p:cNvSpPr>
            <p:nvPr/>
          </p:nvSpPr>
          <p:spPr bwMode="auto">
            <a:xfrm>
              <a:off x="-93" y="1574"/>
              <a:ext cx="1349" cy="330"/>
            </a:xfrm>
            <a:prstGeom prst="rect">
              <a:avLst/>
            </a:prstGeom>
            <a:noFill/>
            <a:ln w="9525">
              <a:noFill/>
              <a:miter lim="800000"/>
              <a:headEnd/>
              <a:tailEnd/>
            </a:ln>
          </p:spPr>
          <p:txBody>
            <a:bodyPr wrap="none">
              <a:spAutoFit/>
            </a:bodyPr>
            <a:lstStyle/>
            <a:p>
              <a:r>
                <a:rPr lang="en-GB" sz="2800" b="1" dirty="0" smtClean="0">
                  <a:latin typeface="Arial" pitchFamily="34" charset="0"/>
                  <a:cs typeface="Arial" pitchFamily="34" charset="0"/>
                </a:rPr>
                <a:t>Experiment</a:t>
              </a:r>
              <a:endParaRPr lang="en-GB" sz="2800" b="1" dirty="0">
                <a:latin typeface="Arial" pitchFamily="34" charset="0"/>
                <a:cs typeface="Arial" pitchFamily="34" charset="0"/>
              </a:endParaRPr>
            </a:p>
          </p:txBody>
        </p:sp>
        <p:sp>
          <p:nvSpPr>
            <p:cNvPr id="168994" name="Text Box 6"/>
            <p:cNvSpPr txBox="1">
              <a:spLocks noChangeArrowheads="1"/>
            </p:cNvSpPr>
            <p:nvPr/>
          </p:nvSpPr>
          <p:spPr bwMode="auto">
            <a:xfrm>
              <a:off x="1933" y="1212"/>
              <a:ext cx="2038" cy="932"/>
            </a:xfrm>
            <a:prstGeom prst="rect">
              <a:avLst/>
            </a:prstGeom>
            <a:noFill/>
            <a:ln w="9525">
              <a:noFill/>
              <a:miter lim="800000"/>
              <a:headEnd/>
              <a:tailEnd/>
            </a:ln>
          </p:spPr>
          <p:txBody>
            <a:bodyPr wrap="none">
              <a:spAutoFit/>
            </a:bodyPr>
            <a:lstStyle/>
            <a:p>
              <a:pPr algn="ctr">
                <a:lnSpc>
                  <a:spcPct val="160000"/>
                </a:lnSpc>
              </a:pPr>
              <a:r>
                <a:rPr lang="en-GB" sz="3200" b="1" dirty="0">
                  <a:latin typeface="Arial" pitchFamily="34" charset="0"/>
                  <a:cs typeface="Arial" pitchFamily="34" charset="0"/>
                </a:rPr>
                <a:t> </a:t>
              </a:r>
              <a:r>
                <a:rPr lang="en-GB" sz="2800" b="1" dirty="0" err="1">
                  <a:solidFill>
                    <a:schemeClr val="bg1"/>
                  </a:solidFill>
                  <a:latin typeface="Arial" pitchFamily="34" charset="0"/>
                  <a:cs typeface="Arial" pitchFamily="34" charset="0"/>
                </a:rPr>
                <a:t>hadron</a:t>
              </a:r>
              <a:r>
                <a:rPr lang="en-GB" sz="2800" b="1" dirty="0">
                  <a:solidFill>
                    <a:schemeClr val="bg1"/>
                  </a:solidFill>
                  <a:latin typeface="Arial" pitchFamily="34" charset="0"/>
                  <a:cs typeface="Arial" pitchFamily="34" charset="0"/>
                </a:rPr>
                <a:t> spectrum</a:t>
              </a:r>
            </a:p>
            <a:p>
              <a:pPr algn="ctr">
                <a:lnSpc>
                  <a:spcPct val="160000"/>
                </a:lnSpc>
              </a:pPr>
              <a:r>
                <a:rPr lang="en-GB" sz="2800" b="1" dirty="0">
                  <a:solidFill>
                    <a:schemeClr val="bg1"/>
                  </a:solidFill>
                  <a:latin typeface="Arial" pitchFamily="34" charset="0"/>
                  <a:cs typeface="Arial" pitchFamily="34" charset="0"/>
                </a:rPr>
                <a:t>GPDs, TMDs</a:t>
              </a:r>
            </a:p>
          </p:txBody>
        </p:sp>
        <p:sp>
          <p:nvSpPr>
            <p:cNvPr id="168995" name="Text Box 9"/>
            <p:cNvSpPr txBox="1">
              <a:spLocks noChangeArrowheads="1"/>
            </p:cNvSpPr>
            <p:nvPr/>
          </p:nvSpPr>
          <p:spPr bwMode="auto">
            <a:xfrm>
              <a:off x="4694" y="1544"/>
              <a:ext cx="685" cy="365"/>
            </a:xfrm>
            <a:prstGeom prst="rect">
              <a:avLst/>
            </a:prstGeom>
            <a:noFill/>
            <a:ln w="9525">
              <a:noFill/>
              <a:miter lim="800000"/>
              <a:headEnd/>
              <a:tailEnd/>
            </a:ln>
          </p:spPr>
          <p:txBody>
            <a:bodyPr wrap="none">
              <a:spAutoFit/>
            </a:bodyPr>
            <a:lstStyle/>
            <a:p>
              <a:r>
                <a:rPr lang="en-GB" sz="3200" b="1">
                  <a:solidFill>
                    <a:schemeClr val="accent2"/>
                  </a:solidFill>
                  <a:latin typeface="Arial" pitchFamily="34" charset="0"/>
                  <a:cs typeface="Arial" pitchFamily="34" charset="0"/>
                </a:rPr>
                <a:t>Q</a:t>
              </a:r>
              <a:r>
                <a:rPr lang="en-GB" sz="3200" b="1">
                  <a:solidFill>
                    <a:srgbClr val="009900"/>
                  </a:solidFill>
                  <a:latin typeface="Arial" pitchFamily="34" charset="0"/>
                  <a:cs typeface="Arial" pitchFamily="34" charset="0"/>
                </a:rPr>
                <a:t>C</a:t>
              </a:r>
              <a:r>
                <a:rPr lang="en-GB" sz="3200" b="1">
                  <a:solidFill>
                    <a:srgbClr val="FF0000"/>
                  </a:solidFill>
                  <a:latin typeface="Arial" pitchFamily="34" charset="0"/>
                  <a:cs typeface="Arial" pitchFamily="34" charset="0"/>
                </a:rPr>
                <a:t>D</a:t>
              </a:r>
            </a:p>
          </p:txBody>
        </p:sp>
      </p:grpSp>
      <p:sp>
        <p:nvSpPr>
          <p:cNvPr id="168991" name="Rectangle 174"/>
          <p:cNvSpPr>
            <a:spLocks noChangeArrowheads="1"/>
          </p:cNvSpPr>
          <p:nvPr/>
        </p:nvSpPr>
        <p:spPr bwMode="auto">
          <a:xfrm>
            <a:off x="482599" y="106362"/>
            <a:ext cx="8509001" cy="584775"/>
          </a:xfrm>
          <a:prstGeom prst="rect">
            <a:avLst/>
          </a:prstGeom>
          <a:noFill/>
          <a:ln w="9525">
            <a:noFill/>
            <a:miter lim="800000"/>
            <a:headEnd/>
            <a:tailEnd/>
          </a:ln>
        </p:spPr>
        <p:txBody>
          <a:bodyPr wrap="square">
            <a:spAutoFit/>
          </a:bodyPr>
          <a:lstStyle/>
          <a:p>
            <a:pPr defTabSz="914400"/>
            <a:r>
              <a:rPr lang="en-US" sz="3200" b="1" dirty="0" smtClean="0">
                <a:latin typeface="Arial" pitchFamily="34" charset="0"/>
                <a:cs typeface="Arial" pitchFamily="34" charset="0"/>
              </a:rPr>
              <a:t>Jefferson Lab </a:t>
            </a:r>
            <a:r>
              <a:rPr lang="en-US" sz="3200" b="1" dirty="0">
                <a:latin typeface="Arial" pitchFamily="34" charset="0"/>
                <a:cs typeface="Arial" pitchFamily="34" charset="0"/>
              </a:rPr>
              <a:t>Physics Analysis Center</a:t>
            </a:r>
          </a:p>
        </p:txBody>
      </p:sp>
      <p:sp>
        <p:nvSpPr>
          <p:cNvPr id="168967" name="Text Box 29"/>
          <p:cNvSpPr txBox="1">
            <a:spLocks noChangeArrowheads="1"/>
          </p:cNvSpPr>
          <p:nvPr/>
        </p:nvSpPr>
        <p:spPr bwMode="auto">
          <a:xfrm>
            <a:off x="76200" y="1143000"/>
            <a:ext cx="9067802" cy="369332"/>
          </a:xfrm>
          <a:prstGeom prst="rect">
            <a:avLst/>
          </a:prstGeom>
          <a:noFill/>
          <a:ln w="9525">
            <a:noFill/>
            <a:miter lim="800000"/>
            <a:headEnd/>
            <a:tailEnd/>
          </a:ln>
        </p:spPr>
        <p:txBody>
          <a:bodyPr wrap="square">
            <a:spAutoFit/>
          </a:bodyPr>
          <a:lstStyle/>
          <a:p>
            <a:pPr defTabSz="914400"/>
            <a:r>
              <a:rPr lang="en-GB" sz="1800" b="1" dirty="0">
                <a:solidFill>
                  <a:srgbClr val="C00000"/>
                </a:solidFill>
                <a:latin typeface="Arial" pitchFamily="34" charset="0"/>
                <a:cs typeface="Arial" pitchFamily="34" charset="0"/>
              </a:rPr>
              <a:t>Definitive physics from high quality data </a:t>
            </a:r>
            <a:r>
              <a:rPr lang="en-GB" sz="1800" b="1" dirty="0" smtClean="0">
                <a:solidFill>
                  <a:srgbClr val="C00000"/>
                </a:solidFill>
                <a:latin typeface="Arial" pitchFamily="34" charset="0"/>
                <a:cs typeface="Arial" pitchFamily="34" charset="0"/>
              </a:rPr>
              <a:t>demands </a:t>
            </a:r>
            <a:r>
              <a:rPr lang="en-GB" sz="1800" b="1" dirty="0">
                <a:solidFill>
                  <a:srgbClr val="C00000"/>
                </a:solidFill>
                <a:latin typeface="Arial" pitchFamily="34" charset="0"/>
                <a:cs typeface="Arial" pitchFamily="34" charset="0"/>
              </a:rPr>
              <a:t>precision analysis tools</a:t>
            </a:r>
          </a:p>
        </p:txBody>
      </p:sp>
      <p:grpSp>
        <p:nvGrpSpPr>
          <p:cNvPr id="8" name="Group 41"/>
          <p:cNvGrpSpPr>
            <a:grpSpLocks/>
          </p:cNvGrpSpPr>
          <p:nvPr/>
        </p:nvGrpSpPr>
        <p:grpSpPr bwMode="auto">
          <a:xfrm>
            <a:off x="0" y="3048000"/>
            <a:ext cx="7785100" cy="1903413"/>
            <a:chOff x="529" y="2264"/>
            <a:chExt cx="4904" cy="1199"/>
          </a:xfrm>
        </p:grpSpPr>
        <p:sp>
          <p:nvSpPr>
            <p:cNvPr id="168970" name="Rectangle 4"/>
            <p:cNvSpPr>
              <a:spLocks noChangeArrowheads="1"/>
            </p:cNvSpPr>
            <p:nvPr/>
          </p:nvSpPr>
          <p:spPr bwMode="auto">
            <a:xfrm>
              <a:off x="529" y="2405"/>
              <a:ext cx="4904" cy="685"/>
            </a:xfrm>
            <a:prstGeom prst="rect">
              <a:avLst/>
            </a:prstGeom>
            <a:noFill/>
            <a:ln w="9525">
              <a:noFill/>
              <a:miter lim="800000"/>
              <a:headEnd/>
              <a:tailEnd/>
            </a:ln>
          </p:spPr>
          <p:txBody>
            <a:bodyPr wrap="none" anchor="ctr"/>
            <a:lstStyle/>
            <a:p>
              <a:endParaRPr lang="en-US">
                <a:latin typeface="Arial" pitchFamily="34" charset="0"/>
                <a:cs typeface="Arial" pitchFamily="34" charset="0"/>
              </a:endParaRPr>
            </a:p>
          </p:txBody>
        </p:sp>
        <p:grpSp>
          <p:nvGrpSpPr>
            <p:cNvPr id="9" name="Group 32"/>
            <p:cNvGrpSpPr>
              <a:grpSpLocks/>
            </p:cNvGrpSpPr>
            <p:nvPr/>
          </p:nvGrpSpPr>
          <p:grpSpPr bwMode="auto">
            <a:xfrm>
              <a:off x="577" y="2264"/>
              <a:ext cx="3741" cy="1199"/>
              <a:chOff x="665" y="1969"/>
              <a:chExt cx="3741" cy="1199"/>
            </a:xfrm>
          </p:grpSpPr>
          <p:sp>
            <p:nvSpPr>
              <p:cNvPr id="168975" name="Text Box 33"/>
              <p:cNvSpPr txBox="1">
                <a:spLocks noChangeArrowheads="1"/>
              </p:cNvSpPr>
              <p:nvPr/>
            </p:nvSpPr>
            <p:spPr bwMode="auto">
              <a:xfrm>
                <a:off x="665" y="1969"/>
                <a:ext cx="2987" cy="276"/>
              </a:xfrm>
              <a:prstGeom prst="rect">
                <a:avLst/>
              </a:prstGeom>
              <a:noFill/>
              <a:ln w="9525">
                <a:noFill/>
                <a:miter lim="800000"/>
                <a:headEnd/>
                <a:tailEnd/>
              </a:ln>
            </p:spPr>
            <p:txBody>
              <a:bodyPr wrap="none">
                <a:spAutoFit/>
              </a:bodyPr>
              <a:lstStyle/>
              <a:p>
                <a:pPr>
                  <a:lnSpc>
                    <a:spcPct val="150000"/>
                  </a:lnSpc>
                  <a:buFontTx/>
                  <a:buChar char="•"/>
                </a:pPr>
                <a:r>
                  <a:rPr lang="en-GB" sz="1500" dirty="0">
                    <a:latin typeface="Arial" pitchFamily="34" charset="0"/>
                    <a:cs typeface="Arial" pitchFamily="34" charset="0"/>
                  </a:rPr>
                  <a:t>   </a:t>
                </a:r>
                <a:r>
                  <a:rPr lang="en-GB" sz="1500" dirty="0" smtClean="0">
                    <a:latin typeface="Arial" pitchFamily="34" charset="0"/>
                    <a:cs typeface="Arial" pitchFamily="34" charset="0"/>
                  </a:rPr>
                  <a:t>Pool </a:t>
                </a:r>
                <a:r>
                  <a:rPr lang="en-GB" sz="1500" dirty="0">
                    <a:latin typeface="Arial" pitchFamily="34" charset="0"/>
                    <a:cs typeface="Arial" pitchFamily="34" charset="0"/>
                  </a:rPr>
                  <a:t>world theoretical/phenomenological expertise </a:t>
                </a:r>
              </a:p>
            </p:txBody>
          </p:sp>
          <p:sp>
            <p:nvSpPr>
              <p:cNvPr id="168977" name="Text Box 35"/>
              <p:cNvSpPr txBox="1">
                <a:spLocks noChangeArrowheads="1"/>
              </p:cNvSpPr>
              <p:nvPr/>
            </p:nvSpPr>
            <p:spPr bwMode="auto">
              <a:xfrm>
                <a:off x="665" y="2365"/>
                <a:ext cx="3741" cy="276"/>
              </a:xfrm>
              <a:prstGeom prst="rect">
                <a:avLst/>
              </a:prstGeom>
              <a:noFill/>
              <a:ln w="9525">
                <a:noFill/>
                <a:miter lim="800000"/>
                <a:headEnd/>
                <a:tailEnd/>
              </a:ln>
            </p:spPr>
            <p:txBody>
              <a:bodyPr wrap="square">
                <a:spAutoFit/>
              </a:bodyPr>
              <a:lstStyle/>
              <a:p>
                <a:pPr>
                  <a:lnSpc>
                    <a:spcPct val="150000"/>
                  </a:lnSpc>
                  <a:buFontTx/>
                  <a:buChar char="•"/>
                </a:pPr>
                <a:r>
                  <a:rPr lang="en-GB" sz="1500" dirty="0">
                    <a:latin typeface="Arial" pitchFamily="34" charset="0"/>
                    <a:cs typeface="Arial" pitchFamily="34" charset="0"/>
                  </a:rPr>
                  <a:t>   </a:t>
                </a:r>
                <a:r>
                  <a:rPr lang="en-GB" sz="1500" dirty="0" smtClean="0">
                    <a:latin typeface="Arial" pitchFamily="34" charset="0"/>
                    <a:cs typeface="Arial" pitchFamily="34" charset="0"/>
                  </a:rPr>
                  <a:t>Common</a:t>
                </a:r>
                <a:r>
                  <a:rPr lang="en-GB" sz="1500" dirty="0">
                    <a:latin typeface="Arial" pitchFamily="34" charset="0"/>
                    <a:cs typeface="Arial" pitchFamily="34" charset="0"/>
                  </a:rPr>
                  <a:t>, robust </a:t>
                </a:r>
                <a:r>
                  <a:rPr lang="en-GB" sz="1500" dirty="0" smtClean="0">
                    <a:latin typeface="Arial" pitchFamily="34" charset="0"/>
                    <a:cs typeface="Arial" pitchFamily="34" charset="0"/>
                  </a:rPr>
                  <a:t>methodologies, especially in </a:t>
                </a:r>
                <a:r>
                  <a:rPr lang="en-GB" sz="1500" dirty="0">
                    <a:latin typeface="Arial" pitchFamily="34" charset="0"/>
                    <a:cs typeface="Arial" pitchFamily="34" charset="0"/>
                  </a:rPr>
                  <a:t>Amplitude Analysis</a:t>
                </a:r>
              </a:p>
            </p:txBody>
          </p:sp>
          <p:sp>
            <p:nvSpPr>
              <p:cNvPr id="168978" name="Text Box 36"/>
              <p:cNvSpPr txBox="1">
                <a:spLocks noChangeArrowheads="1"/>
              </p:cNvSpPr>
              <p:nvPr/>
            </p:nvSpPr>
            <p:spPr bwMode="auto">
              <a:xfrm>
                <a:off x="711" y="2850"/>
                <a:ext cx="166" cy="318"/>
              </a:xfrm>
              <a:prstGeom prst="rect">
                <a:avLst/>
              </a:prstGeom>
              <a:noFill/>
              <a:ln w="9525">
                <a:noFill/>
                <a:miter lim="800000"/>
                <a:headEnd/>
                <a:tailEnd/>
              </a:ln>
            </p:spPr>
            <p:txBody>
              <a:bodyPr wrap="none">
                <a:spAutoFit/>
              </a:bodyPr>
              <a:lstStyle/>
              <a:p>
                <a:pPr>
                  <a:lnSpc>
                    <a:spcPct val="150000"/>
                  </a:lnSpc>
                  <a:buFontTx/>
                  <a:buChar char="•"/>
                </a:pPr>
                <a:endParaRPr lang="en-GB" sz="1800" b="1">
                  <a:latin typeface="Arial" pitchFamily="34" charset="0"/>
                  <a:cs typeface="Arial" pitchFamily="34" charset="0"/>
                </a:endParaRPr>
              </a:p>
            </p:txBody>
          </p:sp>
          <p:sp>
            <p:nvSpPr>
              <p:cNvPr id="60" name="Text Box 34"/>
              <p:cNvSpPr txBox="1">
                <a:spLocks noChangeArrowheads="1"/>
              </p:cNvSpPr>
              <p:nvPr/>
            </p:nvSpPr>
            <p:spPr bwMode="auto">
              <a:xfrm>
                <a:off x="699" y="2769"/>
                <a:ext cx="2976" cy="276"/>
              </a:xfrm>
              <a:prstGeom prst="rect">
                <a:avLst/>
              </a:prstGeom>
              <a:noFill/>
              <a:ln w="9525">
                <a:noFill/>
                <a:miter lim="800000"/>
                <a:headEnd/>
                <a:tailEnd/>
              </a:ln>
            </p:spPr>
            <p:txBody>
              <a:bodyPr wrap="none">
                <a:spAutoFit/>
              </a:bodyPr>
              <a:lstStyle/>
              <a:p>
                <a:pPr>
                  <a:lnSpc>
                    <a:spcPct val="150000"/>
                  </a:lnSpc>
                  <a:buFontTx/>
                  <a:buChar char="•"/>
                </a:pPr>
                <a:r>
                  <a:rPr lang="en-GB" sz="1500" dirty="0">
                    <a:latin typeface="Arial" pitchFamily="34" charset="0"/>
                    <a:cs typeface="Arial" pitchFamily="34" charset="0"/>
                  </a:rPr>
                  <a:t> </a:t>
                </a:r>
                <a:r>
                  <a:rPr lang="en-GB" sz="1500" dirty="0" smtClean="0">
                    <a:latin typeface="Arial" pitchFamily="34" charset="0"/>
                    <a:cs typeface="Arial" pitchFamily="34" charset="0"/>
                  </a:rPr>
                  <a:t> Train </a:t>
                </a:r>
                <a:r>
                  <a:rPr lang="en-GB" sz="1500" dirty="0">
                    <a:latin typeface="Arial" pitchFamily="34" charset="0"/>
                    <a:cs typeface="Arial" pitchFamily="34" charset="0"/>
                  </a:rPr>
                  <a:t>generation of experimentalists and theorists  </a:t>
                </a:r>
              </a:p>
            </p:txBody>
          </p:sp>
        </p:grpSp>
        <p:sp>
          <p:nvSpPr>
            <p:cNvPr id="168972" name="Oval 38"/>
            <p:cNvSpPr>
              <a:spLocks noChangeArrowheads="1"/>
            </p:cNvSpPr>
            <p:nvPr/>
          </p:nvSpPr>
          <p:spPr bwMode="auto">
            <a:xfrm>
              <a:off x="625" y="2372"/>
              <a:ext cx="90" cy="96"/>
            </a:xfrm>
            <a:prstGeom prst="ellipse">
              <a:avLst/>
            </a:prstGeom>
            <a:solidFill>
              <a:srgbClr val="3399FF"/>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168973" name="Oval 39"/>
            <p:cNvSpPr>
              <a:spLocks noChangeArrowheads="1"/>
            </p:cNvSpPr>
            <p:nvPr/>
          </p:nvSpPr>
          <p:spPr bwMode="auto">
            <a:xfrm>
              <a:off x="625" y="2744"/>
              <a:ext cx="90" cy="96"/>
            </a:xfrm>
            <a:prstGeom prst="ellipse">
              <a:avLst/>
            </a:prstGeom>
            <a:solidFill>
              <a:srgbClr val="3399FF"/>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168974" name="Oval 40"/>
            <p:cNvSpPr>
              <a:spLocks noChangeArrowheads="1"/>
            </p:cNvSpPr>
            <p:nvPr/>
          </p:nvSpPr>
          <p:spPr bwMode="auto">
            <a:xfrm>
              <a:off x="637" y="3164"/>
              <a:ext cx="90" cy="96"/>
            </a:xfrm>
            <a:prstGeom prst="ellipse">
              <a:avLst/>
            </a:prstGeom>
            <a:solidFill>
              <a:srgbClr val="3399FF"/>
            </a:solidFill>
            <a:ln w="9525">
              <a:solidFill>
                <a:schemeClr val="tx1"/>
              </a:solidFill>
              <a:round/>
              <a:headEnd/>
              <a:tailEnd/>
            </a:ln>
          </p:spPr>
          <p:txBody>
            <a:bodyPr wrap="none" anchor="ctr"/>
            <a:lstStyle/>
            <a:p>
              <a:endParaRPr lang="en-US">
                <a:latin typeface="Arial" pitchFamily="34" charset="0"/>
                <a:cs typeface="Arial" pitchFamily="34" charset="0"/>
              </a:endParaRPr>
            </a:p>
          </p:txBody>
        </p:sp>
      </p:grpSp>
      <p:grpSp>
        <p:nvGrpSpPr>
          <p:cNvPr id="36" name="Group 55"/>
          <p:cNvGrpSpPr>
            <a:grpSpLocks/>
          </p:cNvGrpSpPr>
          <p:nvPr/>
        </p:nvGrpSpPr>
        <p:grpSpPr bwMode="auto">
          <a:xfrm>
            <a:off x="641351" y="3092449"/>
            <a:ext cx="8502650" cy="3155951"/>
            <a:chOff x="404" y="1952"/>
            <a:chExt cx="5356" cy="1988"/>
          </a:xfrm>
        </p:grpSpPr>
        <p:grpSp>
          <p:nvGrpSpPr>
            <p:cNvPr id="37" name="Group 24"/>
            <p:cNvGrpSpPr>
              <a:grpSpLocks/>
            </p:cNvGrpSpPr>
            <p:nvPr/>
          </p:nvGrpSpPr>
          <p:grpSpPr bwMode="auto">
            <a:xfrm>
              <a:off x="404" y="3275"/>
              <a:ext cx="2500" cy="577"/>
              <a:chOff x="425" y="3302"/>
              <a:chExt cx="2500" cy="577"/>
            </a:xfrm>
          </p:grpSpPr>
          <p:sp>
            <p:nvSpPr>
              <p:cNvPr id="57" name="Rectangle 25"/>
              <p:cNvSpPr>
                <a:spLocks noChangeArrowheads="1"/>
              </p:cNvSpPr>
              <p:nvPr/>
            </p:nvSpPr>
            <p:spPr bwMode="auto">
              <a:xfrm>
                <a:off x="425" y="3302"/>
                <a:ext cx="2500" cy="577"/>
              </a:xfrm>
              <a:prstGeom prst="rect">
                <a:avLst/>
              </a:prstGeom>
              <a:solidFill>
                <a:schemeClr val="bg1"/>
              </a:solidFill>
              <a:ln w="9525">
                <a:noFill/>
                <a:miter lim="800000"/>
                <a:headEnd/>
                <a:tailEnd/>
              </a:ln>
              <a:scene3d>
                <a:camera prst="orthographicFront"/>
                <a:lightRig rig="threePt" dir="t"/>
              </a:scene3d>
              <a:sp3d>
                <a:bevelT/>
              </a:sp3d>
            </p:spPr>
            <p:txBody>
              <a:bodyPr wrap="none" anchor="ctr"/>
              <a:lstStyle/>
              <a:p>
                <a:endParaRPr lang="en-US">
                  <a:latin typeface="Arial" pitchFamily="34" charset="0"/>
                  <a:cs typeface="Arial" pitchFamily="34" charset="0"/>
                </a:endParaRPr>
              </a:p>
            </p:txBody>
          </p:sp>
          <p:sp>
            <p:nvSpPr>
              <p:cNvPr id="58" name="Text Box 26"/>
              <p:cNvSpPr txBox="1">
                <a:spLocks noChangeArrowheads="1"/>
              </p:cNvSpPr>
              <p:nvPr/>
            </p:nvSpPr>
            <p:spPr bwMode="auto">
              <a:xfrm>
                <a:off x="431" y="3302"/>
                <a:ext cx="2034" cy="327"/>
              </a:xfrm>
              <a:prstGeom prst="rect">
                <a:avLst/>
              </a:prstGeom>
              <a:noFill/>
              <a:ln w="9525">
                <a:noFill/>
                <a:miter lim="800000"/>
                <a:headEnd/>
                <a:tailEnd/>
              </a:ln>
            </p:spPr>
            <p:txBody>
              <a:bodyPr wrap="none">
                <a:spAutoFit/>
              </a:bodyPr>
              <a:lstStyle/>
              <a:p>
                <a:r>
                  <a:rPr lang="en-GB" sz="2800" b="1" dirty="0">
                    <a:solidFill>
                      <a:schemeClr val="accent2"/>
                    </a:solidFill>
                    <a:latin typeface="Arial" pitchFamily="34" charset="0"/>
                    <a:cs typeface="Arial" pitchFamily="34" charset="0"/>
                  </a:rPr>
                  <a:t>global networking</a:t>
                </a:r>
              </a:p>
            </p:txBody>
          </p:sp>
          <p:sp>
            <p:nvSpPr>
              <p:cNvPr id="59" name="Text Box 27"/>
              <p:cNvSpPr txBox="1">
                <a:spLocks noChangeArrowheads="1"/>
              </p:cNvSpPr>
              <p:nvPr/>
            </p:nvSpPr>
            <p:spPr bwMode="auto">
              <a:xfrm>
                <a:off x="431" y="3565"/>
                <a:ext cx="1918" cy="233"/>
              </a:xfrm>
              <a:prstGeom prst="rect">
                <a:avLst/>
              </a:prstGeom>
              <a:noFill/>
              <a:ln w="9525">
                <a:noFill/>
                <a:miter lim="800000"/>
                <a:headEnd/>
                <a:tailEnd/>
              </a:ln>
            </p:spPr>
            <p:txBody>
              <a:bodyPr wrap="none">
                <a:spAutoFit/>
              </a:bodyPr>
              <a:lstStyle/>
              <a:p>
                <a:r>
                  <a:rPr lang="en-GB" b="1" dirty="0" smtClean="0">
                    <a:solidFill>
                      <a:srgbClr val="FF0000"/>
                    </a:solidFill>
                    <a:latin typeface="Arial" pitchFamily="34" charset="0"/>
                    <a:cs typeface="Arial" pitchFamily="34" charset="0"/>
                  </a:rPr>
                  <a:t>to be led </a:t>
                </a:r>
                <a:r>
                  <a:rPr lang="en-GB" b="1" dirty="0">
                    <a:solidFill>
                      <a:srgbClr val="FF0000"/>
                    </a:solidFill>
                    <a:latin typeface="Arial" pitchFamily="34" charset="0"/>
                    <a:cs typeface="Arial" pitchFamily="34" charset="0"/>
                  </a:rPr>
                  <a:t>by Jefferson Lab</a:t>
                </a:r>
              </a:p>
            </p:txBody>
          </p:sp>
        </p:grpSp>
        <p:grpSp>
          <p:nvGrpSpPr>
            <p:cNvPr id="38" name="Group 54"/>
            <p:cNvGrpSpPr>
              <a:grpSpLocks/>
            </p:cNvGrpSpPr>
            <p:nvPr/>
          </p:nvGrpSpPr>
          <p:grpSpPr bwMode="auto">
            <a:xfrm>
              <a:off x="3063" y="1952"/>
              <a:ext cx="2697" cy="1988"/>
              <a:chOff x="3063" y="1952"/>
              <a:chExt cx="2697" cy="1988"/>
            </a:xfrm>
          </p:grpSpPr>
          <p:pic>
            <p:nvPicPr>
              <p:cNvPr id="39" name="Picture 19" descr="compass-0[1]"/>
              <p:cNvPicPr>
                <a:picLocks noChangeAspect="1" noChangeArrowheads="1"/>
              </p:cNvPicPr>
              <p:nvPr/>
            </p:nvPicPr>
            <p:blipFill>
              <a:blip r:embed="rId2" cstate="print"/>
              <a:srcRect/>
              <a:stretch>
                <a:fillRect/>
              </a:stretch>
            </p:blipFill>
            <p:spPr bwMode="auto">
              <a:xfrm rot="21306576">
                <a:off x="5039" y="3288"/>
                <a:ext cx="598" cy="652"/>
              </a:xfrm>
              <a:prstGeom prst="rect">
                <a:avLst/>
              </a:prstGeom>
              <a:noFill/>
              <a:effectLst>
                <a:outerShdw blurRad="63500" dist="63500" dir="2212194" algn="ctr" rotWithShape="0">
                  <a:schemeClr val="bg1">
                    <a:alpha val="74998"/>
                  </a:schemeClr>
                </a:outerShdw>
              </a:effectLst>
            </p:spPr>
          </p:pic>
          <p:pic>
            <p:nvPicPr>
              <p:cNvPr id="40" name="Picture 20" descr="pandagsilogo"/>
              <p:cNvPicPr>
                <a:picLocks noChangeAspect="1" noChangeArrowheads="1"/>
              </p:cNvPicPr>
              <p:nvPr/>
            </p:nvPicPr>
            <p:blipFill>
              <a:blip r:embed="rId3" cstate="print"/>
              <a:srcRect/>
              <a:stretch>
                <a:fillRect/>
              </a:stretch>
            </p:blipFill>
            <p:spPr bwMode="auto">
              <a:xfrm>
                <a:off x="5203" y="2544"/>
                <a:ext cx="557" cy="642"/>
              </a:xfrm>
              <a:prstGeom prst="rect">
                <a:avLst/>
              </a:prstGeom>
              <a:noFill/>
              <a:effectLst>
                <a:outerShdw blurRad="63500" dist="89803" dir="2700000" algn="ctr" rotWithShape="0">
                  <a:schemeClr val="bg2">
                    <a:alpha val="74998"/>
                  </a:schemeClr>
                </a:outerShdw>
              </a:effectLst>
            </p:spPr>
          </p:pic>
          <p:grpSp>
            <p:nvGrpSpPr>
              <p:cNvPr id="41" name="Group 21"/>
              <p:cNvGrpSpPr>
                <a:grpSpLocks/>
              </p:cNvGrpSpPr>
              <p:nvPr/>
            </p:nvGrpSpPr>
            <p:grpSpPr bwMode="auto">
              <a:xfrm>
                <a:off x="3063" y="3488"/>
                <a:ext cx="580" cy="364"/>
                <a:chOff x="3635" y="3616"/>
                <a:chExt cx="792" cy="472"/>
              </a:xfrm>
            </p:grpSpPr>
            <p:pic>
              <p:nvPicPr>
                <p:cNvPr id="55" name="Picture 22" descr="newBESIII"/>
                <p:cNvPicPr>
                  <a:picLocks noChangeAspect="1" noChangeArrowheads="1"/>
                </p:cNvPicPr>
                <p:nvPr/>
              </p:nvPicPr>
              <p:blipFill>
                <a:blip r:embed="rId4" cstate="print"/>
                <a:srcRect/>
                <a:stretch>
                  <a:fillRect/>
                </a:stretch>
              </p:blipFill>
              <p:spPr bwMode="auto">
                <a:xfrm>
                  <a:off x="3635" y="3616"/>
                  <a:ext cx="792" cy="472"/>
                </a:xfrm>
                <a:prstGeom prst="rect">
                  <a:avLst/>
                </a:prstGeom>
                <a:noFill/>
                <a:effectLst>
                  <a:outerShdw blurRad="63500" dist="91581" dir="2021404" algn="ctr" rotWithShape="0">
                    <a:schemeClr val="tx1">
                      <a:alpha val="50000"/>
                    </a:schemeClr>
                  </a:outerShdw>
                </a:effectLst>
              </p:spPr>
            </p:pic>
            <p:sp>
              <p:nvSpPr>
                <p:cNvPr id="56" name="Text Box 23"/>
                <p:cNvSpPr txBox="1">
                  <a:spLocks noChangeArrowheads="1"/>
                </p:cNvSpPr>
                <p:nvPr/>
              </p:nvSpPr>
              <p:spPr bwMode="auto">
                <a:xfrm>
                  <a:off x="3650" y="3738"/>
                  <a:ext cx="759" cy="299"/>
                </a:xfrm>
                <a:prstGeom prst="rect">
                  <a:avLst/>
                </a:prstGeom>
                <a:noFill/>
                <a:ln w="9525">
                  <a:noFill/>
                  <a:miter lim="800000"/>
                  <a:headEnd/>
                  <a:tailEnd/>
                </a:ln>
              </p:spPr>
              <p:txBody>
                <a:bodyPr wrap="none">
                  <a:spAutoFit/>
                </a:bodyPr>
                <a:lstStyle/>
                <a:p>
                  <a:pPr algn="ctr"/>
                  <a:r>
                    <a:rPr lang="en-GB" sz="1800" b="1">
                      <a:solidFill>
                        <a:schemeClr val="bg1"/>
                      </a:solidFill>
                      <a:latin typeface="Arial" pitchFamily="34" charset="0"/>
                      <a:cs typeface="Arial" pitchFamily="34" charset="0"/>
                    </a:rPr>
                    <a:t>BESIII</a:t>
                  </a:r>
                </a:p>
              </p:txBody>
            </p:sp>
          </p:grpSp>
          <p:grpSp>
            <p:nvGrpSpPr>
              <p:cNvPr id="42" name="Group 28"/>
              <p:cNvGrpSpPr>
                <a:grpSpLocks/>
              </p:cNvGrpSpPr>
              <p:nvPr/>
            </p:nvGrpSpPr>
            <p:grpSpPr bwMode="auto">
              <a:xfrm>
                <a:off x="3466" y="1952"/>
                <a:ext cx="1917" cy="1801"/>
                <a:chOff x="2633" y="2028"/>
                <a:chExt cx="1917" cy="1801"/>
              </a:xfrm>
            </p:grpSpPr>
            <p:pic>
              <p:nvPicPr>
                <p:cNvPr id="43" name="Picture 29" descr="globe"/>
                <p:cNvPicPr>
                  <a:picLocks noChangeAspect="1" noChangeArrowheads="1"/>
                </p:cNvPicPr>
                <p:nvPr/>
              </p:nvPicPr>
              <p:blipFill>
                <a:blip r:embed="rId5" cstate="print"/>
                <a:srcRect/>
                <a:stretch>
                  <a:fillRect/>
                </a:stretch>
              </p:blipFill>
              <p:spPr bwMode="auto">
                <a:xfrm>
                  <a:off x="2815" y="2366"/>
                  <a:ext cx="1463" cy="1463"/>
                </a:xfrm>
                <a:prstGeom prst="rect">
                  <a:avLst/>
                </a:prstGeom>
                <a:noFill/>
                <a:ln w="9525">
                  <a:noFill/>
                  <a:miter lim="800000"/>
                  <a:headEnd/>
                  <a:tailEnd/>
                </a:ln>
              </p:spPr>
            </p:pic>
            <p:pic>
              <p:nvPicPr>
                <p:cNvPr id="44" name="Picture 30" descr="blue flag"/>
                <p:cNvPicPr>
                  <a:picLocks noChangeAspect="1" noChangeArrowheads="1"/>
                </p:cNvPicPr>
                <p:nvPr/>
              </p:nvPicPr>
              <p:blipFill>
                <a:blip r:embed="rId6" cstate="print"/>
                <a:srcRect/>
                <a:stretch>
                  <a:fillRect/>
                </a:stretch>
              </p:blipFill>
              <p:spPr bwMode="auto">
                <a:xfrm>
                  <a:off x="2633" y="2194"/>
                  <a:ext cx="645" cy="476"/>
                </a:xfrm>
                <a:prstGeom prst="rect">
                  <a:avLst/>
                </a:prstGeom>
                <a:noFill/>
                <a:ln w="9525">
                  <a:noFill/>
                  <a:miter lim="800000"/>
                  <a:headEnd/>
                  <a:tailEnd/>
                </a:ln>
              </p:spPr>
            </p:pic>
            <p:sp>
              <p:nvSpPr>
                <p:cNvPr id="45" name="Text Box 31"/>
                <p:cNvSpPr txBox="1">
                  <a:spLocks noChangeArrowheads="1"/>
                </p:cNvSpPr>
                <p:nvPr/>
              </p:nvSpPr>
              <p:spPr bwMode="auto">
                <a:xfrm>
                  <a:off x="2739" y="2244"/>
                  <a:ext cx="437" cy="194"/>
                </a:xfrm>
                <a:prstGeom prst="rect">
                  <a:avLst/>
                </a:prstGeom>
                <a:noFill/>
                <a:ln w="9525">
                  <a:noFill/>
                  <a:miter lim="800000"/>
                  <a:headEnd/>
                  <a:tailEnd/>
                </a:ln>
              </p:spPr>
              <p:txBody>
                <a:bodyPr wrap="none">
                  <a:spAutoFit/>
                </a:bodyPr>
                <a:lstStyle/>
                <a:p>
                  <a:pPr algn="ctr"/>
                  <a:r>
                    <a:rPr lang="en-GB" sz="1400" b="1" dirty="0">
                      <a:solidFill>
                        <a:schemeClr val="bg1"/>
                      </a:solidFill>
                      <a:latin typeface="Arial" pitchFamily="34" charset="0"/>
                      <a:cs typeface="Arial" pitchFamily="34" charset="0"/>
                    </a:rPr>
                    <a:t>EBAC</a:t>
                  </a:r>
                </a:p>
              </p:txBody>
            </p:sp>
            <p:grpSp>
              <p:nvGrpSpPr>
                <p:cNvPr id="46" name="Group 32"/>
                <p:cNvGrpSpPr>
                  <a:grpSpLocks/>
                </p:cNvGrpSpPr>
                <p:nvPr/>
              </p:nvGrpSpPr>
              <p:grpSpPr bwMode="auto">
                <a:xfrm>
                  <a:off x="3001" y="2028"/>
                  <a:ext cx="698" cy="515"/>
                  <a:chOff x="2007" y="880"/>
                  <a:chExt cx="698" cy="515"/>
                </a:xfrm>
              </p:grpSpPr>
              <p:pic>
                <p:nvPicPr>
                  <p:cNvPr id="53" name="Picture 33" descr="orange flag"/>
                  <p:cNvPicPr>
                    <a:picLocks noChangeAspect="1" noChangeArrowheads="1"/>
                  </p:cNvPicPr>
                  <p:nvPr/>
                </p:nvPicPr>
                <p:blipFill>
                  <a:blip r:embed="rId7" cstate="print"/>
                  <a:srcRect/>
                  <a:stretch>
                    <a:fillRect/>
                  </a:stretch>
                </p:blipFill>
                <p:spPr bwMode="auto">
                  <a:xfrm>
                    <a:off x="2007" y="880"/>
                    <a:ext cx="698" cy="515"/>
                  </a:xfrm>
                  <a:prstGeom prst="rect">
                    <a:avLst/>
                  </a:prstGeom>
                  <a:noFill/>
                  <a:ln w="9525">
                    <a:noFill/>
                    <a:miter lim="800000"/>
                    <a:headEnd/>
                    <a:tailEnd/>
                  </a:ln>
                </p:spPr>
              </p:pic>
              <p:sp>
                <p:nvSpPr>
                  <p:cNvPr id="54" name="Rectangle 34"/>
                  <p:cNvSpPr>
                    <a:spLocks noChangeArrowheads="1"/>
                  </p:cNvSpPr>
                  <p:nvPr/>
                </p:nvSpPr>
                <p:spPr bwMode="auto">
                  <a:xfrm>
                    <a:off x="2178" y="935"/>
                    <a:ext cx="381" cy="194"/>
                  </a:xfrm>
                  <a:prstGeom prst="rect">
                    <a:avLst/>
                  </a:prstGeom>
                  <a:noFill/>
                  <a:ln w="9525">
                    <a:noFill/>
                    <a:miter lim="800000"/>
                    <a:headEnd/>
                    <a:tailEnd/>
                  </a:ln>
                </p:spPr>
                <p:txBody>
                  <a:bodyPr wrap="none">
                    <a:spAutoFit/>
                  </a:bodyPr>
                  <a:lstStyle/>
                  <a:p>
                    <a:pPr algn="ctr"/>
                    <a:r>
                      <a:rPr lang="en-GB" sz="1400">
                        <a:solidFill>
                          <a:schemeClr val="bg1"/>
                        </a:solidFill>
                        <a:latin typeface="Arial" pitchFamily="34" charset="0"/>
                        <a:cs typeface="Arial" pitchFamily="34" charset="0"/>
                      </a:rPr>
                      <a:t>SAID</a:t>
                    </a:r>
                  </a:p>
                </p:txBody>
              </p:sp>
            </p:grpSp>
            <p:grpSp>
              <p:nvGrpSpPr>
                <p:cNvPr id="47" name="Group 35"/>
                <p:cNvGrpSpPr>
                  <a:grpSpLocks/>
                </p:cNvGrpSpPr>
                <p:nvPr/>
              </p:nvGrpSpPr>
              <p:grpSpPr bwMode="auto">
                <a:xfrm>
                  <a:off x="3905" y="2321"/>
                  <a:ext cx="645" cy="476"/>
                  <a:chOff x="3324" y="1082"/>
                  <a:chExt cx="645" cy="476"/>
                </a:xfrm>
              </p:grpSpPr>
              <p:pic>
                <p:nvPicPr>
                  <p:cNvPr id="51" name="Picture 36" descr="yellow"/>
                  <p:cNvPicPr>
                    <a:picLocks noChangeAspect="1" noChangeArrowheads="1"/>
                  </p:cNvPicPr>
                  <p:nvPr/>
                </p:nvPicPr>
                <p:blipFill>
                  <a:blip r:embed="rId8" cstate="print"/>
                  <a:srcRect/>
                  <a:stretch>
                    <a:fillRect/>
                  </a:stretch>
                </p:blipFill>
                <p:spPr bwMode="auto">
                  <a:xfrm flipH="1">
                    <a:off x="3324" y="1082"/>
                    <a:ext cx="645" cy="476"/>
                  </a:xfrm>
                  <a:prstGeom prst="rect">
                    <a:avLst/>
                  </a:prstGeom>
                  <a:noFill/>
                  <a:ln w="9525">
                    <a:noFill/>
                    <a:miter lim="800000"/>
                    <a:headEnd/>
                    <a:tailEnd/>
                  </a:ln>
                </p:spPr>
              </p:pic>
              <p:sp>
                <p:nvSpPr>
                  <p:cNvPr id="52" name="Text Box 37"/>
                  <p:cNvSpPr txBox="1">
                    <a:spLocks noChangeArrowheads="1"/>
                  </p:cNvSpPr>
                  <p:nvPr/>
                </p:nvSpPr>
                <p:spPr bwMode="auto">
                  <a:xfrm>
                    <a:off x="3465" y="1146"/>
                    <a:ext cx="364" cy="291"/>
                  </a:xfrm>
                  <a:prstGeom prst="rect">
                    <a:avLst/>
                  </a:prstGeom>
                  <a:noFill/>
                  <a:ln w="9525">
                    <a:noFill/>
                    <a:miter lim="800000"/>
                    <a:headEnd/>
                    <a:tailEnd/>
                  </a:ln>
                </p:spPr>
                <p:txBody>
                  <a:bodyPr wrap="none">
                    <a:spAutoFit/>
                  </a:bodyPr>
                  <a:lstStyle/>
                  <a:p>
                    <a:pPr algn="ctr"/>
                    <a:r>
                      <a:rPr lang="en-GB" sz="1200" b="1">
                        <a:latin typeface="Arial" pitchFamily="34" charset="0"/>
                        <a:cs typeface="Arial" pitchFamily="34" charset="0"/>
                      </a:rPr>
                      <a:t>MAID</a:t>
                    </a:r>
                  </a:p>
                  <a:p>
                    <a:pPr algn="ctr"/>
                    <a:endParaRPr lang="en-GB" sz="1200" b="1">
                      <a:latin typeface="Arial" pitchFamily="34" charset="0"/>
                      <a:cs typeface="Arial" pitchFamily="34" charset="0"/>
                    </a:endParaRPr>
                  </a:p>
                </p:txBody>
              </p:sp>
            </p:grpSp>
            <p:grpSp>
              <p:nvGrpSpPr>
                <p:cNvPr id="48" name="Group 38"/>
                <p:cNvGrpSpPr>
                  <a:grpSpLocks/>
                </p:cNvGrpSpPr>
                <p:nvPr/>
              </p:nvGrpSpPr>
              <p:grpSpPr bwMode="auto">
                <a:xfrm>
                  <a:off x="3644" y="2071"/>
                  <a:ext cx="646" cy="476"/>
                  <a:chOff x="2902" y="706"/>
                  <a:chExt cx="646" cy="476"/>
                </a:xfrm>
              </p:grpSpPr>
              <p:pic>
                <p:nvPicPr>
                  <p:cNvPr id="49" name="Picture 39" descr="green flag"/>
                  <p:cNvPicPr>
                    <a:picLocks noChangeAspect="1" noChangeArrowheads="1"/>
                  </p:cNvPicPr>
                  <p:nvPr/>
                </p:nvPicPr>
                <p:blipFill>
                  <a:blip r:embed="rId9" cstate="print"/>
                  <a:srcRect/>
                  <a:stretch>
                    <a:fillRect/>
                  </a:stretch>
                </p:blipFill>
                <p:spPr bwMode="auto">
                  <a:xfrm flipH="1">
                    <a:off x="2902" y="706"/>
                    <a:ext cx="646" cy="476"/>
                  </a:xfrm>
                  <a:prstGeom prst="rect">
                    <a:avLst/>
                  </a:prstGeom>
                  <a:noFill/>
                  <a:ln w="9525">
                    <a:noFill/>
                    <a:miter lim="800000"/>
                    <a:headEnd/>
                    <a:tailEnd/>
                  </a:ln>
                </p:spPr>
              </p:pic>
              <p:sp>
                <p:nvSpPr>
                  <p:cNvPr id="50" name="Text Box 40"/>
                  <p:cNvSpPr txBox="1">
                    <a:spLocks noChangeArrowheads="1"/>
                  </p:cNvSpPr>
                  <p:nvPr/>
                </p:nvSpPr>
                <p:spPr bwMode="auto">
                  <a:xfrm>
                    <a:off x="2969" y="727"/>
                    <a:ext cx="461" cy="252"/>
                  </a:xfrm>
                  <a:prstGeom prst="rect">
                    <a:avLst/>
                  </a:prstGeom>
                  <a:noFill/>
                  <a:ln w="9525">
                    <a:noFill/>
                    <a:miter lim="800000"/>
                    <a:headEnd/>
                    <a:tailEnd/>
                  </a:ln>
                </p:spPr>
                <p:txBody>
                  <a:bodyPr wrap="none">
                    <a:spAutoFit/>
                  </a:bodyPr>
                  <a:lstStyle/>
                  <a:p>
                    <a:pPr algn="ctr"/>
                    <a:r>
                      <a:rPr lang="en-GB" sz="1000" b="1">
                        <a:latin typeface="Arial" pitchFamily="34" charset="0"/>
                        <a:cs typeface="Arial" pitchFamily="34" charset="0"/>
                      </a:rPr>
                      <a:t>Bonn-</a:t>
                    </a:r>
                  </a:p>
                  <a:p>
                    <a:pPr algn="ctr"/>
                    <a:r>
                      <a:rPr lang="en-GB" sz="1000" b="1">
                        <a:latin typeface="Arial" pitchFamily="34" charset="0"/>
                        <a:cs typeface="Arial" pitchFamily="34" charset="0"/>
                      </a:rPr>
                      <a:t>Gatchina</a:t>
                    </a:r>
                  </a:p>
                </p:txBody>
              </p:sp>
            </p:grpSp>
          </p:grpSp>
        </p:grpSp>
      </p:grpSp>
    </p:spTree>
    <p:extLst>
      <p:ext uri="{BB962C8B-B14F-4D97-AF65-F5344CB8AC3E}">
        <p14:creationId xmlns:p14="http://schemas.microsoft.com/office/powerpoint/2010/main" val="3940569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762000"/>
          </a:xfrm>
        </p:spPr>
        <p:txBody>
          <a:bodyPr>
            <a:normAutofit/>
          </a:bodyPr>
          <a:lstStyle/>
          <a:p>
            <a:r>
              <a:rPr lang="en-US" sz="3600" b="1" dirty="0" smtClean="0">
                <a:solidFill>
                  <a:schemeClr val="tx1"/>
                </a:solidFill>
                <a:latin typeface="Arial" pitchFamily="34" charset="0"/>
                <a:cs typeface="Arial" pitchFamily="34" charset="0"/>
              </a:rPr>
              <a:t>Electron Ion Collider </a:t>
            </a:r>
            <a:endParaRPr lang="en-US" sz="3600" b="1" dirty="0">
              <a:solidFill>
                <a:srgbClr val="FF0000"/>
              </a:solidFill>
              <a:latin typeface="Arial" pitchFamily="34" charset="0"/>
              <a:cs typeface="Arial" pitchFamily="34" charset="0"/>
            </a:endParaRPr>
          </a:p>
        </p:txBody>
      </p:sp>
      <p:sp>
        <p:nvSpPr>
          <p:cNvPr id="7" name="Rectangle 3"/>
          <p:cNvSpPr txBox="1">
            <a:spLocks noChangeArrowheads="1"/>
          </p:cNvSpPr>
          <p:nvPr/>
        </p:nvSpPr>
        <p:spPr>
          <a:xfrm>
            <a:off x="228600" y="1066800"/>
            <a:ext cx="5005387" cy="3048000"/>
          </a:xfrm>
          <a:prstGeom prst="rect">
            <a:avLst/>
          </a:prstGeom>
          <a:ln w="38100">
            <a:solidFill>
              <a:srgbClr val="00B050"/>
            </a:solidFill>
          </a:ln>
        </p:spPr>
        <p:txBody>
          <a:bodyPr/>
          <a:lstStyle/>
          <a:p>
            <a:pPr marL="342900" indent="-342900" eaLnBrk="0" hangingPunct="0">
              <a:lnSpc>
                <a:spcPct val="90000"/>
              </a:lnSpc>
              <a:spcBef>
                <a:spcPts val="600"/>
              </a:spcBef>
              <a:spcAft>
                <a:spcPct val="30000"/>
              </a:spcAft>
              <a:buFont typeface="Wingdings" pitchFamily="2" charset="2"/>
              <a:buNone/>
              <a:defRPr/>
            </a:pPr>
            <a:r>
              <a:rPr lang="en-US" sz="1800" b="1" kern="0" dirty="0">
                <a:solidFill>
                  <a:srgbClr val="C00000"/>
                </a:solidFill>
                <a:latin typeface="Arial" pitchFamily="34" charset="0"/>
                <a:ea typeface="ＭＳ Ｐゴシック" pitchFamily="1" charset="-128"/>
                <a:cs typeface="Arial" pitchFamily="34" charset="0"/>
              </a:rPr>
              <a:t>NSAC 2007 Long-Range Plan:</a:t>
            </a:r>
          </a:p>
          <a:p>
            <a:pPr marL="342900" indent="-342900" eaLnBrk="0" hangingPunct="0">
              <a:lnSpc>
                <a:spcPct val="90000"/>
              </a:lnSpc>
              <a:spcBef>
                <a:spcPts val="600"/>
              </a:spcBef>
              <a:spcAft>
                <a:spcPct val="30000"/>
              </a:spcAft>
              <a:buFont typeface="Wingdings" pitchFamily="2" charset="2"/>
              <a:buNone/>
              <a:defRPr/>
            </a:pPr>
            <a:r>
              <a:rPr lang="en-US" sz="1800" kern="0" dirty="0">
                <a:latin typeface="Arial" pitchFamily="34" charset="0"/>
                <a:ea typeface="ＭＳ Ｐゴシック" pitchFamily="1" charset="-128"/>
                <a:cs typeface="Arial" pitchFamily="34" charset="0"/>
              </a:rPr>
              <a:t>   “An </a:t>
            </a:r>
            <a:r>
              <a:rPr lang="en-US" sz="1800" b="1" kern="0" dirty="0">
                <a:solidFill>
                  <a:srgbClr val="0B2CB7"/>
                </a:solidFill>
                <a:latin typeface="Arial" pitchFamily="34" charset="0"/>
                <a:ea typeface="ＭＳ Ｐゴシック" pitchFamily="1" charset="-128"/>
                <a:cs typeface="Arial" pitchFamily="34" charset="0"/>
              </a:rPr>
              <a:t>Electron-Ion Collider (EIC)</a:t>
            </a:r>
            <a:r>
              <a:rPr lang="en-US" sz="1800" kern="0" dirty="0">
                <a:solidFill>
                  <a:srgbClr val="0B2CB7"/>
                </a:solidFill>
                <a:latin typeface="Arial" pitchFamily="34" charset="0"/>
                <a:ea typeface="ＭＳ Ｐゴシック" pitchFamily="1" charset="-128"/>
                <a:cs typeface="Arial" pitchFamily="34" charset="0"/>
              </a:rPr>
              <a:t> </a:t>
            </a:r>
            <a:r>
              <a:rPr lang="en-US" sz="1800" kern="0" dirty="0">
                <a:latin typeface="Arial" pitchFamily="34" charset="0"/>
                <a:ea typeface="ＭＳ Ｐゴシック" pitchFamily="1" charset="-128"/>
                <a:cs typeface="Arial" pitchFamily="34" charset="0"/>
              </a:rPr>
              <a:t>with </a:t>
            </a:r>
            <a:r>
              <a:rPr lang="en-US" sz="1800" b="1" kern="0" dirty="0">
                <a:solidFill>
                  <a:srgbClr val="313EBD"/>
                </a:solidFill>
                <a:latin typeface="Arial" pitchFamily="34" charset="0"/>
                <a:ea typeface="ＭＳ Ｐゴシック" pitchFamily="1" charset="-128"/>
                <a:cs typeface="Arial" pitchFamily="34" charset="0"/>
              </a:rPr>
              <a:t>polarized</a:t>
            </a:r>
            <a:r>
              <a:rPr lang="en-US" sz="1800" kern="0" dirty="0">
                <a:latin typeface="Arial" pitchFamily="34" charset="0"/>
                <a:ea typeface="ＭＳ Ｐゴシック" pitchFamily="1" charset="-128"/>
                <a:cs typeface="Arial" pitchFamily="34" charset="0"/>
              </a:rPr>
              <a:t> beams has been </a:t>
            </a:r>
            <a:r>
              <a:rPr lang="en-US" sz="1800" b="1" kern="0" dirty="0">
                <a:solidFill>
                  <a:srgbClr val="0B2CB7"/>
                </a:solidFill>
                <a:latin typeface="Arial" pitchFamily="34" charset="0"/>
                <a:ea typeface="ＭＳ Ｐゴシック" pitchFamily="1" charset="-128"/>
                <a:cs typeface="Arial" pitchFamily="34" charset="0"/>
              </a:rPr>
              <a:t>embraced by the U.S. nuclear science community</a:t>
            </a:r>
            <a:r>
              <a:rPr lang="en-US" sz="1800" kern="0" dirty="0">
                <a:latin typeface="Arial" pitchFamily="34" charset="0"/>
                <a:ea typeface="ＭＳ Ｐゴシック" pitchFamily="1" charset="-128"/>
                <a:cs typeface="Arial" pitchFamily="34" charset="0"/>
              </a:rPr>
              <a:t> as embodying the vision for </a:t>
            </a:r>
            <a:r>
              <a:rPr lang="en-US" sz="1800" b="1" kern="0" dirty="0">
                <a:solidFill>
                  <a:srgbClr val="0B2CB7"/>
                </a:solidFill>
                <a:latin typeface="Arial" pitchFamily="34" charset="0"/>
                <a:ea typeface="ＭＳ Ｐゴシック" pitchFamily="1" charset="-128"/>
                <a:cs typeface="Arial" pitchFamily="34" charset="0"/>
              </a:rPr>
              <a:t>reaching the next QCD frontier</a:t>
            </a:r>
            <a:r>
              <a:rPr lang="en-US" sz="1800" kern="0" dirty="0">
                <a:latin typeface="Arial" pitchFamily="34" charset="0"/>
                <a:ea typeface="ＭＳ Ｐゴシック" pitchFamily="1" charset="-128"/>
                <a:cs typeface="Arial" pitchFamily="34" charset="0"/>
              </a:rPr>
              <a:t>.  EIC would provide unique capabilities for the study of QCD well beyond those available at existing facilities worldwide and complementary to those planned for the next generation of accelerators in Europe and Asia.”</a:t>
            </a:r>
            <a:endParaRPr lang="en-US" kern="0" dirty="0">
              <a:latin typeface="Arial" pitchFamily="34" charset="0"/>
              <a:ea typeface="ＭＳ Ｐゴシック" pitchFamily="1" charset="-128"/>
              <a:cs typeface="Arial" pitchFamily="34" charset="0"/>
            </a:endParaRPr>
          </a:p>
        </p:txBody>
      </p:sp>
      <p:pic>
        <p:nvPicPr>
          <p:cNvPr id="8" name="Picture 4"/>
          <p:cNvPicPr>
            <a:picLocks noChangeAspect="1" noChangeArrowheads="1"/>
          </p:cNvPicPr>
          <p:nvPr/>
        </p:nvPicPr>
        <p:blipFill>
          <a:blip r:embed="rId3" cstate="print"/>
          <a:srcRect/>
          <a:stretch>
            <a:fillRect/>
          </a:stretch>
        </p:blipFill>
        <p:spPr bwMode="auto">
          <a:xfrm>
            <a:off x="5791200" y="965506"/>
            <a:ext cx="2811462" cy="345898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TextBox 2"/>
          <p:cNvSpPr txBox="1">
            <a:spLocks noChangeArrowheads="1"/>
          </p:cNvSpPr>
          <p:nvPr/>
        </p:nvSpPr>
        <p:spPr bwMode="auto">
          <a:xfrm>
            <a:off x="228600" y="4495800"/>
            <a:ext cx="8763000" cy="1877437"/>
          </a:xfrm>
          <a:prstGeom prst="rect">
            <a:avLst/>
          </a:prstGeom>
          <a:noFill/>
          <a:ln w="9525">
            <a:noFill/>
            <a:miter lim="800000"/>
            <a:headEnd/>
            <a:tailEnd/>
          </a:ln>
        </p:spPr>
        <p:txBody>
          <a:bodyPr wrap="square">
            <a:spAutoFit/>
          </a:bodyPr>
          <a:lstStyle/>
          <a:p>
            <a:pPr marL="344488" indent="-344488">
              <a:buClr>
                <a:srgbClr val="C00000"/>
              </a:buClr>
              <a:buFont typeface="Arial" pitchFamily="34" charset="0"/>
              <a:buChar char="•"/>
              <a:defRPr/>
            </a:pPr>
            <a:endParaRPr lang="en-US" sz="800" b="1" dirty="0" smtClean="0">
              <a:solidFill>
                <a:srgbClr val="002060"/>
              </a:solidFill>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sz="2000" b="1" dirty="0" smtClean="0">
                <a:solidFill>
                  <a:srgbClr val="002060"/>
                </a:solidFill>
                <a:latin typeface="Arial" pitchFamily="34" charset="0"/>
                <a:ea typeface="ＭＳ Ｐゴシック" pitchFamily="1" charset="-128"/>
                <a:cs typeface="Arial" pitchFamily="34" charset="0"/>
              </a:rPr>
              <a:t>Jefferson Lab and BNL are both developing “staged” designs</a:t>
            </a:r>
          </a:p>
          <a:p>
            <a:pPr marL="344488" indent="-344488">
              <a:buClr>
                <a:srgbClr val="C00000"/>
              </a:buClr>
              <a:buFont typeface="Arial" pitchFamily="34" charset="0"/>
              <a:buChar char="•"/>
              <a:defRPr/>
            </a:pPr>
            <a:endParaRPr lang="en-US" sz="2000" b="1" dirty="0" smtClean="0">
              <a:solidFill>
                <a:srgbClr val="002060"/>
              </a:solidFill>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sz="2000" b="1" dirty="0" smtClean="0">
                <a:solidFill>
                  <a:srgbClr val="002060"/>
                </a:solidFill>
                <a:latin typeface="Arial" pitchFamily="34" charset="0"/>
                <a:ea typeface="ＭＳ Ｐゴシック" pitchFamily="1" charset="-128"/>
                <a:cs typeface="Arial" pitchFamily="34" charset="0"/>
              </a:rPr>
              <a:t>EIC Advisory Committee: </a:t>
            </a:r>
          </a:p>
          <a:p>
            <a:pPr marL="801688" lvl="1" indent="-344488">
              <a:buClr>
                <a:srgbClr val="C00000"/>
              </a:buClr>
              <a:buFont typeface="Arial" pitchFamily="34" charset="0"/>
              <a:buChar char="•"/>
              <a:defRPr/>
            </a:pPr>
            <a:r>
              <a:rPr lang="en-US" sz="1400" b="1" dirty="0" smtClean="0">
                <a:solidFill>
                  <a:srgbClr val="002060"/>
                </a:solidFill>
                <a:latin typeface="Arial" pitchFamily="34" charset="0"/>
                <a:ea typeface="ＭＳ Ｐゴシック" pitchFamily="1" charset="-128"/>
                <a:cs typeface="Arial" pitchFamily="34" charset="0"/>
              </a:rPr>
              <a:t>Reports to Lab Directors from Jefferson Lab and BNL</a:t>
            </a:r>
            <a:r>
              <a:rPr lang="en-US" sz="1400" dirty="0" smtClean="0">
                <a:latin typeface="Arial" pitchFamily="34" charset="0"/>
                <a:ea typeface="ＭＳ Ｐゴシック" pitchFamily="1" charset="-128"/>
                <a:cs typeface="Arial" pitchFamily="34" charset="0"/>
              </a:rPr>
              <a:t>             </a:t>
            </a:r>
          </a:p>
          <a:p>
            <a:pPr marL="344488" indent="-344488">
              <a:buClr>
                <a:srgbClr val="C00000"/>
              </a:buClr>
              <a:buFont typeface="Arial" pitchFamily="34" charset="0"/>
              <a:buChar char="•"/>
              <a:defRPr/>
            </a:pPr>
            <a:endParaRPr lang="en-US" sz="700" dirty="0" smtClean="0">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endParaRPr lang="en-US" sz="700" b="1" dirty="0" smtClean="0">
              <a:solidFill>
                <a:srgbClr val="002060"/>
              </a:solidFill>
              <a:latin typeface="Arial" pitchFamily="34" charset="0"/>
              <a:ea typeface="ＭＳ Ｐゴシック" pitchFamily="1" charset="-128"/>
              <a:cs typeface="Arial" pitchFamily="34" charset="0"/>
            </a:endParaRPr>
          </a:p>
          <a:p>
            <a:pPr marL="344488" indent="-344488">
              <a:buClr>
                <a:srgbClr val="C00000"/>
              </a:buClr>
              <a:buFont typeface="Arial" pitchFamily="34" charset="0"/>
              <a:buChar char="•"/>
              <a:defRPr/>
            </a:pPr>
            <a:r>
              <a:rPr lang="en-US" sz="2000" b="1" dirty="0" smtClean="0">
                <a:solidFill>
                  <a:srgbClr val="002060"/>
                </a:solidFill>
                <a:latin typeface="Arial" pitchFamily="34" charset="0"/>
                <a:ea typeface="ＭＳ Ｐゴシック" pitchFamily="1" charset="-128"/>
                <a:cs typeface="Arial" pitchFamily="34" charset="0"/>
              </a:rPr>
              <a:t>Next NSAC Long Range Plan?</a:t>
            </a:r>
            <a:endParaRPr lang="en-US" sz="2000" dirty="0">
              <a:latin typeface="Arial" pitchFamily="34" charset="0"/>
              <a:ea typeface="ＭＳ Ｐゴシック" pitchFamily="1" charset="-128"/>
              <a:cs typeface="Arial" pitchFamily="34" charset="0"/>
            </a:endParaRPr>
          </a:p>
        </p:txBody>
      </p:sp>
    </p:spTree>
    <p:extLst>
      <p:ext uri="{BB962C8B-B14F-4D97-AF65-F5344CB8AC3E}">
        <p14:creationId xmlns:p14="http://schemas.microsoft.com/office/powerpoint/2010/main" val="138012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457200" y="1585912"/>
            <a:ext cx="2719387" cy="2924175"/>
          </a:xfrm>
          <a:prstGeom prst="rect">
            <a:avLst/>
          </a:prstGeom>
          <a:ln>
            <a:noFill/>
          </a:ln>
          <a:effectLst>
            <a:outerShdw blurRad="292100" dist="139700" dir="2700000" algn="tl" rotWithShape="0">
              <a:srgbClr val="333333">
                <a:alpha val="65000"/>
              </a:srgbClr>
            </a:outerShdw>
          </a:effectLst>
        </p:spPr>
      </p:pic>
      <p:sp>
        <p:nvSpPr>
          <p:cNvPr id="4" name="Text Box 14"/>
          <p:cNvSpPr txBox="1">
            <a:spLocks noChangeArrowheads="1"/>
          </p:cNvSpPr>
          <p:nvPr/>
        </p:nvSpPr>
        <p:spPr bwMode="auto">
          <a:xfrm>
            <a:off x="1981200" y="3262312"/>
            <a:ext cx="1053494" cy="400110"/>
          </a:xfrm>
          <a:prstGeom prst="rect">
            <a:avLst/>
          </a:prstGeom>
          <a:noFill/>
          <a:ln w="12700">
            <a:noFill/>
            <a:miter lim="800000"/>
            <a:headEnd/>
            <a:tailEnd/>
          </a:ln>
          <a:effectLst/>
        </p:spPr>
        <p:txBody>
          <a:bodyPr wrap="none">
            <a:spAutoFit/>
          </a:bodyPr>
          <a:lstStyle/>
          <a:p>
            <a:pPr>
              <a:defRPr/>
            </a:pPr>
            <a:r>
              <a:rPr lang="en-US" sz="2000" b="1" dirty="0">
                <a:solidFill>
                  <a:srgbClr val="0070C0"/>
                </a:solidFill>
                <a:latin typeface="Arial" pitchFamily="34" charset="0"/>
                <a:ea typeface="ＭＳ Ｐゴシック" pitchFamily="1" charset="-128"/>
                <a:cs typeface="Arial" pitchFamily="34" charset="0"/>
              </a:rPr>
              <a:t>12 </a:t>
            </a:r>
            <a:r>
              <a:rPr lang="en-US" sz="2000" b="1" dirty="0" err="1">
                <a:solidFill>
                  <a:srgbClr val="0070C0"/>
                </a:solidFill>
                <a:latin typeface="Arial" pitchFamily="34" charset="0"/>
                <a:ea typeface="ＭＳ Ｐゴシック" pitchFamily="1" charset="-128"/>
                <a:cs typeface="Arial" pitchFamily="34" charset="0"/>
              </a:rPr>
              <a:t>GeV</a:t>
            </a:r>
            <a:endParaRPr lang="en-US" sz="2000" b="1" dirty="0">
              <a:solidFill>
                <a:srgbClr val="0070C0"/>
              </a:solidFill>
              <a:latin typeface="Arial" pitchFamily="34" charset="0"/>
              <a:ea typeface="ＭＳ Ｐゴシック" pitchFamily="1" charset="-128"/>
              <a:cs typeface="Arial" pitchFamily="34" charset="0"/>
            </a:endParaRPr>
          </a:p>
        </p:txBody>
      </p:sp>
      <p:sp>
        <p:nvSpPr>
          <p:cNvPr id="5" name="Line 11"/>
          <p:cNvSpPr>
            <a:spLocks noChangeShapeType="1"/>
          </p:cNvSpPr>
          <p:nvPr/>
        </p:nvSpPr>
        <p:spPr bwMode="auto">
          <a:xfrm rot="21480000">
            <a:off x="1219491" y="3139206"/>
            <a:ext cx="1679575" cy="46038"/>
          </a:xfrm>
          <a:prstGeom prst="line">
            <a:avLst/>
          </a:prstGeom>
          <a:noFill/>
          <a:ln w="76200">
            <a:solidFill>
              <a:srgbClr val="0070C0"/>
            </a:solidFill>
            <a:round/>
            <a:headEnd type="triangle"/>
            <a:tailEnd type="triangle" w="med" len="med"/>
          </a:ln>
        </p:spPr>
        <p:txBody>
          <a:bodyPr/>
          <a:lstStyle/>
          <a:p>
            <a:endParaRPr lang="en-US"/>
          </a:p>
        </p:txBody>
      </p:sp>
      <p:sp>
        <p:nvSpPr>
          <p:cNvPr id="6" name="TextBox 3"/>
          <p:cNvSpPr txBox="1">
            <a:spLocks noChangeArrowheads="1"/>
          </p:cNvSpPr>
          <p:nvPr/>
        </p:nvSpPr>
        <p:spPr bwMode="auto">
          <a:xfrm>
            <a:off x="152400" y="823912"/>
            <a:ext cx="3498850" cy="646331"/>
          </a:xfrm>
          <a:prstGeom prst="rect">
            <a:avLst/>
          </a:prstGeom>
          <a:noFill/>
          <a:ln w="9525">
            <a:noFill/>
            <a:miter lim="800000"/>
            <a:headEnd/>
            <a:tailEnd/>
          </a:ln>
        </p:spPr>
        <p:txBody>
          <a:bodyPr>
            <a:spAutoFit/>
          </a:bodyPr>
          <a:lstStyle/>
          <a:p>
            <a:pPr marL="233363" indent="-233363">
              <a:buFont typeface="Arial" pitchFamily="34" charset="0"/>
              <a:buChar char="•"/>
              <a:defRPr/>
            </a:pPr>
            <a:r>
              <a:rPr lang="en-US" sz="1800" dirty="0" smtClean="0">
                <a:solidFill>
                  <a:srgbClr val="262FE6"/>
                </a:solidFill>
                <a:latin typeface="Arial" pitchFamily="34" charset="0"/>
                <a:ea typeface="ＭＳ Ｐゴシック" pitchFamily="-107" charset="-128"/>
                <a:cs typeface="Arial" pitchFamily="34" charset="0"/>
              </a:rPr>
              <a:t>With </a:t>
            </a:r>
            <a:r>
              <a:rPr lang="en-US" sz="1800" dirty="0">
                <a:solidFill>
                  <a:srgbClr val="262FE6"/>
                </a:solidFill>
                <a:latin typeface="Arial" pitchFamily="34" charset="0"/>
                <a:ea typeface="ＭＳ Ｐゴシック" pitchFamily="-107" charset="-128"/>
                <a:cs typeface="Arial" pitchFamily="34" charset="0"/>
              </a:rPr>
              <a:t>12 </a:t>
            </a:r>
            <a:r>
              <a:rPr lang="en-US" sz="1800" dirty="0" err="1">
                <a:solidFill>
                  <a:srgbClr val="262FE6"/>
                </a:solidFill>
                <a:latin typeface="Arial" pitchFamily="34" charset="0"/>
                <a:ea typeface="ＭＳ Ｐゴシック" pitchFamily="-107" charset="-128"/>
                <a:cs typeface="Arial" pitchFamily="34" charset="0"/>
              </a:rPr>
              <a:t>GeV</a:t>
            </a:r>
            <a:r>
              <a:rPr lang="en-US" sz="1800" dirty="0">
                <a:solidFill>
                  <a:srgbClr val="262FE6"/>
                </a:solidFill>
                <a:latin typeface="Arial" pitchFamily="34" charset="0"/>
                <a:ea typeface="ＭＳ Ｐゴシック" pitchFamily="-107" charset="-128"/>
                <a:cs typeface="Arial" pitchFamily="34" charset="0"/>
              </a:rPr>
              <a:t> we study mostly the </a:t>
            </a:r>
            <a:r>
              <a:rPr lang="en-US" sz="1800" u="sng" dirty="0">
                <a:solidFill>
                  <a:srgbClr val="262FE6"/>
                </a:solidFill>
                <a:latin typeface="Arial" pitchFamily="34" charset="0"/>
                <a:ea typeface="ＭＳ Ｐゴシック" pitchFamily="-107" charset="-128"/>
                <a:cs typeface="Arial" pitchFamily="34" charset="0"/>
              </a:rPr>
              <a:t>valence quark </a:t>
            </a:r>
            <a:r>
              <a:rPr lang="en-US" sz="1800" u="sng" dirty="0" smtClean="0">
                <a:solidFill>
                  <a:srgbClr val="262FE6"/>
                </a:solidFill>
                <a:latin typeface="Arial" pitchFamily="34" charset="0"/>
                <a:ea typeface="ＭＳ Ｐゴシック" pitchFamily="-107" charset="-128"/>
                <a:cs typeface="Arial" pitchFamily="34" charset="0"/>
              </a:rPr>
              <a:t>component</a:t>
            </a:r>
            <a:endParaRPr lang="en-US" sz="1800" dirty="0">
              <a:solidFill>
                <a:srgbClr val="262FE6"/>
              </a:solidFill>
              <a:latin typeface="Arial" pitchFamily="34" charset="0"/>
              <a:ea typeface="ＭＳ Ｐゴシック" pitchFamily="-107" charset="-128"/>
              <a:cs typeface="Arial" pitchFamily="34" charset="0"/>
            </a:endParaRPr>
          </a:p>
        </p:txBody>
      </p:sp>
      <p:grpSp>
        <p:nvGrpSpPr>
          <p:cNvPr id="7" name="Group 6"/>
          <p:cNvGrpSpPr/>
          <p:nvPr/>
        </p:nvGrpSpPr>
        <p:grpSpPr>
          <a:xfrm>
            <a:off x="4038600" y="838200"/>
            <a:ext cx="5056188" cy="3676650"/>
            <a:chOff x="-49212" y="1447800"/>
            <a:chExt cx="5056188" cy="3676650"/>
          </a:xfrm>
        </p:grpSpPr>
        <p:pic>
          <p:nvPicPr>
            <p:cNvPr id="8" name="Picture 2" descr="cteq-pdfs-10gev2-liny"/>
            <p:cNvPicPr>
              <a:picLocks noChangeAspect="1" noChangeArrowheads="1"/>
            </p:cNvPicPr>
            <p:nvPr/>
          </p:nvPicPr>
          <p:blipFill>
            <a:blip r:embed="rId3" cstate="print"/>
            <a:srcRect/>
            <a:stretch>
              <a:fillRect/>
            </a:stretch>
          </p:blipFill>
          <p:spPr bwMode="auto">
            <a:xfrm>
              <a:off x="381000" y="2209800"/>
              <a:ext cx="4403725" cy="2914650"/>
            </a:xfrm>
            <a:prstGeom prst="rect">
              <a:avLst/>
            </a:prstGeom>
            <a:ln>
              <a:noFill/>
            </a:ln>
            <a:effectLst>
              <a:outerShdw blurRad="292100" dist="139700" dir="2700000" algn="tl" rotWithShape="0">
                <a:srgbClr val="333333">
                  <a:alpha val="65000"/>
                </a:srgbClr>
              </a:outerShdw>
            </a:effectLst>
          </p:spPr>
        </p:pic>
        <p:sp>
          <p:nvSpPr>
            <p:cNvPr id="13" name="TextBox 3"/>
            <p:cNvSpPr txBox="1">
              <a:spLocks noChangeArrowheads="1"/>
            </p:cNvSpPr>
            <p:nvPr/>
          </p:nvSpPr>
          <p:spPr bwMode="auto">
            <a:xfrm>
              <a:off x="-49212" y="1447800"/>
              <a:ext cx="5056188" cy="646331"/>
            </a:xfrm>
            <a:prstGeom prst="rect">
              <a:avLst/>
            </a:prstGeom>
            <a:noFill/>
            <a:ln w="9525">
              <a:noFill/>
              <a:miter lim="800000"/>
              <a:headEnd/>
              <a:tailEnd/>
            </a:ln>
          </p:spPr>
          <p:txBody>
            <a:bodyPr>
              <a:spAutoFit/>
            </a:bodyPr>
            <a:lstStyle/>
            <a:p>
              <a:pPr marL="233363" indent="-233363">
                <a:buFont typeface="Arial" pitchFamily="34" charset="0"/>
                <a:buChar char="•"/>
                <a:defRPr/>
              </a:pPr>
              <a:r>
                <a:rPr lang="en-US" sz="1800" dirty="0" smtClean="0">
                  <a:solidFill>
                    <a:srgbClr val="C00000"/>
                  </a:solidFill>
                  <a:latin typeface="Arial" pitchFamily="34" charset="0"/>
                  <a:ea typeface="ＭＳ Ｐゴシック" pitchFamily="-107" charset="-128"/>
                  <a:cs typeface="Arial" pitchFamily="34" charset="0"/>
                </a:rPr>
                <a:t>An </a:t>
              </a:r>
              <a:r>
                <a:rPr lang="en-US" sz="1800" dirty="0">
                  <a:solidFill>
                    <a:srgbClr val="C00000"/>
                  </a:solidFill>
                  <a:latin typeface="Arial" pitchFamily="34" charset="0"/>
                  <a:ea typeface="ＭＳ Ｐゴシック" pitchFamily="-107" charset="-128"/>
                  <a:cs typeface="Arial" pitchFamily="34" charset="0"/>
                </a:rPr>
                <a:t>EIC aims to study the </a:t>
              </a:r>
              <a:r>
                <a:rPr lang="en-US" sz="1800" u="sng" dirty="0">
                  <a:latin typeface="Arial" pitchFamily="34" charset="0"/>
                  <a:ea typeface="ＭＳ Ｐゴシック" pitchFamily="-107" charset="-128"/>
                  <a:cs typeface="Arial" pitchFamily="34" charset="0"/>
                </a:rPr>
                <a:t>sea quarks, gluons, and scale (Q</a:t>
              </a:r>
              <a:r>
                <a:rPr lang="en-US" sz="1800" u="sng" baseline="30000" dirty="0">
                  <a:latin typeface="Arial" pitchFamily="34" charset="0"/>
                  <a:ea typeface="ＭＳ Ｐゴシック" pitchFamily="-107" charset="-128"/>
                  <a:cs typeface="Arial" pitchFamily="34" charset="0"/>
                </a:rPr>
                <a:t>2</a:t>
              </a:r>
              <a:r>
                <a:rPr lang="en-US" sz="1800" u="sng" dirty="0">
                  <a:latin typeface="Arial" pitchFamily="34" charset="0"/>
                  <a:ea typeface="ＭＳ Ｐゴシック" pitchFamily="-107" charset="-128"/>
                  <a:cs typeface="Arial" pitchFamily="34" charset="0"/>
                </a:rPr>
                <a:t>) dependence</a:t>
              </a:r>
              <a:r>
                <a:rPr lang="en-US" sz="1800" dirty="0">
                  <a:solidFill>
                    <a:srgbClr val="FF0000"/>
                  </a:solidFill>
                  <a:latin typeface="Arial" pitchFamily="34" charset="0"/>
                  <a:ea typeface="ＭＳ Ｐゴシック" pitchFamily="-107" charset="-128"/>
                  <a:cs typeface="Arial" pitchFamily="34" charset="0"/>
                </a:rPr>
                <a:t>.  </a:t>
              </a:r>
            </a:p>
          </p:txBody>
        </p:sp>
      </p:grpSp>
      <p:sp>
        <p:nvSpPr>
          <p:cNvPr id="14" name="Line 11"/>
          <p:cNvSpPr>
            <a:spLocks noChangeShapeType="1"/>
          </p:cNvSpPr>
          <p:nvPr/>
        </p:nvSpPr>
        <p:spPr bwMode="auto">
          <a:xfrm rot="21480000">
            <a:off x="6172734" y="2773745"/>
            <a:ext cx="1751532" cy="61165"/>
          </a:xfrm>
          <a:prstGeom prst="line">
            <a:avLst/>
          </a:prstGeom>
          <a:noFill/>
          <a:ln w="76200">
            <a:solidFill>
              <a:srgbClr val="C00000"/>
            </a:solidFill>
            <a:round/>
            <a:headEnd type="triangle"/>
            <a:tailEnd type="triangle" w="med" len="med"/>
          </a:ln>
        </p:spPr>
        <p:txBody>
          <a:bodyPr/>
          <a:lstStyle/>
          <a:p>
            <a:endParaRPr lang="en-US"/>
          </a:p>
        </p:txBody>
      </p:sp>
      <p:sp>
        <p:nvSpPr>
          <p:cNvPr id="15" name="Line 11"/>
          <p:cNvSpPr>
            <a:spLocks noChangeShapeType="1"/>
          </p:cNvSpPr>
          <p:nvPr/>
        </p:nvSpPr>
        <p:spPr bwMode="auto">
          <a:xfrm rot="21480000">
            <a:off x="5181910" y="3248303"/>
            <a:ext cx="2746338" cy="65696"/>
          </a:xfrm>
          <a:prstGeom prst="line">
            <a:avLst/>
          </a:prstGeom>
          <a:noFill/>
          <a:ln w="76200">
            <a:solidFill>
              <a:schemeClr val="accent2">
                <a:lumMod val="75000"/>
              </a:schemeClr>
            </a:solidFill>
            <a:round/>
            <a:headEnd type="triangle"/>
            <a:tailEnd type="triangle" w="med" len="med"/>
          </a:ln>
        </p:spPr>
        <p:txBody>
          <a:bodyPr/>
          <a:lstStyle/>
          <a:p>
            <a:endParaRPr lang="en-US"/>
          </a:p>
        </p:txBody>
      </p:sp>
      <p:sp>
        <p:nvSpPr>
          <p:cNvPr id="16" name="TextBox 15"/>
          <p:cNvSpPr txBox="1"/>
          <p:nvPr/>
        </p:nvSpPr>
        <p:spPr>
          <a:xfrm>
            <a:off x="7924800" y="2514600"/>
            <a:ext cx="840295" cy="400110"/>
          </a:xfrm>
          <a:prstGeom prst="rect">
            <a:avLst/>
          </a:prstGeom>
          <a:noFill/>
        </p:spPr>
        <p:txBody>
          <a:bodyPr wrap="none" rtlCol="0">
            <a:spAutoFit/>
          </a:bodyPr>
          <a:lstStyle/>
          <a:p>
            <a:pPr>
              <a:buClr>
                <a:srgbClr val="FF0000"/>
              </a:buClr>
            </a:pPr>
            <a:r>
              <a:rPr lang="en-US" sz="2000" b="1" dirty="0" err="1" smtClean="0">
                <a:solidFill>
                  <a:srgbClr val="C00000"/>
                </a:solidFill>
                <a:latin typeface="Arial" pitchFamily="34" charset="0"/>
                <a:cs typeface="Arial" pitchFamily="34" charset="0"/>
              </a:rPr>
              <a:t>mEIC</a:t>
            </a:r>
            <a:endParaRPr lang="en-US" sz="2000" b="1" dirty="0">
              <a:solidFill>
                <a:srgbClr val="C00000"/>
              </a:solidFill>
              <a:latin typeface="Arial" pitchFamily="34" charset="0"/>
              <a:cs typeface="Arial" pitchFamily="34" charset="0"/>
            </a:endParaRPr>
          </a:p>
        </p:txBody>
      </p:sp>
      <p:pic>
        <p:nvPicPr>
          <p:cNvPr id="17" name="Picture 3"/>
          <p:cNvPicPr>
            <a:picLocks noChangeAspect="1" noChangeArrowheads="1"/>
          </p:cNvPicPr>
          <p:nvPr/>
        </p:nvPicPr>
        <p:blipFill>
          <a:blip r:embed="rId4" cstate="print"/>
          <a:srcRect l="6720" t="3174" b="3487"/>
          <a:stretch>
            <a:fillRect/>
          </a:stretch>
        </p:blipFill>
        <p:spPr bwMode="auto">
          <a:xfrm>
            <a:off x="1952322" y="3048000"/>
            <a:ext cx="5105400" cy="3352800"/>
          </a:xfrm>
          <a:prstGeom prst="rect">
            <a:avLst/>
          </a:prstGeom>
          <a:ln>
            <a:noFill/>
          </a:ln>
          <a:effectLst>
            <a:outerShdw blurRad="292100" dist="139700" dir="2700000" algn="tl" rotWithShape="0">
              <a:srgbClr val="333333">
                <a:alpha val="65000"/>
              </a:srgbClr>
            </a:outerShdw>
          </a:effectLst>
        </p:spPr>
      </p:pic>
      <p:sp>
        <p:nvSpPr>
          <p:cNvPr id="18" name="Title 5"/>
          <p:cNvSpPr>
            <a:spLocks noGrp="1"/>
          </p:cNvSpPr>
          <p:nvPr>
            <p:ph type="title"/>
          </p:nvPr>
        </p:nvSpPr>
        <p:spPr>
          <a:xfrm>
            <a:off x="-38100" y="0"/>
            <a:ext cx="9182100" cy="762000"/>
          </a:xfrm>
        </p:spPr>
        <p:txBody>
          <a:bodyPr>
            <a:noAutofit/>
          </a:bodyPr>
          <a:lstStyle/>
          <a:p>
            <a:r>
              <a:rPr lang="en-US" b="1" dirty="0" smtClean="0">
                <a:solidFill>
                  <a:schemeClr val="tx1"/>
                </a:solidFill>
                <a:latin typeface="Arial" pitchFamily="34" charset="0"/>
                <a:cs typeface="Arial" pitchFamily="34" charset="0"/>
              </a:rPr>
              <a:t>12 </a:t>
            </a:r>
            <a:r>
              <a:rPr lang="en-US" b="1" dirty="0" err="1" smtClean="0">
                <a:solidFill>
                  <a:schemeClr val="tx1"/>
                </a:solidFill>
                <a:latin typeface="Arial" pitchFamily="34" charset="0"/>
                <a:cs typeface="Arial" pitchFamily="34" charset="0"/>
              </a:rPr>
              <a:t>GeV</a:t>
            </a:r>
            <a:r>
              <a:rPr lang="en-US" b="1"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sym typeface="Wingdings 3"/>
              </a:rPr>
              <a:t></a:t>
            </a:r>
            <a:r>
              <a:rPr lang="en-US" b="1" dirty="0" smtClean="0">
                <a:solidFill>
                  <a:schemeClr val="tx1"/>
                </a:solidFill>
                <a:latin typeface="Arial" pitchFamily="34" charset="0"/>
                <a:cs typeface="Arial" pitchFamily="34" charset="0"/>
              </a:rPr>
              <a:t> EIC</a:t>
            </a:r>
            <a:endParaRPr lang="en-US" dirty="0">
              <a:solidFill>
                <a:schemeClr val="tx1"/>
              </a:solidFill>
            </a:endParaRPr>
          </a:p>
        </p:txBody>
      </p:sp>
      <p:sp>
        <p:nvSpPr>
          <p:cNvPr id="20" name="TextBox 19"/>
          <p:cNvSpPr txBox="1"/>
          <p:nvPr/>
        </p:nvSpPr>
        <p:spPr>
          <a:xfrm>
            <a:off x="7997931" y="3048000"/>
            <a:ext cx="612668" cy="400110"/>
          </a:xfrm>
          <a:prstGeom prst="rect">
            <a:avLst/>
          </a:prstGeom>
          <a:noFill/>
        </p:spPr>
        <p:txBody>
          <a:bodyPr wrap="none" rtlCol="0">
            <a:spAutoFit/>
          </a:bodyPr>
          <a:lstStyle/>
          <a:p>
            <a:pPr>
              <a:buClr>
                <a:srgbClr val="FF0000"/>
              </a:buClr>
            </a:pPr>
            <a:r>
              <a:rPr lang="en-US" sz="2000" b="1" dirty="0" smtClean="0">
                <a:solidFill>
                  <a:schemeClr val="accent2">
                    <a:lumMod val="75000"/>
                  </a:schemeClr>
                </a:solidFill>
                <a:latin typeface="Arial" pitchFamily="34" charset="0"/>
                <a:cs typeface="Arial" pitchFamily="34" charset="0"/>
              </a:rPr>
              <a:t>EIC</a:t>
            </a:r>
            <a:endParaRPr lang="en-US" sz="2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8139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0" y="0"/>
            <a:ext cx="9144000" cy="6858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effectLst/>
                <a:uLnTx/>
                <a:uFillTx/>
                <a:latin typeface="Arial" charset="0"/>
                <a:ea typeface="+mj-ea"/>
                <a:cs typeface="+mj-cs"/>
              </a:rPr>
              <a:t>Medium Energy </a:t>
            </a:r>
            <a:r>
              <a:rPr kumimoji="0" lang="en-US" sz="4000" b="1" i="0" u="none" strike="noStrike" kern="1200" cap="none" spc="0" normalizeH="0" baseline="0" noProof="0" dirty="0" err="1" smtClean="0">
                <a:ln>
                  <a:noFill/>
                </a:ln>
                <a:effectLst/>
                <a:uLnTx/>
                <a:uFillTx/>
                <a:latin typeface="Arial" charset="0"/>
                <a:ea typeface="+mj-ea"/>
                <a:cs typeface="+mj-cs"/>
              </a:rPr>
              <a:t>EIC@JLab</a:t>
            </a:r>
            <a:endParaRPr kumimoji="0" lang="en-US" sz="4000" b="1" i="0" u="none" strike="noStrike" kern="1200" cap="none" spc="0" normalizeH="0" baseline="0" noProof="0" dirty="0" smtClean="0">
              <a:ln>
                <a:noFill/>
              </a:ln>
              <a:effectLst/>
              <a:uLnTx/>
              <a:uFillTx/>
              <a:latin typeface="Arial" charset="0"/>
              <a:ea typeface="+mj-ea"/>
              <a:cs typeface="+mj-cs"/>
            </a:endParaRPr>
          </a:p>
        </p:txBody>
      </p:sp>
      <p:sp>
        <p:nvSpPr>
          <p:cNvPr id="23" name="TextBox 2"/>
          <p:cNvSpPr txBox="1">
            <a:spLocks noChangeArrowheads="1"/>
          </p:cNvSpPr>
          <p:nvPr/>
        </p:nvSpPr>
        <p:spPr bwMode="auto">
          <a:xfrm>
            <a:off x="0" y="4038600"/>
            <a:ext cx="8686800" cy="2462213"/>
          </a:xfrm>
          <a:prstGeom prst="rect">
            <a:avLst/>
          </a:prstGeom>
          <a:noFill/>
          <a:ln w="9525">
            <a:noFill/>
            <a:miter lim="800000"/>
            <a:headEnd/>
            <a:tailEnd/>
          </a:ln>
        </p:spPr>
        <p:txBody>
          <a:bodyPr wrap="square">
            <a:spAutoFit/>
          </a:bodyPr>
          <a:lstStyle/>
          <a:p>
            <a:pPr>
              <a:defRPr/>
            </a:pPr>
            <a:r>
              <a:rPr lang="en-US" b="1" dirty="0" err="1" smtClean="0">
                <a:solidFill>
                  <a:srgbClr val="002060"/>
                </a:solidFill>
                <a:latin typeface="Arial" pitchFamily="34" charset="0"/>
                <a:ea typeface="ＭＳ Ｐゴシック" pitchFamily="1" charset="-128"/>
                <a:cs typeface="Arial" pitchFamily="34" charset="0"/>
              </a:rPr>
              <a:t>JLab</a:t>
            </a:r>
            <a:r>
              <a:rPr lang="en-US" b="1" dirty="0" smtClean="0">
                <a:solidFill>
                  <a:srgbClr val="002060"/>
                </a:solidFill>
                <a:latin typeface="Arial" pitchFamily="34" charset="0"/>
                <a:ea typeface="ＭＳ Ｐゴシック" pitchFamily="1" charset="-128"/>
                <a:cs typeface="Arial" pitchFamily="34" charset="0"/>
              </a:rPr>
              <a:t> Concept</a:t>
            </a:r>
          </a:p>
          <a:p>
            <a:pPr>
              <a:defRPr/>
            </a:pPr>
            <a:endParaRPr lang="en-US" sz="1000" b="1" dirty="0" smtClean="0">
              <a:solidFill>
                <a:srgbClr val="002060"/>
              </a:solidFill>
              <a:latin typeface="Arial" pitchFamily="34" charset="0"/>
              <a:ea typeface="ＭＳ Ｐゴシック" pitchFamily="1" charset="-128"/>
              <a:cs typeface="Arial" pitchFamily="34" charset="0"/>
            </a:endParaRPr>
          </a:p>
          <a:p>
            <a:pPr>
              <a:buBlip>
                <a:blip r:embed="rId2"/>
              </a:buBlip>
              <a:defRPr/>
            </a:pPr>
            <a:r>
              <a:rPr lang="en-US" sz="2000" dirty="0" smtClean="0">
                <a:latin typeface="Arial" pitchFamily="34" charset="0"/>
                <a:ea typeface="ＭＳ Ｐゴシック" pitchFamily="1" charset="-128"/>
                <a:cs typeface="Arial" pitchFamily="34" charset="0"/>
              </a:rPr>
              <a:t>  </a:t>
            </a:r>
            <a:r>
              <a:rPr lang="en-US" sz="1800" dirty="0" smtClean="0">
                <a:latin typeface="Arial" pitchFamily="34" charset="0"/>
                <a:ea typeface="ＭＳ Ｐゴシック" pitchFamily="1" charset="-128"/>
                <a:cs typeface="Arial" pitchFamily="34" charset="0"/>
              </a:rPr>
              <a:t>Initial configuration (MEIC):</a:t>
            </a:r>
          </a:p>
          <a:p>
            <a:pPr marL="461963" lvl="1" indent="-176213">
              <a:buFont typeface="Arial" pitchFamily="34" charset="0"/>
              <a:buChar char="•"/>
              <a:defRPr/>
            </a:pPr>
            <a:r>
              <a:rPr lang="en-US" sz="1800" dirty="0" smtClean="0">
                <a:latin typeface="Arial" pitchFamily="34" charset="0"/>
                <a:ea typeface="ＭＳ Ｐゴシック" pitchFamily="1" charset="-128"/>
                <a:cs typeface="Arial" pitchFamily="34" charset="0"/>
              </a:rPr>
              <a:t>3-11 </a:t>
            </a:r>
            <a:r>
              <a:rPr lang="en-US" sz="1800" dirty="0" err="1">
                <a:latin typeface="Arial" pitchFamily="34" charset="0"/>
                <a:ea typeface="ＭＳ Ｐゴシック" pitchFamily="1" charset="-128"/>
                <a:cs typeface="Arial" pitchFamily="34" charset="0"/>
              </a:rPr>
              <a:t>GeV</a:t>
            </a:r>
            <a:r>
              <a:rPr lang="en-US" sz="1800" dirty="0">
                <a:latin typeface="Arial" pitchFamily="34" charset="0"/>
                <a:ea typeface="ＭＳ Ｐゴシック" pitchFamily="1" charset="-128"/>
                <a:cs typeface="Arial" pitchFamily="34" charset="0"/>
              </a:rPr>
              <a:t> on </a:t>
            </a:r>
            <a:r>
              <a:rPr lang="en-US" sz="1800" dirty="0" smtClean="0">
                <a:latin typeface="Arial" pitchFamily="34" charset="0"/>
                <a:ea typeface="ＭＳ Ｐゴシック" pitchFamily="1" charset="-128"/>
                <a:cs typeface="Arial" pitchFamily="34" charset="0"/>
              </a:rPr>
              <a:t>20-100 </a:t>
            </a:r>
            <a:r>
              <a:rPr lang="en-US" sz="1800" dirty="0" err="1">
                <a:latin typeface="Arial" pitchFamily="34" charset="0"/>
                <a:ea typeface="ＭＳ Ｐゴシック" pitchFamily="1" charset="-128"/>
                <a:cs typeface="Arial" pitchFamily="34" charset="0"/>
              </a:rPr>
              <a:t>GeV</a:t>
            </a:r>
            <a:r>
              <a:rPr lang="en-US" sz="1800" dirty="0">
                <a:latin typeface="Arial" pitchFamily="34" charset="0"/>
                <a:ea typeface="ＭＳ Ｐゴシック" pitchFamily="1" charset="-128"/>
                <a:cs typeface="Arial" pitchFamily="34" charset="0"/>
              </a:rPr>
              <a:t> </a:t>
            </a:r>
            <a:r>
              <a:rPr lang="en-US" sz="1800" dirty="0" err="1">
                <a:latin typeface="Arial" pitchFamily="34" charset="0"/>
                <a:ea typeface="ＭＳ Ｐゴシック" pitchFamily="1" charset="-128"/>
                <a:cs typeface="Arial" pitchFamily="34" charset="0"/>
              </a:rPr>
              <a:t>ep</a:t>
            </a:r>
            <a:r>
              <a:rPr lang="en-US" sz="1800" dirty="0">
                <a:latin typeface="Arial" pitchFamily="34" charset="0"/>
                <a:ea typeface="ＭＳ Ｐゴシック" pitchFamily="1" charset="-128"/>
                <a:cs typeface="Arial" pitchFamily="34" charset="0"/>
              </a:rPr>
              <a:t>/</a:t>
            </a:r>
            <a:r>
              <a:rPr lang="en-US" sz="1800" dirty="0" err="1">
                <a:latin typeface="Arial" pitchFamily="34" charset="0"/>
                <a:ea typeface="ＭＳ Ｐゴシック" pitchFamily="1" charset="-128"/>
                <a:cs typeface="Arial" pitchFamily="34" charset="0"/>
              </a:rPr>
              <a:t>eA</a:t>
            </a:r>
            <a:r>
              <a:rPr lang="en-US" sz="1800" dirty="0">
                <a:latin typeface="Arial" pitchFamily="34" charset="0"/>
                <a:ea typeface="ＭＳ Ｐゴシック" pitchFamily="1" charset="-128"/>
                <a:cs typeface="Arial" pitchFamily="34" charset="0"/>
              </a:rPr>
              <a:t> </a:t>
            </a:r>
            <a:r>
              <a:rPr lang="en-US" sz="1800" dirty="0" smtClean="0">
                <a:latin typeface="Arial" pitchFamily="34" charset="0"/>
                <a:ea typeface="ＭＳ Ｐゴシック" pitchFamily="1" charset="-128"/>
                <a:cs typeface="Arial" pitchFamily="34" charset="0"/>
              </a:rPr>
              <a:t>collider</a:t>
            </a:r>
          </a:p>
          <a:p>
            <a:pPr marL="461963" lvl="1" indent="-176213">
              <a:buFont typeface="Arial" pitchFamily="34" charset="0"/>
              <a:buChar char="•"/>
              <a:defRPr/>
            </a:pPr>
            <a:r>
              <a:rPr lang="en-US" sz="1800" dirty="0" smtClean="0">
                <a:latin typeface="Arial" pitchFamily="34" charset="0"/>
                <a:ea typeface="ＭＳ Ｐゴシック" pitchFamily="1" charset="-128"/>
                <a:cs typeface="Arial" pitchFamily="34" charset="0"/>
              </a:rPr>
              <a:t>fully-polarized</a:t>
            </a:r>
            <a:r>
              <a:rPr lang="en-US" sz="1800" dirty="0">
                <a:latin typeface="Arial" pitchFamily="34" charset="0"/>
                <a:ea typeface="ＭＳ Ｐゴシック" pitchFamily="1" charset="-128"/>
                <a:cs typeface="Arial" pitchFamily="34" charset="0"/>
              </a:rPr>
              <a:t>, longitudinal and </a:t>
            </a:r>
            <a:r>
              <a:rPr lang="en-US" sz="1800" dirty="0" smtClean="0">
                <a:latin typeface="Arial" pitchFamily="34" charset="0"/>
                <a:ea typeface="ＭＳ Ｐゴシック" pitchFamily="1" charset="-128"/>
                <a:cs typeface="Arial" pitchFamily="34" charset="0"/>
              </a:rPr>
              <a:t>transverse</a:t>
            </a:r>
          </a:p>
          <a:p>
            <a:pPr marL="461963" lvl="1" indent="-176213">
              <a:buFont typeface="Arial" pitchFamily="34" charset="0"/>
              <a:buChar char="•"/>
              <a:defRPr/>
            </a:pPr>
            <a:r>
              <a:rPr lang="en-US" sz="1800" dirty="0" smtClean="0">
                <a:latin typeface="Arial" pitchFamily="34" charset="0"/>
                <a:ea typeface="ＭＳ Ｐゴシック" pitchFamily="1" charset="-128"/>
                <a:cs typeface="Arial" pitchFamily="34" charset="0"/>
              </a:rPr>
              <a:t>luminosity</a:t>
            </a:r>
            <a:r>
              <a:rPr lang="en-US" sz="1800" dirty="0">
                <a:latin typeface="Arial" pitchFamily="34" charset="0"/>
                <a:ea typeface="ＭＳ Ｐゴシック" pitchFamily="1" charset="-128"/>
                <a:cs typeface="Arial" pitchFamily="34" charset="0"/>
              </a:rPr>
              <a:t>: up to few x 10</a:t>
            </a:r>
            <a:r>
              <a:rPr lang="en-US" sz="1800" baseline="30000" dirty="0">
                <a:latin typeface="Arial" pitchFamily="34" charset="0"/>
                <a:ea typeface="ＭＳ Ｐゴシック" pitchFamily="1" charset="-128"/>
                <a:cs typeface="Arial" pitchFamily="34" charset="0"/>
              </a:rPr>
              <a:t>34</a:t>
            </a:r>
            <a:r>
              <a:rPr lang="en-US" sz="1800" dirty="0">
                <a:latin typeface="Arial" pitchFamily="34" charset="0"/>
                <a:ea typeface="ＭＳ Ｐゴシック" pitchFamily="1" charset="-128"/>
                <a:cs typeface="Arial" pitchFamily="34" charset="0"/>
              </a:rPr>
              <a:t> e-nucleons cm</a:t>
            </a:r>
            <a:r>
              <a:rPr lang="en-US" sz="1800" baseline="30000" dirty="0">
                <a:latin typeface="Arial" pitchFamily="34" charset="0"/>
                <a:ea typeface="ＭＳ Ｐゴシック" pitchFamily="1" charset="-128"/>
                <a:cs typeface="Arial" pitchFamily="34" charset="0"/>
              </a:rPr>
              <a:t>-2</a:t>
            </a:r>
            <a:r>
              <a:rPr lang="en-US" sz="1800" dirty="0">
                <a:latin typeface="Arial" pitchFamily="34" charset="0"/>
                <a:ea typeface="ＭＳ Ｐゴシック" pitchFamily="1" charset="-128"/>
                <a:cs typeface="Arial" pitchFamily="34" charset="0"/>
              </a:rPr>
              <a:t> </a:t>
            </a:r>
            <a:r>
              <a:rPr lang="en-US" sz="1800" dirty="0" smtClean="0">
                <a:latin typeface="Arial" pitchFamily="34" charset="0"/>
                <a:ea typeface="ＭＳ Ｐゴシック" pitchFamily="1" charset="-128"/>
                <a:cs typeface="Arial" pitchFamily="34" charset="0"/>
              </a:rPr>
              <a:t>s</a:t>
            </a:r>
            <a:r>
              <a:rPr lang="en-US" sz="1800" baseline="30000" dirty="0" smtClean="0">
                <a:latin typeface="Arial" pitchFamily="34" charset="0"/>
                <a:ea typeface="ＭＳ Ｐゴシック" pitchFamily="1" charset="-128"/>
                <a:cs typeface="Arial" pitchFamily="34" charset="0"/>
              </a:rPr>
              <a:t>-1</a:t>
            </a:r>
          </a:p>
          <a:p>
            <a:pPr marL="461963" lvl="1" indent="-176213">
              <a:defRPr/>
            </a:pPr>
            <a:endParaRPr lang="en-US" sz="800" dirty="0">
              <a:latin typeface="Arial" pitchFamily="34" charset="0"/>
              <a:ea typeface="ＭＳ Ｐゴシック" pitchFamily="1" charset="-128"/>
              <a:cs typeface="Arial" pitchFamily="34" charset="0"/>
            </a:endParaRPr>
          </a:p>
          <a:p>
            <a:pPr marL="0" lvl="2">
              <a:buBlip>
                <a:blip r:embed="rId2"/>
              </a:buBlip>
              <a:defRPr/>
            </a:pPr>
            <a:r>
              <a:rPr lang="en-US" sz="1800" dirty="0">
                <a:latin typeface="Arial" pitchFamily="34" charset="0"/>
                <a:ea typeface="ＭＳ Ｐゴシック" pitchFamily="1" charset="-128"/>
                <a:cs typeface="Arial" pitchFamily="34" charset="0"/>
              </a:rPr>
              <a:t> </a:t>
            </a:r>
            <a:r>
              <a:rPr lang="en-US" sz="1800" dirty="0" smtClean="0">
                <a:latin typeface="Arial" pitchFamily="34" charset="0"/>
                <a:ea typeface="ＭＳ Ｐゴシック" pitchFamily="1" charset="-128"/>
                <a:cs typeface="Arial" pitchFamily="34" charset="0"/>
              </a:rPr>
              <a:t> Upgradable </a:t>
            </a:r>
            <a:r>
              <a:rPr lang="en-US" sz="1800" dirty="0">
                <a:latin typeface="Arial" pitchFamily="34" charset="0"/>
                <a:ea typeface="ＭＳ Ｐゴシック" pitchFamily="1" charset="-128"/>
                <a:cs typeface="Arial" pitchFamily="34" charset="0"/>
              </a:rPr>
              <a:t>to higher energies (250 </a:t>
            </a:r>
            <a:r>
              <a:rPr lang="en-US" sz="1800" dirty="0" err="1">
                <a:latin typeface="Arial" pitchFamily="34" charset="0"/>
                <a:ea typeface="ＭＳ Ｐゴシック" pitchFamily="1" charset="-128"/>
                <a:cs typeface="Arial" pitchFamily="34" charset="0"/>
              </a:rPr>
              <a:t>GeV</a:t>
            </a:r>
            <a:r>
              <a:rPr lang="en-US" sz="1800" dirty="0">
                <a:latin typeface="Arial" pitchFamily="34" charset="0"/>
                <a:ea typeface="ＭＳ Ｐゴシック" pitchFamily="1" charset="-128"/>
                <a:cs typeface="Arial" pitchFamily="34" charset="0"/>
              </a:rPr>
              <a:t> protons)</a:t>
            </a:r>
          </a:p>
          <a:p>
            <a:pPr lvl="2">
              <a:defRPr/>
            </a:pPr>
            <a:r>
              <a:rPr lang="en-US" sz="2000" dirty="0" smtClean="0">
                <a:latin typeface="Arial" pitchFamily="34" charset="0"/>
                <a:ea typeface="ＭＳ Ｐゴシック" pitchFamily="1" charset="-128"/>
                <a:cs typeface="Arial" pitchFamily="34" charset="0"/>
              </a:rPr>
              <a:t> </a:t>
            </a:r>
            <a:endParaRPr lang="en-US" sz="2000" dirty="0">
              <a:latin typeface="Arial" pitchFamily="34" charset="0"/>
              <a:ea typeface="ＭＳ Ｐゴシック" pitchFamily="1" charset="-128"/>
              <a:cs typeface="Arial" pitchFamily="34" charset="0"/>
            </a:endParaRPr>
          </a:p>
        </p:txBody>
      </p:sp>
      <p:grpSp>
        <p:nvGrpSpPr>
          <p:cNvPr id="25" name="Group 4"/>
          <p:cNvGrpSpPr/>
          <p:nvPr/>
        </p:nvGrpSpPr>
        <p:grpSpPr>
          <a:xfrm>
            <a:off x="0" y="1192369"/>
            <a:ext cx="5334000" cy="2693831"/>
            <a:chOff x="182061" y="852860"/>
            <a:chExt cx="8570967" cy="4416268"/>
          </a:xfrm>
        </p:grpSpPr>
        <p:pic>
          <p:nvPicPr>
            <p:cNvPr id="26" name="Picture 2" descr="CompleteThreeRings"/>
            <p:cNvPicPr>
              <a:picLocks noChangeAspect="1" noChangeArrowheads="1"/>
            </p:cNvPicPr>
            <p:nvPr/>
          </p:nvPicPr>
          <p:blipFill>
            <a:blip r:embed="rId3" cstate="print"/>
            <a:srcRect/>
            <a:stretch>
              <a:fillRect/>
            </a:stretch>
          </p:blipFill>
          <p:spPr bwMode="auto">
            <a:xfrm>
              <a:off x="496177" y="1063654"/>
              <a:ext cx="7748363" cy="4205474"/>
            </a:xfrm>
            <a:prstGeom prst="rect">
              <a:avLst/>
            </a:prstGeom>
            <a:noFill/>
          </p:spPr>
        </p:pic>
        <p:sp>
          <p:nvSpPr>
            <p:cNvPr id="27" name="Text Box 4"/>
            <p:cNvSpPr txBox="1">
              <a:spLocks noChangeArrowheads="1"/>
            </p:cNvSpPr>
            <p:nvPr/>
          </p:nvSpPr>
          <p:spPr bwMode="auto">
            <a:xfrm>
              <a:off x="5283612" y="896847"/>
              <a:ext cx="1704265" cy="454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Pre-booster</a:t>
              </a:r>
            </a:p>
          </p:txBody>
        </p:sp>
        <p:sp>
          <p:nvSpPr>
            <p:cNvPr id="28" name="Text Box 5"/>
            <p:cNvSpPr txBox="1">
              <a:spLocks noChangeArrowheads="1"/>
            </p:cNvSpPr>
            <p:nvPr/>
          </p:nvSpPr>
          <p:spPr bwMode="auto">
            <a:xfrm>
              <a:off x="7628549" y="1448612"/>
              <a:ext cx="1124479" cy="7568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source</a:t>
              </a:r>
            </a:p>
          </p:txBody>
        </p:sp>
        <p:sp>
          <p:nvSpPr>
            <p:cNvPr id="29" name="Line 8"/>
            <p:cNvSpPr>
              <a:spLocks noChangeShapeType="1"/>
            </p:cNvSpPr>
            <p:nvPr/>
          </p:nvSpPr>
          <p:spPr bwMode="auto">
            <a:xfrm flipH="1">
              <a:off x="2891922" y="1744738"/>
              <a:ext cx="459480" cy="359922"/>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Arial" pitchFamily="34" charset="0"/>
                <a:cs typeface="Arial" pitchFamily="34" charset="0"/>
              </a:endParaRPr>
            </a:p>
          </p:txBody>
        </p:sp>
        <p:sp>
          <p:nvSpPr>
            <p:cNvPr id="30" name="Text Box 9"/>
            <p:cNvSpPr txBox="1">
              <a:spLocks noChangeArrowheads="1"/>
            </p:cNvSpPr>
            <p:nvPr/>
          </p:nvSpPr>
          <p:spPr bwMode="auto">
            <a:xfrm>
              <a:off x="3038473" y="1060780"/>
              <a:ext cx="1460355" cy="7568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latin typeface="Arial" pitchFamily="34" charset="0"/>
                  <a:cs typeface="Arial" pitchFamily="34" charset="0"/>
                </a:rPr>
                <a:t>T</a:t>
              </a:r>
              <a:r>
                <a:rPr kumimoji="0" lang="en-US" sz="1200" b="1" i="0" u="none" strike="noStrike" cap="none" normalizeH="0" baseline="0" dirty="0" smtClean="0">
                  <a:ln>
                    <a:noFill/>
                  </a:ln>
                  <a:solidFill>
                    <a:schemeClr val="tx1"/>
                  </a:solidFill>
                  <a:effectLst/>
                  <a:latin typeface="Arial" pitchFamily="34" charset="0"/>
                  <a:cs typeface="Arial" pitchFamily="34" charset="0"/>
                </a:rPr>
                <a:t>ransfer beam line</a:t>
              </a:r>
            </a:p>
          </p:txBody>
        </p:sp>
        <p:sp>
          <p:nvSpPr>
            <p:cNvPr id="31" name="Line 10"/>
            <p:cNvSpPr>
              <a:spLocks noChangeShapeType="1"/>
            </p:cNvSpPr>
            <p:nvPr/>
          </p:nvSpPr>
          <p:spPr bwMode="auto">
            <a:xfrm flipH="1" flipV="1">
              <a:off x="2514600" y="2545079"/>
              <a:ext cx="523875" cy="531495"/>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Arial" pitchFamily="34" charset="0"/>
                <a:cs typeface="Arial" pitchFamily="34" charset="0"/>
              </a:endParaRPr>
            </a:p>
          </p:txBody>
        </p:sp>
        <p:sp>
          <p:nvSpPr>
            <p:cNvPr id="32" name="Text Box 11"/>
            <p:cNvSpPr txBox="1">
              <a:spLocks noChangeArrowheads="1"/>
            </p:cNvSpPr>
            <p:nvPr/>
          </p:nvSpPr>
          <p:spPr bwMode="auto">
            <a:xfrm>
              <a:off x="2699554" y="3015744"/>
              <a:ext cx="1590509" cy="7568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Medium energy IP</a:t>
              </a:r>
            </a:p>
          </p:txBody>
        </p:sp>
        <p:sp>
          <p:nvSpPr>
            <p:cNvPr id="33" name="Text Box 12"/>
            <p:cNvSpPr txBox="1">
              <a:spLocks noChangeArrowheads="1"/>
            </p:cNvSpPr>
            <p:nvPr/>
          </p:nvSpPr>
          <p:spPr bwMode="auto">
            <a:xfrm>
              <a:off x="4264152" y="3004580"/>
              <a:ext cx="2327333" cy="10595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pitchFamily="34" charset="0"/>
                  <a:cs typeface="Arial" pitchFamily="34" charset="0"/>
                </a:rPr>
                <a:t>Electron collider ring</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FF0000"/>
                  </a:solidFill>
                  <a:latin typeface="Arial" pitchFamily="34" charset="0"/>
                  <a:cs typeface="Arial" pitchFamily="34" charset="0"/>
                </a:rPr>
                <a:t>(3 to 11 GeV)</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p:txBody>
        </p:sp>
        <p:sp>
          <p:nvSpPr>
            <p:cNvPr id="34" name="Text Box 13"/>
            <p:cNvSpPr txBox="1">
              <a:spLocks noChangeArrowheads="1"/>
            </p:cNvSpPr>
            <p:nvPr/>
          </p:nvSpPr>
          <p:spPr bwMode="auto">
            <a:xfrm>
              <a:off x="1858890" y="3854893"/>
              <a:ext cx="1214477" cy="454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Injector</a:t>
              </a:r>
            </a:p>
          </p:txBody>
        </p:sp>
        <p:sp>
          <p:nvSpPr>
            <p:cNvPr id="35" name="Text Box 14"/>
            <p:cNvSpPr txBox="1">
              <a:spLocks noChangeArrowheads="1"/>
            </p:cNvSpPr>
            <p:nvPr/>
          </p:nvSpPr>
          <p:spPr bwMode="auto">
            <a:xfrm>
              <a:off x="3027670" y="4555940"/>
              <a:ext cx="2210249" cy="454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12 GeV CEBAF</a:t>
              </a:r>
            </a:p>
          </p:txBody>
        </p:sp>
        <p:sp>
          <p:nvSpPr>
            <p:cNvPr id="36" name="Text Box 15"/>
            <p:cNvSpPr txBox="1">
              <a:spLocks noChangeArrowheads="1"/>
            </p:cNvSpPr>
            <p:nvPr/>
          </p:nvSpPr>
          <p:spPr bwMode="auto">
            <a:xfrm>
              <a:off x="6988140" y="852860"/>
              <a:ext cx="1280823" cy="7568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SRF linac</a:t>
              </a:r>
            </a:p>
          </p:txBody>
        </p:sp>
        <p:sp>
          <p:nvSpPr>
            <p:cNvPr id="37" name="Line 16"/>
            <p:cNvSpPr>
              <a:spLocks noChangeShapeType="1"/>
            </p:cNvSpPr>
            <p:nvPr/>
          </p:nvSpPr>
          <p:spPr bwMode="auto">
            <a:xfrm flipH="1" flipV="1">
              <a:off x="6617393" y="2387794"/>
              <a:ext cx="404753" cy="365363"/>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Arial" pitchFamily="34" charset="0"/>
                <a:cs typeface="Arial" pitchFamily="34" charset="0"/>
              </a:endParaRPr>
            </a:p>
          </p:txBody>
        </p:sp>
        <p:sp>
          <p:nvSpPr>
            <p:cNvPr id="38" name="Text Box 17"/>
            <p:cNvSpPr txBox="1">
              <a:spLocks noChangeArrowheads="1"/>
            </p:cNvSpPr>
            <p:nvPr/>
          </p:nvSpPr>
          <p:spPr bwMode="auto">
            <a:xfrm>
              <a:off x="182061" y="1012862"/>
              <a:ext cx="2588490" cy="7568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0895"/>
                  </a:solidFill>
                  <a:effectLst/>
                  <a:latin typeface="Arial" pitchFamily="34" charset="0"/>
                  <a:cs typeface="Arial" pitchFamily="34" charset="0"/>
                </a:rPr>
                <a:t>Warm large booster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E0895"/>
                  </a:solidFill>
                  <a:effectLst/>
                  <a:latin typeface="Arial" pitchFamily="34" charset="0"/>
                  <a:cs typeface="Arial" pitchFamily="34" charset="0"/>
                </a:rPr>
                <a:t>(up to 20 GeV)</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p:txBody>
        </p:sp>
        <p:sp>
          <p:nvSpPr>
            <p:cNvPr id="39" name="Text Box 18"/>
            <p:cNvSpPr txBox="1">
              <a:spLocks noChangeArrowheads="1"/>
            </p:cNvSpPr>
            <p:nvPr/>
          </p:nvSpPr>
          <p:spPr bwMode="auto">
            <a:xfrm>
              <a:off x="6617394" y="2387795"/>
              <a:ext cx="1888799" cy="1362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33CC"/>
                  </a:solidFill>
                  <a:effectLst/>
                  <a:latin typeface="Arial" pitchFamily="34" charset="0"/>
                  <a:cs typeface="Arial" pitchFamily="34" charset="0"/>
                </a:rPr>
                <a:t>Cold </a:t>
              </a:r>
              <a:r>
                <a:rPr lang="en-US" sz="1200" b="1" dirty="0" smtClean="0">
                  <a:solidFill>
                    <a:srgbClr val="0033CC"/>
                  </a:solidFill>
                  <a:latin typeface="Arial" pitchFamily="34" charset="0"/>
                  <a:cs typeface="Arial" pitchFamily="34" charset="0"/>
                </a:rPr>
                <a:t>ion</a:t>
              </a:r>
              <a:r>
                <a:rPr kumimoji="0" lang="en-US" sz="1200" b="1" i="0" u="none" strike="noStrike" cap="none" normalizeH="0" baseline="0" dirty="0" smtClean="0">
                  <a:ln>
                    <a:noFill/>
                  </a:ln>
                  <a:solidFill>
                    <a:srgbClr val="0033CC"/>
                  </a:solidFill>
                  <a:effectLst/>
                  <a:latin typeface="Arial" pitchFamily="34"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33CC"/>
                  </a:solidFill>
                  <a:effectLst/>
                  <a:latin typeface="Arial" pitchFamily="34" charset="0"/>
                  <a:cs typeface="Arial" pitchFamily="34" charset="0"/>
                </a:rPr>
                <a:t>collider ring</a:t>
              </a:r>
              <a:r>
                <a:rPr kumimoji="0" lang="en-US" sz="1200" b="1" i="0" u="none" strike="noStrike" cap="none" normalizeH="0" dirty="0" smtClean="0">
                  <a:ln>
                    <a:noFill/>
                  </a:ln>
                  <a:solidFill>
                    <a:srgbClr val="0033CC"/>
                  </a:solidFill>
                  <a:effectLst/>
                  <a:latin typeface="Arial" pitchFamily="34"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33CC"/>
                  </a:solidFill>
                  <a:latin typeface="Arial" pitchFamily="34" charset="0"/>
                  <a:cs typeface="Arial" pitchFamily="34" charset="0"/>
                </a:rPr>
                <a:t>(up to 100 GeV)</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p:txBody>
        </p:sp>
        <p:sp>
          <p:nvSpPr>
            <p:cNvPr id="40" name="Line 10"/>
            <p:cNvSpPr>
              <a:spLocks noChangeShapeType="1"/>
            </p:cNvSpPr>
            <p:nvPr/>
          </p:nvSpPr>
          <p:spPr bwMode="auto">
            <a:xfrm flipV="1">
              <a:off x="3808095" y="2552700"/>
              <a:ext cx="481966" cy="531494"/>
            </a:xfrm>
            <a:prstGeom prst="line">
              <a:avLst/>
            </a:prstGeom>
            <a:noFill/>
            <a:ln w="19050">
              <a:solidFill>
                <a:schemeClr val="tx1"/>
              </a:solidFill>
              <a:round/>
              <a:headEnd/>
              <a:tailEnd type="stealth" w="med" len="lg"/>
            </a:ln>
            <a:effectLst/>
          </p:spPr>
          <p:txBody>
            <a:bodyPr vert="horz" wrap="none" lIns="91440" tIns="45720" rIns="91440" bIns="45720" numCol="1" anchor="ctr" anchorCtr="0" compatLnSpc="1">
              <a:prstTxWarp prst="textNoShape">
                <a:avLst/>
              </a:prstTxWarp>
            </a:bodyPr>
            <a:lstStyle/>
            <a:p>
              <a:endParaRPr lang="en-US" sz="1200" b="1" dirty="0">
                <a:latin typeface="Arial" pitchFamily="34" charset="0"/>
                <a:cs typeface="Arial" pitchFamily="34" charset="0"/>
              </a:endParaRPr>
            </a:p>
          </p:txBody>
        </p:sp>
      </p:grpSp>
      <p:pic>
        <p:nvPicPr>
          <p:cNvPr id="41" name="Picture 7"/>
          <p:cNvPicPr>
            <a:picLocks noChangeAspect="1" noChangeArrowheads="1"/>
          </p:cNvPicPr>
          <p:nvPr/>
        </p:nvPicPr>
        <p:blipFill rotWithShape="1">
          <a:blip r:embed="rId4" cstate="print"/>
          <a:srcRect l="1993" t="1594" r="3085"/>
          <a:stretch/>
        </p:blipFill>
        <p:spPr bwMode="auto">
          <a:xfrm>
            <a:off x="5562600" y="1048234"/>
            <a:ext cx="3483429" cy="4971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2238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Jefferson Lab Electron Ion Collider</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8116536"/>
              </p:ext>
            </p:extLst>
          </p:nvPr>
        </p:nvGraphicFramePr>
        <p:xfrm>
          <a:off x="121907" y="1258421"/>
          <a:ext cx="8945893" cy="4532779"/>
        </p:xfrm>
        <a:graphic>
          <a:graphicData uri="http://schemas.openxmlformats.org/drawingml/2006/table">
            <a:tbl>
              <a:tblPr firstRow="1" bandRow="1">
                <a:tableStyleId>{91EBBBCC-DAD2-459C-BE2E-F6DE35CF9A28}</a:tableStyleId>
              </a:tblPr>
              <a:tblGrid>
                <a:gridCol w="1944757"/>
                <a:gridCol w="437571"/>
                <a:gridCol w="437571"/>
                <a:gridCol w="437571"/>
                <a:gridCol w="437571"/>
                <a:gridCol w="437571"/>
                <a:gridCol w="437571"/>
                <a:gridCol w="437571"/>
                <a:gridCol w="437571"/>
                <a:gridCol w="437571"/>
                <a:gridCol w="437571"/>
                <a:gridCol w="437571"/>
                <a:gridCol w="437571"/>
                <a:gridCol w="437571"/>
                <a:gridCol w="437571"/>
                <a:gridCol w="437571"/>
                <a:gridCol w="437571"/>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320">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12 </a:t>
                      </a:r>
                      <a:r>
                        <a:rPr lang="en-US" sz="1600" b="1" dirty="0" err="1" smtClean="0">
                          <a:latin typeface="Arial" pitchFamily="34" charset="0"/>
                          <a:cs typeface="Arial" pitchFamily="34" charset="0"/>
                        </a:rPr>
                        <a:t>GeV</a:t>
                      </a:r>
                      <a:r>
                        <a:rPr lang="en-US" sz="1600" b="1" dirty="0" smtClean="0">
                          <a:latin typeface="Arial" pitchFamily="34" charset="0"/>
                          <a:cs typeface="Arial" pitchFamily="34" charset="0"/>
                        </a:rPr>
                        <a:t> Upgrade</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FRIB</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smtClean="0">
                          <a:ln>
                            <a:noFill/>
                          </a:ln>
                          <a:effectLst/>
                          <a:uLnTx/>
                          <a:uFillTx/>
                          <a:latin typeface="Arial" pitchFamily="34" charset="0"/>
                          <a:cs typeface="Arial" pitchFamily="34" charset="0"/>
                        </a:rPr>
                        <a:t>EIC CD0</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53638">
                <a:tc>
                  <a:txBody>
                    <a:bodyPr/>
                    <a:lstStyle/>
                    <a:p>
                      <a:r>
                        <a:rPr lang="en-US" sz="1600" b="1" dirty="0" smtClean="0">
                          <a:latin typeface="Arial" pitchFamily="34" charset="0"/>
                          <a:cs typeface="Arial" pitchFamily="34" charset="0"/>
                        </a:rPr>
                        <a:t>EIC Machine Design/R&amp;D</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EIC CD1/</a:t>
                      </a:r>
                      <a:r>
                        <a:rPr lang="en-US" sz="1600" b="1" dirty="0" err="1" smtClean="0">
                          <a:latin typeface="Arial" pitchFamily="34" charset="0"/>
                          <a:cs typeface="Arial" pitchFamily="34" charset="0"/>
                        </a:rPr>
                        <a:t>Downsel</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EIC 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28" name="Straight Connector 27"/>
          <p:cNvCxnSpPr/>
          <p:nvPr/>
        </p:nvCxnSpPr>
        <p:spPr bwMode="auto">
          <a:xfrm>
            <a:off x="2963636" y="3287486"/>
            <a:ext cx="914400" cy="0"/>
          </a:xfrm>
          <a:prstGeom prst="line">
            <a:avLst/>
          </a:prstGeom>
          <a:solidFill>
            <a:schemeClr val="accent1"/>
          </a:solidFill>
          <a:ln w="152400" cap="flat" cmpd="sng" algn="ctr">
            <a:solidFill>
              <a:srgbClr val="FFC000"/>
            </a:solidFill>
            <a:prstDash val="solid"/>
            <a:round/>
            <a:headEnd type="none" w="med" len="med"/>
            <a:tailEnd type="none" w="med" len="med"/>
          </a:ln>
          <a:effectLst/>
        </p:spPr>
      </p:cxnSp>
      <p:cxnSp>
        <p:nvCxnSpPr>
          <p:cNvPr id="29" name="Straight Connector 28"/>
          <p:cNvCxnSpPr/>
          <p:nvPr/>
        </p:nvCxnSpPr>
        <p:spPr bwMode="auto">
          <a:xfrm>
            <a:off x="3962400" y="3660321"/>
            <a:ext cx="5334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30" name="Straight Connector 29"/>
          <p:cNvCxnSpPr/>
          <p:nvPr/>
        </p:nvCxnSpPr>
        <p:spPr bwMode="auto">
          <a:xfrm>
            <a:off x="6172200" y="5562600"/>
            <a:ext cx="2667000" cy="0"/>
          </a:xfrm>
          <a:prstGeom prst="line">
            <a:avLst/>
          </a:prstGeom>
          <a:solidFill>
            <a:schemeClr val="accent1"/>
          </a:solidFill>
          <a:ln w="152400" cap="flat" cmpd="sng" algn="ctr">
            <a:solidFill>
              <a:srgbClr val="00B050"/>
            </a:solidFill>
            <a:prstDash val="solid"/>
            <a:round/>
            <a:headEnd type="none" w="med" len="med"/>
            <a:tailEnd type="none" w="med" len="med"/>
          </a:ln>
          <a:effectLst/>
        </p:spPr>
      </p:cxnSp>
      <p:cxnSp>
        <p:nvCxnSpPr>
          <p:cNvPr id="20" name="Straight Connector 19"/>
          <p:cNvCxnSpPr/>
          <p:nvPr/>
        </p:nvCxnSpPr>
        <p:spPr bwMode="auto">
          <a:xfrm>
            <a:off x="3657600" y="2438400"/>
            <a:ext cx="2895600" cy="0"/>
          </a:xfrm>
          <a:prstGeom prst="line">
            <a:avLst/>
          </a:prstGeom>
          <a:solidFill>
            <a:schemeClr val="accent1"/>
          </a:solidFill>
          <a:ln w="152400" cap="flat" cmpd="sng" algn="ctr">
            <a:solidFill>
              <a:srgbClr val="0070C0"/>
            </a:solidFill>
            <a:prstDash val="solid"/>
            <a:round/>
            <a:headEnd type="none" w="med" len="med"/>
            <a:tailEnd type="none" w="med" len="med"/>
          </a:ln>
          <a:effectLst/>
        </p:spPr>
      </p:cxnSp>
      <p:cxnSp>
        <p:nvCxnSpPr>
          <p:cNvPr id="26" name="Straight Connector 25"/>
          <p:cNvCxnSpPr/>
          <p:nvPr/>
        </p:nvCxnSpPr>
        <p:spPr bwMode="auto">
          <a:xfrm>
            <a:off x="4590142" y="4724400"/>
            <a:ext cx="6858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40" name="Straight Connector 39"/>
          <p:cNvCxnSpPr/>
          <p:nvPr/>
        </p:nvCxnSpPr>
        <p:spPr bwMode="auto">
          <a:xfrm>
            <a:off x="5257800" y="5181600"/>
            <a:ext cx="838200" cy="0"/>
          </a:xfrm>
          <a:prstGeom prst="line">
            <a:avLst/>
          </a:prstGeom>
          <a:solidFill>
            <a:schemeClr val="accent1"/>
          </a:solidFill>
          <a:ln w="152400" cap="flat" cmpd="sng" algn="ctr">
            <a:solidFill>
              <a:srgbClr val="C00000"/>
            </a:solidFill>
            <a:prstDash val="solid"/>
            <a:round/>
            <a:headEnd type="none" w="med" len="med"/>
            <a:tailEnd type="none" w="med" len="med"/>
          </a:ln>
          <a:effectLst/>
        </p:spPr>
      </p:cxnSp>
      <p:cxnSp>
        <p:nvCxnSpPr>
          <p:cNvPr id="45" name="Straight Connector 44"/>
          <p:cNvCxnSpPr/>
          <p:nvPr/>
        </p:nvCxnSpPr>
        <p:spPr bwMode="auto">
          <a:xfrm>
            <a:off x="2075543" y="4252686"/>
            <a:ext cx="2648857" cy="14514"/>
          </a:xfrm>
          <a:prstGeom prst="line">
            <a:avLst/>
          </a:prstGeom>
          <a:solidFill>
            <a:schemeClr val="accent1"/>
          </a:solidFill>
          <a:ln w="152400" cap="flat" cmpd="sng" algn="ctr">
            <a:solidFill>
              <a:srgbClr val="7030A0"/>
            </a:solidFill>
            <a:prstDash val="solid"/>
            <a:round/>
            <a:headEnd type="none" w="med" len="med"/>
            <a:tailEnd type="none" w="med" len="med"/>
          </a:ln>
          <a:effectLst/>
        </p:spPr>
      </p:cxnSp>
      <p:cxnSp>
        <p:nvCxnSpPr>
          <p:cNvPr id="51" name="Straight Connector 50"/>
          <p:cNvCxnSpPr/>
          <p:nvPr/>
        </p:nvCxnSpPr>
        <p:spPr bwMode="auto">
          <a:xfrm rot="120000" flipV="1">
            <a:off x="2046514" y="2819400"/>
            <a:ext cx="1001486" cy="39914"/>
          </a:xfrm>
          <a:prstGeom prst="line">
            <a:avLst/>
          </a:prstGeom>
          <a:solidFill>
            <a:schemeClr val="accent1"/>
          </a:solidFill>
          <a:ln w="152400" cap="flat" cmpd="sng" algn="ctr">
            <a:solidFill>
              <a:srgbClr val="7030A0"/>
            </a:solidFill>
            <a:prstDash val="solid"/>
            <a:round/>
            <a:headEnd type="none" w="med" len="med"/>
            <a:tailEnd type="none" w="med" len="med"/>
          </a:ln>
          <a:effectLst/>
        </p:spPr>
      </p:cxnSp>
      <p:cxnSp>
        <p:nvCxnSpPr>
          <p:cNvPr id="58" name="Straight Connector 57"/>
          <p:cNvCxnSpPr/>
          <p:nvPr/>
        </p:nvCxnSpPr>
        <p:spPr bwMode="auto">
          <a:xfrm>
            <a:off x="4419600" y="2057400"/>
            <a:ext cx="4648200" cy="0"/>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60" name="Straight Connector 59"/>
          <p:cNvCxnSpPr/>
          <p:nvPr/>
        </p:nvCxnSpPr>
        <p:spPr bwMode="auto">
          <a:xfrm flipV="1">
            <a:off x="6553200" y="2423886"/>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27" name="Straight Connector 26"/>
          <p:cNvCxnSpPr/>
          <p:nvPr/>
        </p:nvCxnSpPr>
        <p:spPr bwMode="auto">
          <a:xfrm>
            <a:off x="2076450" y="2057400"/>
            <a:ext cx="2438400" cy="0"/>
          </a:xfrm>
          <a:prstGeom prst="line">
            <a:avLst/>
          </a:prstGeom>
          <a:solidFill>
            <a:schemeClr val="accent1"/>
          </a:solidFill>
          <a:ln w="152400" cap="flat" cmpd="sng" algn="ctr">
            <a:solidFill>
              <a:srgbClr val="00B0F0"/>
            </a:solidFill>
            <a:prstDash val="solid"/>
            <a:round/>
            <a:headEnd type="none" w="med" len="med"/>
            <a:tailEnd type="none" w="med" len="med"/>
          </a:ln>
          <a:effectLst/>
        </p:spPr>
      </p:cxnSp>
      <p:sp>
        <p:nvSpPr>
          <p:cNvPr id="15" name="TextBox 2"/>
          <p:cNvSpPr txBox="1">
            <a:spLocks noChangeArrowheads="1"/>
          </p:cNvSpPr>
          <p:nvPr/>
        </p:nvSpPr>
        <p:spPr bwMode="auto">
          <a:xfrm>
            <a:off x="5703027" y="1600201"/>
            <a:ext cx="3365500" cy="3149580"/>
          </a:xfrm>
          <a:prstGeom prst="rect">
            <a:avLst/>
          </a:prstGeom>
          <a:gradFill>
            <a:gsLst>
              <a:gs pos="36000">
                <a:schemeClr val="accent5"/>
              </a:gs>
              <a:gs pos="100000">
                <a:schemeClr val="bg1"/>
              </a:gs>
              <a:gs pos="100000">
                <a:srgbClr val="ABD4D7"/>
              </a:gs>
              <a:gs pos="0">
                <a:schemeClr val="accent5"/>
              </a:gs>
              <a:gs pos="100000">
                <a:schemeClr val="accent1">
                  <a:shade val="67500"/>
                  <a:satMod val="115000"/>
                </a:schemeClr>
              </a:gs>
              <a:gs pos="100000">
                <a:schemeClr val="accent1">
                  <a:shade val="100000"/>
                  <a:satMod val="115000"/>
                </a:schemeClr>
              </a:gs>
            </a:gsLst>
            <a:lin ang="5400000" scaled="0"/>
          </a:gradFill>
          <a:ln w="9525">
            <a:noFill/>
            <a:miter lim="800000"/>
            <a:headEnd/>
            <a:tailEnd/>
          </a:ln>
          <a:effectLst>
            <a:outerShdw blurRad="508000" dist="38100" dir="10800000" algn="r" rotWithShape="0">
              <a:prstClr val="black">
                <a:alpha val="40000"/>
              </a:prstClr>
            </a:outerShdw>
          </a:effectLst>
        </p:spPr>
        <p:txBody>
          <a:bodyPr wrap="square">
            <a:spAutoFit/>
          </a:bodyPr>
          <a:lstStyle/>
          <a:p>
            <a:pPr eaLnBrk="1" fontAlgn="auto" hangingPunct="1">
              <a:spcBef>
                <a:spcPts val="0"/>
              </a:spcBef>
              <a:spcAft>
                <a:spcPts val="0"/>
              </a:spcAft>
              <a:defRPr/>
            </a:pPr>
            <a:endParaRPr lang="en-US" sz="1000" b="1" dirty="0" smtClean="0">
              <a:solidFill>
                <a:srgbClr val="002060"/>
              </a:solidFill>
              <a:latin typeface="Arial" pitchFamily="34" charset="0"/>
              <a:ea typeface="ＭＳ Ｐゴシック" pitchFamily="1" charset="-128"/>
              <a:cs typeface="Arial" pitchFamily="34" charset="0"/>
            </a:endParaRPr>
          </a:p>
          <a:p>
            <a:pPr eaLnBrk="1" fontAlgn="auto" hangingPunct="1">
              <a:spcBef>
                <a:spcPts val="0"/>
              </a:spcBef>
              <a:spcAft>
                <a:spcPts val="0"/>
              </a:spcAft>
              <a:buFontTx/>
              <a:buBlip>
                <a:blip r:embed="rId3"/>
              </a:buBlip>
              <a:defRPr/>
            </a:pPr>
            <a:r>
              <a:rPr lang="en-US" sz="1800" b="1" dirty="0" smtClean="0">
                <a:solidFill>
                  <a:srgbClr val="000000"/>
                </a:solidFill>
                <a:latin typeface="Arial" pitchFamily="34" charset="0"/>
                <a:ea typeface="ＭＳ Ｐゴシック" pitchFamily="1" charset="-128"/>
                <a:cs typeface="Arial" pitchFamily="34" charset="0"/>
              </a:rPr>
              <a:t>  </a:t>
            </a:r>
            <a:r>
              <a:rPr lang="en-US" sz="1600" b="1" dirty="0" smtClean="0">
                <a:solidFill>
                  <a:srgbClr val="000000"/>
                </a:solidFill>
                <a:latin typeface="Arial" pitchFamily="34" charset="0"/>
                <a:ea typeface="ＭＳ Ｐゴシック" pitchFamily="1" charset="-128"/>
                <a:cs typeface="Arial" pitchFamily="34" charset="0"/>
              </a:rPr>
              <a:t>Initial configuration (MEIC):</a:t>
            </a:r>
          </a:p>
          <a:p>
            <a:pPr marL="461963" lvl="1" indent="-176213" eaLnBrk="1" fontAlgn="auto" hangingPunct="1">
              <a:spcBef>
                <a:spcPts val="0"/>
              </a:spcBef>
              <a:spcAft>
                <a:spcPts val="0"/>
              </a:spcAft>
              <a:buFont typeface="Arial" pitchFamily="34" charset="0"/>
              <a:buChar char="•"/>
              <a:defRPr/>
            </a:pPr>
            <a:r>
              <a:rPr lang="en-US" sz="1600" b="1" dirty="0" smtClean="0">
                <a:solidFill>
                  <a:srgbClr val="000000"/>
                </a:solidFill>
                <a:latin typeface="Arial" pitchFamily="34" charset="0"/>
                <a:ea typeface="ＭＳ Ｐゴシック" pitchFamily="1" charset="-128"/>
                <a:cs typeface="Arial" pitchFamily="34" charset="0"/>
              </a:rPr>
              <a:t>3-11 </a:t>
            </a:r>
            <a:r>
              <a:rPr lang="en-US" sz="1600" b="1" dirty="0" err="1">
                <a:solidFill>
                  <a:srgbClr val="000000"/>
                </a:solidFill>
                <a:latin typeface="Arial" pitchFamily="34" charset="0"/>
                <a:ea typeface="ＭＳ Ｐゴシック" pitchFamily="1" charset="-128"/>
                <a:cs typeface="Arial" pitchFamily="34" charset="0"/>
              </a:rPr>
              <a:t>GeV</a:t>
            </a:r>
            <a:r>
              <a:rPr lang="en-US" sz="1600" b="1" dirty="0">
                <a:solidFill>
                  <a:srgbClr val="000000"/>
                </a:solidFill>
                <a:latin typeface="Arial" pitchFamily="34" charset="0"/>
                <a:ea typeface="ＭＳ Ｐゴシック" pitchFamily="1" charset="-128"/>
                <a:cs typeface="Arial" pitchFamily="34" charset="0"/>
              </a:rPr>
              <a:t> on </a:t>
            </a:r>
            <a:r>
              <a:rPr lang="en-US" sz="1600" b="1" dirty="0" smtClean="0">
                <a:solidFill>
                  <a:srgbClr val="000000"/>
                </a:solidFill>
                <a:latin typeface="Arial" pitchFamily="34" charset="0"/>
                <a:ea typeface="ＭＳ Ｐゴシック" pitchFamily="1" charset="-128"/>
                <a:cs typeface="Arial" pitchFamily="34" charset="0"/>
              </a:rPr>
              <a:t>20-100 </a:t>
            </a:r>
            <a:r>
              <a:rPr lang="en-US" sz="1600" b="1" dirty="0" err="1">
                <a:solidFill>
                  <a:srgbClr val="000000"/>
                </a:solidFill>
                <a:latin typeface="Arial" pitchFamily="34" charset="0"/>
                <a:ea typeface="ＭＳ Ｐゴシック" pitchFamily="1" charset="-128"/>
                <a:cs typeface="Arial" pitchFamily="34" charset="0"/>
              </a:rPr>
              <a:t>GeV</a:t>
            </a:r>
            <a:r>
              <a:rPr lang="en-US" sz="1600" b="1" dirty="0">
                <a:solidFill>
                  <a:srgbClr val="000000"/>
                </a:solidFill>
                <a:latin typeface="Arial" pitchFamily="34" charset="0"/>
                <a:ea typeface="ＭＳ Ｐゴシック" pitchFamily="1" charset="-128"/>
                <a:cs typeface="Arial" pitchFamily="34" charset="0"/>
              </a:rPr>
              <a:t> </a:t>
            </a:r>
            <a:r>
              <a:rPr lang="en-US" sz="1600" b="1" dirty="0" err="1">
                <a:solidFill>
                  <a:srgbClr val="000000"/>
                </a:solidFill>
                <a:latin typeface="Arial" pitchFamily="34" charset="0"/>
                <a:ea typeface="ＭＳ Ｐゴシック" pitchFamily="1" charset="-128"/>
                <a:cs typeface="Arial" pitchFamily="34" charset="0"/>
              </a:rPr>
              <a:t>ep</a:t>
            </a:r>
            <a:r>
              <a:rPr lang="en-US" sz="1600" b="1" dirty="0">
                <a:solidFill>
                  <a:srgbClr val="000000"/>
                </a:solidFill>
                <a:latin typeface="Arial" pitchFamily="34" charset="0"/>
                <a:ea typeface="ＭＳ Ｐゴシック" pitchFamily="1" charset="-128"/>
                <a:cs typeface="Arial" pitchFamily="34" charset="0"/>
              </a:rPr>
              <a:t>/</a:t>
            </a:r>
            <a:r>
              <a:rPr lang="en-US" sz="1600" b="1" dirty="0" err="1">
                <a:solidFill>
                  <a:srgbClr val="000000"/>
                </a:solidFill>
                <a:latin typeface="Arial" pitchFamily="34" charset="0"/>
                <a:ea typeface="ＭＳ Ｐゴシック" pitchFamily="1" charset="-128"/>
                <a:cs typeface="Arial" pitchFamily="34" charset="0"/>
              </a:rPr>
              <a:t>eA</a:t>
            </a:r>
            <a:r>
              <a:rPr lang="en-US" sz="1600" b="1" dirty="0">
                <a:solidFill>
                  <a:srgbClr val="000000"/>
                </a:solidFill>
                <a:latin typeface="Arial" pitchFamily="34" charset="0"/>
                <a:ea typeface="ＭＳ Ｐゴシック" pitchFamily="1" charset="-128"/>
                <a:cs typeface="Arial" pitchFamily="34" charset="0"/>
              </a:rPr>
              <a:t> </a:t>
            </a:r>
            <a:r>
              <a:rPr lang="en-US" sz="1600" b="1" dirty="0" smtClean="0">
                <a:solidFill>
                  <a:srgbClr val="000000"/>
                </a:solidFill>
                <a:latin typeface="Arial" pitchFamily="34" charset="0"/>
                <a:ea typeface="ＭＳ Ｐゴシック" pitchFamily="1" charset="-128"/>
                <a:cs typeface="Arial" pitchFamily="34" charset="0"/>
              </a:rPr>
              <a:t>collider</a:t>
            </a:r>
          </a:p>
          <a:p>
            <a:pPr marL="461963" lvl="1" indent="-176213" eaLnBrk="1" fontAlgn="auto" hangingPunct="1">
              <a:spcBef>
                <a:spcPts val="0"/>
              </a:spcBef>
              <a:spcAft>
                <a:spcPts val="0"/>
              </a:spcAft>
              <a:buFont typeface="Arial" pitchFamily="34" charset="0"/>
              <a:buChar char="•"/>
              <a:defRPr/>
            </a:pPr>
            <a:r>
              <a:rPr lang="en-US" sz="1600" b="1" dirty="0" smtClean="0">
                <a:solidFill>
                  <a:srgbClr val="000000"/>
                </a:solidFill>
                <a:latin typeface="Arial" pitchFamily="34" charset="0"/>
                <a:ea typeface="ＭＳ Ｐゴシック" pitchFamily="1" charset="-128"/>
                <a:cs typeface="Arial" pitchFamily="34" charset="0"/>
              </a:rPr>
              <a:t>fully-polarized</a:t>
            </a:r>
            <a:r>
              <a:rPr lang="en-US" sz="1600" b="1" dirty="0">
                <a:solidFill>
                  <a:srgbClr val="000000"/>
                </a:solidFill>
                <a:latin typeface="Arial" pitchFamily="34" charset="0"/>
                <a:ea typeface="ＭＳ Ｐゴシック" pitchFamily="1" charset="-128"/>
                <a:cs typeface="Arial" pitchFamily="34" charset="0"/>
              </a:rPr>
              <a:t>, longitudinal and </a:t>
            </a:r>
            <a:r>
              <a:rPr lang="en-US" sz="1600" b="1" dirty="0" smtClean="0">
                <a:solidFill>
                  <a:srgbClr val="000000"/>
                </a:solidFill>
                <a:latin typeface="Arial" pitchFamily="34" charset="0"/>
                <a:ea typeface="ＭＳ Ｐゴシック" pitchFamily="1" charset="-128"/>
                <a:cs typeface="Arial" pitchFamily="34" charset="0"/>
              </a:rPr>
              <a:t>transverse</a:t>
            </a:r>
          </a:p>
          <a:p>
            <a:pPr marL="461963" lvl="1" indent="-176213" eaLnBrk="1" fontAlgn="auto" hangingPunct="1">
              <a:spcBef>
                <a:spcPts val="0"/>
              </a:spcBef>
              <a:spcAft>
                <a:spcPts val="0"/>
              </a:spcAft>
              <a:buFont typeface="Arial" pitchFamily="34" charset="0"/>
              <a:buChar char="•"/>
              <a:defRPr/>
            </a:pPr>
            <a:r>
              <a:rPr lang="en-US" sz="1600" b="1" dirty="0" smtClean="0">
                <a:solidFill>
                  <a:srgbClr val="000000"/>
                </a:solidFill>
                <a:latin typeface="Arial" pitchFamily="34" charset="0"/>
                <a:ea typeface="ＭＳ Ｐゴシック" pitchFamily="1" charset="-128"/>
                <a:cs typeface="Arial" pitchFamily="34" charset="0"/>
              </a:rPr>
              <a:t>luminosity</a:t>
            </a:r>
            <a:r>
              <a:rPr lang="en-US" sz="1600" b="1" dirty="0">
                <a:solidFill>
                  <a:srgbClr val="000000"/>
                </a:solidFill>
                <a:latin typeface="Arial" pitchFamily="34" charset="0"/>
                <a:ea typeface="ＭＳ Ｐゴシック" pitchFamily="1" charset="-128"/>
                <a:cs typeface="Arial" pitchFamily="34" charset="0"/>
              </a:rPr>
              <a:t>: up to few x 10</a:t>
            </a:r>
            <a:r>
              <a:rPr lang="en-US" sz="1600" b="1" baseline="30000" dirty="0">
                <a:solidFill>
                  <a:srgbClr val="000000"/>
                </a:solidFill>
                <a:latin typeface="Arial" pitchFamily="34" charset="0"/>
                <a:ea typeface="ＭＳ Ｐゴシック" pitchFamily="1" charset="-128"/>
                <a:cs typeface="Arial" pitchFamily="34" charset="0"/>
              </a:rPr>
              <a:t>34</a:t>
            </a:r>
            <a:r>
              <a:rPr lang="en-US" sz="1600" b="1" dirty="0">
                <a:solidFill>
                  <a:srgbClr val="000000"/>
                </a:solidFill>
                <a:latin typeface="Arial" pitchFamily="34" charset="0"/>
                <a:ea typeface="ＭＳ Ｐゴシック" pitchFamily="1" charset="-128"/>
                <a:cs typeface="Arial" pitchFamily="34" charset="0"/>
              </a:rPr>
              <a:t> e-nucleons cm</a:t>
            </a:r>
            <a:r>
              <a:rPr lang="en-US" sz="1600" b="1" baseline="30000" dirty="0">
                <a:solidFill>
                  <a:srgbClr val="000000"/>
                </a:solidFill>
                <a:latin typeface="Arial" pitchFamily="34" charset="0"/>
                <a:ea typeface="ＭＳ Ｐゴシック" pitchFamily="1" charset="-128"/>
                <a:cs typeface="Arial" pitchFamily="34" charset="0"/>
              </a:rPr>
              <a:t>-2</a:t>
            </a:r>
            <a:r>
              <a:rPr lang="en-US" sz="1600" b="1" dirty="0">
                <a:solidFill>
                  <a:srgbClr val="000000"/>
                </a:solidFill>
                <a:latin typeface="Arial" pitchFamily="34" charset="0"/>
                <a:ea typeface="ＭＳ Ｐゴシック" pitchFamily="1" charset="-128"/>
                <a:cs typeface="Arial" pitchFamily="34" charset="0"/>
              </a:rPr>
              <a:t> </a:t>
            </a:r>
            <a:r>
              <a:rPr lang="en-US" sz="1600" b="1" dirty="0" smtClean="0">
                <a:solidFill>
                  <a:srgbClr val="000000"/>
                </a:solidFill>
                <a:latin typeface="Arial" pitchFamily="34" charset="0"/>
                <a:ea typeface="ＭＳ Ｐゴシック" pitchFamily="1" charset="-128"/>
                <a:cs typeface="Arial" pitchFamily="34" charset="0"/>
              </a:rPr>
              <a:t>s</a:t>
            </a:r>
            <a:r>
              <a:rPr lang="en-US" sz="1600" b="1" baseline="30000" dirty="0" smtClean="0">
                <a:solidFill>
                  <a:srgbClr val="000000"/>
                </a:solidFill>
                <a:latin typeface="Arial" pitchFamily="34" charset="0"/>
                <a:ea typeface="ＭＳ Ｐゴシック" pitchFamily="1" charset="-128"/>
                <a:cs typeface="Arial" pitchFamily="34" charset="0"/>
              </a:rPr>
              <a:t>-1</a:t>
            </a:r>
          </a:p>
          <a:p>
            <a:pPr marL="461963" lvl="1" indent="-176213" eaLnBrk="1" fontAlgn="auto" hangingPunct="1">
              <a:spcBef>
                <a:spcPts val="0"/>
              </a:spcBef>
              <a:spcAft>
                <a:spcPts val="0"/>
              </a:spcAft>
              <a:buFont typeface="Arial" pitchFamily="34" charset="0"/>
              <a:buChar char="•"/>
              <a:defRPr/>
            </a:pPr>
            <a:endParaRPr lang="en-US" sz="1600" b="1" baseline="30000" dirty="0">
              <a:solidFill>
                <a:srgbClr val="000000"/>
              </a:solidFill>
              <a:latin typeface="Arial" pitchFamily="34" charset="0"/>
              <a:ea typeface="ＭＳ Ｐゴシック" pitchFamily="1" charset="-128"/>
              <a:cs typeface="Arial" pitchFamily="34" charset="0"/>
            </a:endParaRPr>
          </a:p>
          <a:p>
            <a:pPr marL="461963" lvl="1" indent="-176213" eaLnBrk="1" fontAlgn="auto" hangingPunct="1">
              <a:spcBef>
                <a:spcPts val="0"/>
              </a:spcBef>
              <a:spcAft>
                <a:spcPts val="0"/>
              </a:spcAft>
              <a:buFont typeface="Arial" pitchFamily="34" charset="0"/>
              <a:buChar char="•"/>
              <a:defRPr/>
            </a:pPr>
            <a:r>
              <a:rPr lang="en-US" sz="1600" b="1" dirty="0" smtClean="0">
                <a:solidFill>
                  <a:srgbClr val="000000"/>
                </a:solidFill>
                <a:latin typeface="Arial" pitchFamily="34" charset="0"/>
                <a:ea typeface="ＭＳ Ｐゴシック" pitchFamily="1" charset="-128"/>
                <a:cs typeface="Arial" pitchFamily="34" charset="0"/>
              </a:rPr>
              <a:t>Design Maturing</a:t>
            </a:r>
          </a:p>
          <a:p>
            <a:pPr marL="461963" lvl="1" indent="-176213" eaLnBrk="1" fontAlgn="auto" hangingPunct="1">
              <a:spcBef>
                <a:spcPts val="0"/>
              </a:spcBef>
              <a:spcAft>
                <a:spcPts val="0"/>
              </a:spcAft>
              <a:buFont typeface="Arial" pitchFamily="34" charset="0"/>
              <a:buChar char="•"/>
              <a:defRPr/>
            </a:pPr>
            <a:r>
              <a:rPr lang="en-US" sz="1600" b="1" dirty="0" smtClean="0">
                <a:solidFill>
                  <a:srgbClr val="000000"/>
                </a:solidFill>
                <a:latin typeface="Arial" pitchFamily="34" charset="0"/>
                <a:ea typeface="ＭＳ Ｐゴシック" pitchFamily="1" charset="-128"/>
                <a:cs typeface="Arial" pitchFamily="34" charset="0"/>
              </a:rPr>
              <a:t>User Driven Physics Case</a:t>
            </a:r>
          </a:p>
          <a:p>
            <a:pPr marL="461963" lvl="1" indent="-176213" eaLnBrk="1" fontAlgn="auto" hangingPunct="1">
              <a:spcBef>
                <a:spcPts val="0"/>
              </a:spcBef>
              <a:spcAft>
                <a:spcPts val="0"/>
              </a:spcAft>
              <a:buFont typeface="Arial" pitchFamily="34" charset="0"/>
              <a:buChar char="•"/>
              <a:defRPr/>
            </a:pPr>
            <a:r>
              <a:rPr lang="en-US" sz="1600" b="1" dirty="0" smtClean="0">
                <a:solidFill>
                  <a:srgbClr val="000000"/>
                </a:solidFill>
                <a:latin typeface="Arial" pitchFamily="34" charset="0"/>
                <a:ea typeface="ＭＳ Ｐゴシック" pitchFamily="1" charset="-128"/>
                <a:cs typeface="Arial" pitchFamily="34" charset="0"/>
              </a:rPr>
              <a:t>Integrated Detector</a:t>
            </a:r>
          </a:p>
          <a:p>
            <a:pPr marL="461963" lvl="1" indent="-176213" eaLnBrk="1" fontAlgn="auto" hangingPunct="1">
              <a:spcBef>
                <a:spcPts val="0"/>
              </a:spcBef>
              <a:spcAft>
                <a:spcPts val="0"/>
              </a:spcAft>
              <a:buFont typeface="Arial" pitchFamily="34" charset="0"/>
              <a:buChar char="•"/>
              <a:defRPr/>
            </a:pPr>
            <a:r>
              <a:rPr lang="en-US" sz="1600" b="1" dirty="0" smtClean="0">
                <a:solidFill>
                  <a:srgbClr val="000000"/>
                </a:solidFill>
                <a:latin typeface="Arial" pitchFamily="34" charset="0"/>
                <a:ea typeface="ＭＳ Ｐゴシック" pitchFamily="1" charset="-128"/>
                <a:cs typeface="Arial" pitchFamily="34" charset="0"/>
              </a:rPr>
              <a:t>Cost Estimate in progress</a:t>
            </a:r>
          </a:p>
        </p:txBody>
      </p:sp>
    </p:spTree>
    <p:extLst>
      <p:ext uri="{BB962C8B-B14F-4D97-AF65-F5344CB8AC3E}">
        <p14:creationId xmlns:p14="http://schemas.microsoft.com/office/powerpoint/2010/main" val="1463239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581400" y="1295401"/>
            <a:ext cx="5257800" cy="4185873"/>
          </a:xfrm>
          <a:prstGeom prst="rect">
            <a:avLst/>
          </a:prstGeom>
          <a:solidFill>
            <a:schemeClr val="bg1"/>
          </a:solidFill>
          <a:ln w="9525" cap="flat" cmpd="sng" algn="ctr">
            <a:noFill/>
            <a:prstDash val="solid"/>
            <a:round/>
            <a:headEnd type="none" w="med" len="med"/>
            <a:tailEnd type="none" w="med" len="med"/>
          </a:ln>
          <a:effectLst>
            <a:outerShdw blurRad="292100" dist="38100" algn="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58756" name="Rectangle 4"/>
          <p:cNvSpPr>
            <a:spLocks noGrp="1" noChangeArrowheads="1"/>
          </p:cNvSpPr>
          <p:nvPr>
            <p:ph type="title"/>
          </p:nvPr>
        </p:nvSpPr>
        <p:spPr>
          <a:xfrm>
            <a:off x="0" y="0"/>
            <a:ext cx="9144000" cy="762000"/>
          </a:xfrm>
        </p:spPr>
        <p:txBody>
          <a:bodyPr>
            <a:normAutofit/>
          </a:bodyPr>
          <a:lstStyle/>
          <a:p>
            <a:r>
              <a:rPr lang="en-US" dirty="0" smtClean="0"/>
              <a:t>Polarized Electron Source</a:t>
            </a:r>
            <a:endParaRPr lang="en-US" dirty="0"/>
          </a:p>
        </p:txBody>
      </p:sp>
      <p:grpSp>
        <p:nvGrpSpPr>
          <p:cNvPr id="5" name="Group 16"/>
          <p:cNvGrpSpPr/>
          <p:nvPr/>
        </p:nvGrpSpPr>
        <p:grpSpPr>
          <a:xfrm>
            <a:off x="192832" y="4712196"/>
            <a:ext cx="3083768" cy="1231404"/>
            <a:chOff x="5545492" y="1673126"/>
            <a:chExt cx="3083768" cy="1231404"/>
          </a:xfrm>
        </p:grpSpPr>
        <p:sp>
          <p:nvSpPr>
            <p:cNvPr id="458850" name="Text Box 98"/>
            <p:cNvSpPr txBox="1">
              <a:spLocks noChangeArrowheads="1"/>
            </p:cNvSpPr>
            <p:nvPr/>
          </p:nvSpPr>
          <p:spPr bwMode="auto">
            <a:xfrm>
              <a:off x="5962260" y="1981200"/>
              <a:ext cx="2580539" cy="923330"/>
            </a:xfrm>
            <a:prstGeom prst="rect">
              <a:avLst/>
            </a:prstGeom>
            <a:noFill/>
            <a:ln w="9525">
              <a:noFill/>
              <a:miter lim="800000"/>
              <a:headEnd/>
              <a:tailEnd/>
            </a:ln>
            <a:effectLst/>
          </p:spPr>
          <p:txBody>
            <a:bodyPr wrap="square">
              <a:spAutoFit/>
            </a:bodyPr>
            <a:lstStyle/>
            <a:p>
              <a:pPr marL="285750" indent="-285750" defTabSz="457200" fontAlgn="auto">
                <a:spcBef>
                  <a:spcPts val="0"/>
                </a:spcBef>
                <a:spcAft>
                  <a:spcPts val="0"/>
                </a:spcAft>
                <a:buFont typeface="Arial" pitchFamily="34" charset="0"/>
                <a:buChar char="•"/>
              </a:pPr>
              <a:r>
                <a:rPr lang="en-US" sz="1800" dirty="0" smtClean="0">
                  <a:solidFill>
                    <a:srgbClr val="C50B26"/>
                  </a:solidFill>
                  <a:latin typeface="Arial" charset="0"/>
                </a:rPr>
                <a:t>Ultrahigh vacuum</a:t>
              </a:r>
            </a:p>
            <a:p>
              <a:pPr marL="285750" indent="-285750" defTabSz="457200" fontAlgn="auto">
                <a:spcBef>
                  <a:spcPts val="0"/>
                </a:spcBef>
                <a:spcAft>
                  <a:spcPts val="0"/>
                </a:spcAft>
                <a:buFont typeface="Arial" pitchFamily="34" charset="0"/>
                <a:buChar char="•"/>
              </a:pPr>
              <a:r>
                <a:rPr lang="en-US" sz="1800" dirty="0" smtClean="0">
                  <a:solidFill>
                    <a:srgbClr val="C50B26"/>
                  </a:solidFill>
                  <a:latin typeface="Arial" charset="0"/>
                </a:rPr>
                <a:t>No field emission</a:t>
              </a:r>
            </a:p>
            <a:p>
              <a:pPr marL="285750" indent="-285750" defTabSz="457200" fontAlgn="auto">
                <a:spcBef>
                  <a:spcPts val="0"/>
                </a:spcBef>
                <a:spcAft>
                  <a:spcPts val="0"/>
                </a:spcAft>
                <a:buFont typeface="Arial" pitchFamily="34" charset="0"/>
                <a:buChar char="•"/>
              </a:pPr>
              <a:r>
                <a:rPr lang="en-US" sz="1800" dirty="0" smtClean="0">
                  <a:solidFill>
                    <a:srgbClr val="C50B26"/>
                  </a:solidFill>
                  <a:latin typeface="Arial" charset="0"/>
                </a:rPr>
                <a:t>Maintenance-free</a:t>
              </a:r>
            </a:p>
          </p:txBody>
        </p:sp>
        <p:sp>
          <p:nvSpPr>
            <p:cNvPr id="458851" name="Text Box 99"/>
            <p:cNvSpPr txBox="1">
              <a:spLocks noChangeArrowheads="1"/>
            </p:cNvSpPr>
            <p:nvPr/>
          </p:nvSpPr>
          <p:spPr bwMode="auto">
            <a:xfrm>
              <a:off x="5545492" y="1673126"/>
              <a:ext cx="3083768" cy="369332"/>
            </a:xfrm>
            <a:prstGeom prst="rect">
              <a:avLst/>
            </a:prstGeom>
            <a:noFill/>
            <a:ln w="9525">
              <a:noFill/>
              <a:miter lim="800000"/>
              <a:headEnd/>
              <a:tailEnd/>
            </a:ln>
            <a:effectLst/>
          </p:spPr>
          <p:txBody>
            <a:bodyPr wrap="square">
              <a:spAutoFit/>
            </a:bodyPr>
            <a:lstStyle/>
            <a:p>
              <a:pPr algn="ctr" defTabSz="457200" fontAlgn="auto">
                <a:spcBef>
                  <a:spcPts val="0"/>
                </a:spcBef>
                <a:spcAft>
                  <a:spcPts val="0"/>
                </a:spcAft>
              </a:pPr>
              <a:r>
                <a:rPr lang="en-US" sz="1800" dirty="0" smtClean="0">
                  <a:solidFill>
                    <a:srgbClr val="034ABD"/>
                  </a:solidFill>
                  <a:latin typeface="Arial" charset="0"/>
                </a:rPr>
                <a:t>Electron Gun Requirements</a:t>
              </a:r>
              <a:endParaRPr lang="en-US" sz="1800" dirty="0">
                <a:solidFill>
                  <a:srgbClr val="034ABD"/>
                </a:solidFill>
                <a:latin typeface="Arial" charset="0"/>
              </a:endParaRPr>
            </a:p>
          </p:txBody>
        </p:sp>
      </p:grpSp>
      <p:grpSp>
        <p:nvGrpSpPr>
          <p:cNvPr id="2" name="Group 1"/>
          <p:cNvGrpSpPr/>
          <p:nvPr/>
        </p:nvGrpSpPr>
        <p:grpSpPr>
          <a:xfrm>
            <a:off x="3606679" y="1295400"/>
            <a:ext cx="5096377" cy="4534664"/>
            <a:chOff x="3606679" y="1529126"/>
            <a:chExt cx="5096377" cy="4534664"/>
          </a:xfrm>
        </p:grpSpPr>
        <p:grpSp>
          <p:nvGrpSpPr>
            <p:cNvPr id="18" name="Group 12"/>
            <p:cNvGrpSpPr/>
            <p:nvPr/>
          </p:nvGrpSpPr>
          <p:grpSpPr>
            <a:xfrm>
              <a:off x="3733800" y="1529127"/>
              <a:ext cx="4969256" cy="4534663"/>
              <a:chOff x="1603780" y="1043108"/>
              <a:chExt cx="6096000" cy="4952966"/>
            </a:xfrm>
          </p:grpSpPr>
          <p:pic>
            <p:nvPicPr>
              <p:cNvPr id="19" name="Picture 18" descr="17C.png"/>
              <p:cNvPicPr>
                <a:picLocks noChangeAspect="1"/>
              </p:cNvPicPr>
              <p:nvPr/>
            </p:nvPicPr>
            <p:blipFill rotWithShape="1">
              <a:blip r:embed="rId3" cstate="print"/>
              <a:srcRect t="1943"/>
              <a:stretch/>
            </p:blipFill>
            <p:spPr>
              <a:xfrm>
                <a:off x="1603780" y="1043108"/>
                <a:ext cx="6096000" cy="4483171"/>
              </a:xfrm>
              <a:prstGeom prst="rect">
                <a:avLst/>
              </a:prstGeom>
            </p:spPr>
          </p:pic>
          <p:grpSp>
            <p:nvGrpSpPr>
              <p:cNvPr id="23" name="Group 10"/>
              <p:cNvGrpSpPr/>
              <p:nvPr/>
            </p:nvGrpSpPr>
            <p:grpSpPr>
              <a:xfrm>
                <a:off x="2088574" y="5592673"/>
                <a:ext cx="4925289" cy="403401"/>
                <a:chOff x="2337956" y="6030776"/>
                <a:chExt cx="4925289" cy="403401"/>
              </a:xfrm>
            </p:grpSpPr>
            <p:sp>
              <p:nvSpPr>
                <p:cNvPr id="24" name="TextBox 23"/>
                <p:cNvSpPr txBox="1"/>
                <p:nvPr/>
              </p:nvSpPr>
              <p:spPr>
                <a:xfrm>
                  <a:off x="4260272" y="6030776"/>
                  <a:ext cx="1437885" cy="403401"/>
                </a:xfrm>
                <a:prstGeom prst="rect">
                  <a:avLst/>
                </a:prstGeom>
                <a:noFill/>
              </p:spPr>
              <p:txBody>
                <a:bodyPr wrap="none" rtlCol="0">
                  <a:spAutoFit/>
                </a:bodyPr>
                <a:lstStyle/>
                <a:p>
                  <a:r>
                    <a:rPr lang="en-US" b="1" dirty="0" smtClean="0">
                      <a:latin typeface="Arial" pitchFamily="34" charset="0"/>
                      <a:cs typeface="Arial" pitchFamily="34" charset="0"/>
                    </a:rPr>
                    <a:t>24 Hours</a:t>
                  </a:r>
                  <a:endParaRPr lang="en-US" b="1" dirty="0">
                    <a:latin typeface="Arial" pitchFamily="34" charset="0"/>
                    <a:cs typeface="Arial" pitchFamily="34" charset="0"/>
                  </a:endParaRPr>
                </a:p>
              </p:txBody>
            </p:sp>
            <p:cxnSp>
              <p:nvCxnSpPr>
                <p:cNvPr id="25" name="Straight Arrow Connector 24"/>
                <p:cNvCxnSpPr>
                  <a:stCxn id="24" idx="3"/>
                </p:cNvCxnSpPr>
                <p:nvPr/>
              </p:nvCxnSpPr>
              <p:spPr bwMode="auto">
                <a:xfrm>
                  <a:off x="5698158" y="6232476"/>
                  <a:ext cx="1565087"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24" idx="1"/>
                </p:cNvCxnSpPr>
                <p:nvPr/>
              </p:nvCxnSpPr>
              <p:spPr bwMode="auto">
                <a:xfrm flipH="1">
                  <a:off x="2337956" y="6232476"/>
                  <a:ext cx="192231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27" name="TextBox 26"/>
            <p:cNvSpPr txBox="1"/>
            <p:nvPr/>
          </p:nvSpPr>
          <p:spPr>
            <a:xfrm rot="16200000">
              <a:off x="1723683" y="3412122"/>
              <a:ext cx="4104545" cy="338554"/>
            </a:xfrm>
            <a:prstGeom prst="rect">
              <a:avLst/>
            </a:prstGeom>
            <a:solidFill>
              <a:schemeClr val="bg1"/>
            </a:solidFill>
          </p:spPr>
          <p:txBody>
            <a:bodyPr wrap="square" rtlCol="0">
              <a:spAutoFit/>
            </a:bodyPr>
            <a:lstStyle/>
            <a:p>
              <a:pPr algn="ctr"/>
              <a:r>
                <a:rPr lang="en-US" sz="1600" b="1" dirty="0" smtClean="0">
                  <a:solidFill>
                    <a:srgbClr val="034ABD"/>
                  </a:solidFill>
                  <a:latin typeface="Arial" pitchFamily="34" charset="0"/>
                  <a:cs typeface="Arial" pitchFamily="34" charset="0"/>
                </a:rPr>
                <a:t>Beam Current</a:t>
              </a:r>
              <a:endParaRPr lang="en-US" sz="1600" b="1" dirty="0">
                <a:solidFill>
                  <a:srgbClr val="034ABD"/>
                </a:solidFill>
                <a:latin typeface="Arial" pitchFamily="34" charset="0"/>
                <a:cs typeface="Arial" pitchFamily="34" charset="0"/>
              </a:endParaRPr>
            </a:p>
          </p:txBody>
        </p:sp>
        <p:sp>
          <p:nvSpPr>
            <p:cNvPr id="28" name="TextBox 27"/>
            <p:cNvSpPr txBox="1"/>
            <p:nvPr/>
          </p:nvSpPr>
          <p:spPr>
            <a:xfrm rot="16200000">
              <a:off x="6771695" y="3457564"/>
              <a:ext cx="3524168" cy="338554"/>
            </a:xfrm>
            <a:prstGeom prst="rect">
              <a:avLst/>
            </a:prstGeom>
            <a:solidFill>
              <a:schemeClr val="bg1"/>
            </a:solidFill>
          </p:spPr>
          <p:txBody>
            <a:bodyPr wrap="square" rtlCol="0">
              <a:spAutoFit/>
            </a:bodyPr>
            <a:lstStyle/>
            <a:p>
              <a:pPr algn="ctr"/>
              <a:r>
                <a:rPr lang="en-US" sz="1600" b="1" dirty="0" smtClean="0">
                  <a:solidFill>
                    <a:srgbClr val="FF0000"/>
                  </a:solidFill>
                  <a:latin typeface="Arial" pitchFamily="34" charset="0"/>
                  <a:cs typeface="Arial" pitchFamily="34" charset="0"/>
                </a:rPr>
                <a:t>Charge from </a:t>
              </a:r>
              <a:r>
                <a:rPr lang="en-US" sz="1600" b="1" dirty="0" err="1" smtClean="0">
                  <a:solidFill>
                    <a:srgbClr val="FF0000"/>
                  </a:solidFill>
                  <a:latin typeface="Arial" pitchFamily="34" charset="0"/>
                  <a:cs typeface="Arial" pitchFamily="34" charset="0"/>
                </a:rPr>
                <a:t>photogun</a:t>
              </a:r>
              <a:endParaRPr lang="en-US" sz="1600" b="1" dirty="0">
                <a:solidFill>
                  <a:srgbClr val="FF0000"/>
                </a:solidFill>
                <a:latin typeface="Arial" pitchFamily="34" charset="0"/>
                <a:cs typeface="Arial" pitchFamily="34" charset="0"/>
              </a:endParaRPr>
            </a:p>
          </p:txBody>
        </p:sp>
      </p:grpSp>
      <p:sp>
        <p:nvSpPr>
          <p:cNvPr id="29" name="TextBox 28"/>
          <p:cNvSpPr txBox="1"/>
          <p:nvPr/>
        </p:nvSpPr>
        <p:spPr>
          <a:xfrm>
            <a:off x="533400" y="5943600"/>
            <a:ext cx="6957482"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Record Performance (2012):  180 </a:t>
            </a:r>
            <a:r>
              <a:rPr lang="en-US" sz="2000" b="1" dirty="0" err="1" smtClean="0">
                <a:solidFill>
                  <a:srgbClr val="002060"/>
                </a:solidFill>
                <a:latin typeface="Symbol" pitchFamily="18" charset="2"/>
                <a:cs typeface="Arial" pitchFamily="34" charset="0"/>
              </a:rPr>
              <a:t>m</a:t>
            </a:r>
            <a:r>
              <a:rPr lang="en-US" sz="2000" b="1" dirty="0" err="1" smtClean="0">
                <a:solidFill>
                  <a:srgbClr val="002060"/>
                </a:solidFill>
                <a:latin typeface="Arial" pitchFamily="34" charset="0"/>
                <a:cs typeface="Arial" pitchFamily="34" charset="0"/>
              </a:rPr>
              <a:t>A</a:t>
            </a:r>
            <a:r>
              <a:rPr lang="en-US" sz="2000" b="1" dirty="0" smtClean="0">
                <a:solidFill>
                  <a:srgbClr val="002060"/>
                </a:solidFill>
                <a:latin typeface="Arial" pitchFamily="34" charset="0"/>
                <a:cs typeface="Arial" pitchFamily="34" charset="0"/>
              </a:rPr>
              <a:t> at 89% polarization</a:t>
            </a:r>
          </a:p>
        </p:txBody>
      </p:sp>
      <p:sp>
        <p:nvSpPr>
          <p:cNvPr id="22" name="TextBox 21"/>
          <p:cNvSpPr txBox="1"/>
          <p:nvPr/>
        </p:nvSpPr>
        <p:spPr>
          <a:xfrm>
            <a:off x="192832" y="2187714"/>
            <a:ext cx="3487430" cy="707886"/>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Matt </a:t>
            </a:r>
            <a:r>
              <a:rPr lang="en-US" sz="2000" b="1" dirty="0" err="1" smtClean="0">
                <a:solidFill>
                  <a:srgbClr val="002060"/>
                </a:solidFill>
                <a:latin typeface="Arial" pitchFamily="34" charset="0"/>
                <a:cs typeface="Arial" pitchFamily="34" charset="0"/>
              </a:rPr>
              <a:t>Poelker</a:t>
            </a:r>
            <a:endParaRPr lang="en-US" sz="2000" b="1" dirty="0" smtClean="0">
              <a:solidFill>
                <a:srgbClr val="002060"/>
              </a:solidFill>
              <a:latin typeface="Arial" pitchFamily="34" charset="0"/>
              <a:cs typeface="Arial" pitchFamily="34" charset="0"/>
            </a:endParaRPr>
          </a:p>
          <a:p>
            <a:r>
              <a:rPr lang="en-US" sz="2000" b="1" dirty="0" smtClean="0">
                <a:solidFill>
                  <a:srgbClr val="002060"/>
                </a:solidFill>
                <a:latin typeface="Arial" pitchFamily="34" charset="0"/>
                <a:cs typeface="Arial" pitchFamily="34" charset="0"/>
              </a:rPr>
              <a:t>2011 E. O. Lawrence Award</a:t>
            </a:r>
          </a:p>
        </p:txBody>
      </p:sp>
      <p:pic>
        <p:nvPicPr>
          <p:cNvPr id="30" name="Picture 29" descr="Poelker.jpg"/>
          <p:cNvPicPr>
            <a:picLocks noChangeAspect="1"/>
          </p:cNvPicPr>
          <p:nvPr/>
        </p:nvPicPr>
        <p:blipFill>
          <a:blip r:embed="rId4" cstate="print"/>
          <a:stretch>
            <a:fillRect/>
          </a:stretch>
        </p:blipFill>
        <p:spPr>
          <a:xfrm>
            <a:off x="498388" y="228600"/>
            <a:ext cx="1330412" cy="1995618"/>
          </a:xfrm>
          <a:prstGeom prst="rect">
            <a:avLst/>
          </a:prstGeom>
          <a:ln>
            <a:noFill/>
          </a:ln>
          <a:effectLst>
            <a:outerShdw blurRad="190500" algn="tl" rotWithShape="0">
              <a:srgbClr val="000000">
                <a:alpha val="70000"/>
              </a:srgbClr>
            </a:outerShdw>
          </a:effectLst>
        </p:spPr>
      </p:pic>
      <p:pic>
        <p:nvPicPr>
          <p:cNvPr id="31" name="Picture 22" descr="C:\Documents and Settings\poelker\My Documents\My Pictures\inverted gun\DSCF0019.JPG"/>
          <p:cNvPicPr>
            <a:picLocks noChangeAspect="1" noChangeArrowheads="1"/>
          </p:cNvPicPr>
          <p:nvPr/>
        </p:nvPicPr>
        <p:blipFill>
          <a:blip r:embed="rId5" cstate="print"/>
          <a:srcRect/>
          <a:stretch>
            <a:fillRect/>
          </a:stretch>
        </p:blipFill>
        <p:spPr bwMode="auto">
          <a:xfrm>
            <a:off x="609600" y="2895600"/>
            <a:ext cx="2395999" cy="179699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2760649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bwMode="auto">
          <a:xfrm>
            <a:off x="4705983" y="5213130"/>
            <a:ext cx="798833" cy="36576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68" name="Rectangle 167"/>
          <p:cNvSpPr/>
          <p:nvPr/>
        </p:nvSpPr>
        <p:spPr bwMode="auto">
          <a:xfrm>
            <a:off x="609600" y="2209799"/>
            <a:ext cx="1219200" cy="38100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71" name="Rectangle 170"/>
          <p:cNvSpPr/>
          <p:nvPr/>
        </p:nvSpPr>
        <p:spPr bwMode="auto">
          <a:xfrm>
            <a:off x="6370776" y="1207416"/>
            <a:ext cx="1630224" cy="74439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74" name="Rectangle 73"/>
          <p:cNvSpPr/>
          <p:nvPr/>
        </p:nvSpPr>
        <p:spPr bwMode="auto">
          <a:xfrm>
            <a:off x="43054" y="5241121"/>
            <a:ext cx="914400" cy="1005976"/>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170" name="Rectangle 169"/>
          <p:cNvSpPr/>
          <p:nvPr/>
        </p:nvSpPr>
        <p:spPr bwMode="auto">
          <a:xfrm>
            <a:off x="28091" y="5224419"/>
            <a:ext cx="935420" cy="36576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59" name="Rectangle 158"/>
          <p:cNvSpPr/>
          <p:nvPr/>
        </p:nvSpPr>
        <p:spPr bwMode="auto">
          <a:xfrm>
            <a:off x="4419600" y="3114532"/>
            <a:ext cx="1153669" cy="46686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58" name="Rectangle 157"/>
          <p:cNvSpPr/>
          <p:nvPr/>
        </p:nvSpPr>
        <p:spPr bwMode="auto">
          <a:xfrm>
            <a:off x="4424590" y="2879863"/>
            <a:ext cx="1153669" cy="1714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57" name="Rectangle 156"/>
          <p:cNvSpPr/>
          <p:nvPr/>
        </p:nvSpPr>
        <p:spPr bwMode="auto">
          <a:xfrm>
            <a:off x="3255263" y="3127569"/>
            <a:ext cx="1011937" cy="1714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9" name="Rectangle 48"/>
          <p:cNvSpPr/>
          <p:nvPr/>
        </p:nvSpPr>
        <p:spPr bwMode="auto">
          <a:xfrm>
            <a:off x="3255263" y="2877941"/>
            <a:ext cx="1011937" cy="1714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cxnSp>
        <p:nvCxnSpPr>
          <p:cNvPr id="119" name="Straight Connector 118"/>
          <p:cNvCxnSpPr/>
          <p:nvPr/>
        </p:nvCxnSpPr>
        <p:spPr bwMode="auto">
          <a:xfrm>
            <a:off x="565944"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flipH="1">
            <a:off x="1828800" y="2438400"/>
            <a:ext cx="143827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flipH="1">
            <a:off x="5562599" y="2514600"/>
            <a:ext cx="12954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0" name="Rectangle 89"/>
          <p:cNvSpPr/>
          <p:nvPr/>
        </p:nvSpPr>
        <p:spPr bwMode="auto">
          <a:xfrm>
            <a:off x="3219450" y="914400"/>
            <a:ext cx="2343150" cy="381000"/>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cxnSp>
        <p:nvCxnSpPr>
          <p:cNvPr id="93" name="Straight Connector 92"/>
          <p:cNvCxnSpPr/>
          <p:nvPr/>
        </p:nvCxnSpPr>
        <p:spPr bwMode="auto">
          <a:xfrm rot="16200000" flipH="1">
            <a:off x="5001611"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rot="16200000" flipH="1">
            <a:off x="5843955"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5" name="Straight Connector 94"/>
          <p:cNvCxnSpPr/>
          <p:nvPr/>
        </p:nvCxnSpPr>
        <p:spPr bwMode="auto">
          <a:xfrm rot="16200000" flipH="1">
            <a:off x="6705601"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rot="16200000" flipH="1">
            <a:off x="7619999"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rot="16200000" flipH="1">
            <a:off x="8458201"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rot="16200000" flipH="1">
            <a:off x="424055"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16200000" flipH="1">
            <a:off x="1269024"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rot="16200000" flipH="1">
            <a:off x="2130670"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rot="16200000" flipH="1">
            <a:off x="3200399"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rot="16200000" flipH="1">
            <a:off x="4006362" y="4114800"/>
            <a:ext cx="304800"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Rectangle 2"/>
          <p:cNvSpPr txBox="1">
            <a:spLocks noChangeArrowheads="1"/>
          </p:cNvSpPr>
          <p:nvPr/>
        </p:nvSpPr>
        <p:spPr bwMode="auto">
          <a:xfrm>
            <a:off x="0" y="152400"/>
            <a:ext cx="9144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3200" b="1" kern="0" dirty="0">
                <a:solidFill>
                  <a:srgbClr val="000000"/>
                </a:solidFill>
                <a:latin typeface="Arial" pitchFamily="34" charset="0"/>
                <a:cs typeface="Arial" pitchFamily="34" charset="0"/>
              </a:rPr>
              <a:t>Jefferson Lab Organization</a:t>
            </a:r>
          </a:p>
        </p:txBody>
      </p:sp>
      <p:sp>
        <p:nvSpPr>
          <p:cNvPr id="25" name="TextBox 24"/>
          <p:cNvSpPr txBox="1"/>
          <p:nvPr/>
        </p:nvSpPr>
        <p:spPr>
          <a:xfrm>
            <a:off x="533400" y="2246615"/>
            <a:ext cx="1295400" cy="323165"/>
          </a:xfrm>
          <a:prstGeom prst="rect">
            <a:avLst/>
          </a:prstGeom>
          <a:noFill/>
        </p:spPr>
        <p:txBody>
          <a:bodyPr wrap="square" rtlCol="0">
            <a:spAutoFit/>
          </a:bodyPr>
          <a:lstStyle/>
          <a:p>
            <a:pPr algn="ctr"/>
            <a:r>
              <a:rPr lang="en-US" sz="750" b="1" dirty="0" smtClean="0">
                <a:solidFill>
                  <a:srgbClr val="0070C0"/>
                </a:solidFill>
                <a:latin typeface="Arial" pitchFamily="34" charset="0"/>
                <a:cs typeface="Arial" pitchFamily="34" charset="0"/>
              </a:rPr>
              <a:t>Program Advisory Committee (PAC)</a:t>
            </a:r>
            <a:endParaRPr lang="en-US" sz="750" b="1" dirty="0">
              <a:solidFill>
                <a:srgbClr val="0070C0"/>
              </a:solidFill>
              <a:latin typeface="Arial" pitchFamily="34" charset="0"/>
              <a:cs typeface="Arial" pitchFamily="34" charset="0"/>
            </a:endParaRPr>
          </a:p>
        </p:txBody>
      </p:sp>
      <p:cxnSp>
        <p:nvCxnSpPr>
          <p:cNvPr id="78" name="Straight Connector 77"/>
          <p:cNvCxnSpPr/>
          <p:nvPr/>
        </p:nvCxnSpPr>
        <p:spPr bwMode="auto">
          <a:xfrm>
            <a:off x="4343400" y="27432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76453" y="3962400"/>
            <a:ext cx="3749867"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5163312" y="3962401"/>
            <a:ext cx="344728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a:off x="6858000" y="2514600"/>
            <a:ext cx="0" cy="14478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2" name="TextBox 131"/>
          <p:cNvSpPr txBox="1"/>
          <p:nvPr/>
        </p:nvSpPr>
        <p:spPr>
          <a:xfrm>
            <a:off x="4295250" y="2859860"/>
            <a:ext cx="1295400" cy="700192"/>
          </a:xfrm>
          <a:prstGeom prst="rect">
            <a:avLst/>
          </a:prstGeom>
          <a:noFill/>
        </p:spPr>
        <p:txBody>
          <a:bodyPr wrap="square" rtlCol="0">
            <a:spAutoFit/>
          </a:bodyPr>
          <a:lstStyle/>
          <a:p>
            <a:pPr marL="114300" indent="-114300"/>
            <a:r>
              <a:rPr lang="en-US" sz="750" b="1" dirty="0">
                <a:solidFill>
                  <a:srgbClr val="0070C0"/>
                </a:solidFill>
                <a:latin typeface="Arial" pitchFamily="34" charset="0"/>
                <a:cs typeface="Arial" pitchFamily="34" charset="0"/>
              </a:rPr>
              <a:t>	Legal </a:t>
            </a:r>
            <a:r>
              <a:rPr lang="en-US" sz="750" b="1" dirty="0" smtClean="0">
                <a:solidFill>
                  <a:srgbClr val="0070C0"/>
                </a:solidFill>
                <a:latin typeface="Arial" pitchFamily="34" charset="0"/>
                <a:cs typeface="Arial" pitchFamily="34" charset="0"/>
              </a:rPr>
              <a:t>Counsel</a:t>
            </a:r>
          </a:p>
          <a:p>
            <a:pPr marL="114300" indent="-114300"/>
            <a:endParaRPr lang="en-US" sz="750" b="1" dirty="0">
              <a:solidFill>
                <a:srgbClr val="0070C0"/>
              </a:solidFill>
              <a:latin typeface="Arial" pitchFamily="34" charset="0"/>
              <a:cs typeface="Arial" pitchFamily="34" charset="0"/>
            </a:endParaRPr>
          </a:p>
          <a:p>
            <a:pPr marL="114300" indent="-114300">
              <a:buFont typeface="Arial" pitchFamily="34" charset="0"/>
              <a:buChar char="–"/>
            </a:pPr>
            <a:endParaRPr lang="en-US" sz="200" b="1" dirty="0">
              <a:solidFill>
                <a:srgbClr val="0070C0"/>
              </a:solidFill>
              <a:latin typeface="Arial" pitchFamily="34" charset="0"/>
              <a:cs typeface="Arial" pitchFamily="34" charset="0"/>
            </a:endParaRPr>
          </a:p>
          <a:p>
            <a:pPr marL="114300" indent="-114300"/>
            <a:r>
              <a:rPr lang="en-US" sz="750" b="1" dirty="0">
                <a:solidFill>
                  <a:srgbClr val="0070C0"/>
                </a:solidFill>
                <a:latin typeface="Arial" pitchFamily="34" charset="0"/>
                <a:cs typeface="Arial" pitchFamily="34" charset="0"/>
              </a:rPr>
              <a:t>	</a:t>
            </a:r>
            <a:r>
              <a:rPr lang="en-US" sz="750" b="1" dirty="0" smtClean="0">
                <a:solidFill>
                  <a:srgbClr val="0070C0"/>
                </a:solidFill>
                <a:latin typeface="Arial" pitchFamily="34" charset="0"/>
                <a:cs typeface="Arial" pitchFamily="34" charset="0"/>
              </a:rPr>
              <a:t>Community </a:t>
            </a:r>
            <a:r>
              <a:rPr lang="en-US" sz="750" b="1" dirty="0">
                <a:solidFill>
                  <a:srgbClr val="0070C0"/>
                </a:solidFill>
                <a:latin typeface="Arial" pitchFamily="34" charset="0"/>
                <a:cs typeface="Arial" pitchFamily="34" charset="0"/>
              </a:rPr>
              <a:t>Outreach, Science Education and Public </a:t>
            </a:r>
            <a:r>
              <a:rPr lang="en-US" sz="750" b="1" dirty="0" smtClean="0">
                <a:solidFill>
                  <a:srgbClr val="0070C0"/>
                </a:solidFill>
                <a:latin typeface="Arial" pitchFamily="34" charset="0"/>
                <a:cs typeface="Arial" pitchFamily="34" charset="0"/>
              </a:rPr>
              <a:t>Affairs</a:t>
            </a:r>
            <a:endParaRPr lang="en-US" sz="750" b="1" dirty="0">
              <a:solidFill>
                <a:srgbClr val="0070C0"/>
              </a:solidFill>
              <a:latin typeface="Arial" pitchFamily="34" charset="0"/>
              <a:cs typeface="Arial" pitchFamily="34" charset="0"/>
            </a:endParaRPr>
          </a:p>
        </p:txBody>
      </p:sp>
      <p:sp>
        <p:nvSpPr>
          <p:cNvPr id="134" name="TextBox 133"/>
          <p:cNvSpPr txBox="1"/>
          <p:nvPr/>
        </p:nvSpPr>
        <p:spPr>
          <a:xfrm>
            <a:off x="2819400" y="2854693"/>
            <a:ext cx="1447800" cy="588623"/>
          </a:xfrm>
          <a:prstGeom prst="rect">
            <a:avLst/>
          </a:prstGeom>
          <a:noFill/>
        </p:spPr>
        <p:txBody>
          <a:bodyPr wrap="square" rtlCol="0">
            <a:spAutoFit/>
          </a:bodyPr>
          <a:lstStyle/>
          <a:p>
            <a:pPr marL="114300" indent="-114300" algn="r"/>
            <a:r>
              <a:rPr lang="en-US" sz="750" b="1" dirty="0">
                <a:solidFill>
                  <a:srgbClr val="0070C0"/>
                </a:solidFill>
                <a:latin typeface="Arial" pitchFamily="34" charset="0"/>
                <a:cs typeface="Arial" pitchFamily="34" charset="0"/>
              </a:rPr>
              <a:t>Human Resources</a:t>
            </a:r>
          </a:p>
          <a:p>
            <a:pPr marL="114300" indent="-114300" algn="r"/>
            <a:endParaRPr lang="en-US" sz="975" b="1" dirty="0">
              <a:solidFill>
                <a:srgbClr val="0070C0"/>
              </a:solidFill>
              <a:latin typeface="Arial" pitchFamily="34" charset="0"/>
              <a:cs typeface="Arial" pitchFamily="34" charset="0"/>
            </a:endParaRPr>
          </a:p>
          <a:p>
            <a:pPr marL="114300" indent="-114300" algn="r"/>
            <a:r>
              <a:rPr lang="en-US" sz="750" b="1" dirty="0">
                <a:solidFill>
                  <a:srgbClr val="0070C0"/>
                </a:solidFill>
                <a:latin typeface="Arial" pitchFamily="34" charset="0"/>
                <a:cs typeface="Arial" pitchFamily="34" charset="0"/>
              </a:rPr>
              <a:t>Internal Audit</a:t>
            </a:r>
          </a:p>
          <a:p>
            <a:pPr marL="114300" indent="-114300" algn="r">
              <a:buFont typeface="Arial" pitchFamily="34" charset="0"/>
              <a:buChar char="–"/>
            </a:pPr>
            <a:endParaRPr lang="en-US" sz="750" b="1" dirty="0">
              <a:solidFill>
                <a:srgbClr val="0070C0"/>
              </a:solidFill>
              <a:latin typeface="Arial" pitchFamily="34" charset="0"/>
              <a:cs typeface="Arial" pitchFamily="34" charset="0"/>
            </a:endParaRPr>
          </a:p>
        </p:txBody>
      </p:sp>
      <p:cxnSp>
        <p:nvCxnSpPr>
          <p:cNvPr id="136" name="Straight Connector 135"/>
          <p:cNvCxnSpPr/>
          <p:nvPr/>
        </p:nvCxnSpPr>
        <p:spPr bwMode="auto">
          <a:xfrm rot="10800000">
            <a:off x="4267200" y="3241356"/>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rot="10800000">
            <a:off x="4267200" y="2983448"/>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1" name="TextBox 90"/>
          <p:cNvSpPr txBox="1"/>
          <p:nvPr/>
        </p:nvSpPr>
        <p:spPr>
          <a:xfrm>
            <a:off x="3219450" y="914400"/>
            <a:ext cx="2343149" cy="353943"/>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JSA Board of </a:t>
            </a:r>
            <a:r>
              <a:rPr lang="en-US" sz="850" dirty="0" smtClean="0">
                <a:solidFill>
                  <a:srgbClr val="000000"/>
                </a:solidFill>
                <a:latin typeface="Arial" pitchFamily="34" charset="0"/>
                <a:cs typeface="Arial" pitchFamily="34" charset="0"/>
              </a:rPr>
              <a:t>Directors</a:t>
            </a:r>
          </a:p>
          <a:p>
            <a:pPr algn="ctr"/>
            <a:r>
              <a:rPr lang="en-US" sz="850" dirty="0" smtClean="0">
                <a:solidFill>
                  <a:srgbClr val="000000"/>
                </a:solidFill>
                <a:latin typeface="Arial" pitchFamily="34" charset="0"/>
                <a:cs typeface="Arial" pitchFamily="34" charset="0"/>
              </a:rPr>
              <a:t>Chair</a:t>
            </a:r>
            <a:endParaRPr lang="en-US" sz="850" dirty="0">
              <a:solidFill>
                <a:srgbClr val="000000"/>
              </a:solidFill>
              <a:latin typeface="Arial" pitchFamily="34" charset="0"/>
              <a:cs typeface="Arial" pitchFamily="34" charset="0"/>
            </a:endParaRPr>
          </a:p>
        </p:txBody>
      </p:sp>
      <p:grpSp>
        <p:nvGrpSpPr>
          <p:cNvPr id="11" name="Group 10"/>
          <p:cNvGrpSpPr/>
          <p:nvPr/>
        </p:nvGrpSpPr>
        <p:grpSpPr>
          <a:xfrm>
            <a:off x="98234" y="4302444"/>
            <a:ext cx="873369" cy="733425"/>
            <a:chOff x="76200" y="4302444"/>
            <a:chExt cx="873369" cy="733425"/>
          </a:xfrm>
        </p:grpSpPr>
        <p:sp>
          <p:nvSpPr>
            <p:cNvPr id="135" name="Rectangle 134"/>
            <p:cNvSpPr/>
            <p:nvPr/>
          </p:nvSpPr>
          <p:spPr bwMode="auto">
            <a:xfrm>
              <a:off x="114300" y="4302444"/>
              <a:ext cx="800100"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31" name="TextBox 30"/>
            <p:cNvSpPr txBox="1"/>
            <p:nvPr/>
          </p:nvSpPr>
          <p:spPr>
            <a:xfrm>
              <a:off x="76200" y="4366536"/>
              <a:ext cx="873369" cy="607859"/>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Experimental Physics</a:t>
              </a:r>
            </a:p>
            <a:p>
              <a:pPr algn="ctr"/>
              <a:endParaRPr lang="en-US" sz="500" dirty="0">
                <a:solidFill>
                  <a:srgbClr val="000000"/>
                </a:solidFill>
                <a:latin typeface="Arial" pitchFamily="34" charset="0"/>
                <a:cs typeface="Arial" pitchFamily="34" charset="0"/>
              </a:endParaRPr>
            </a:p>
            <a:p>
              <a:pPr algn="ctr"/>
              <a:endParaRPr lang="en-US" sz="300" dirty="0">
                <a:solidFill>
                  <a:srgbClr val="000000"/>
                </a:solidFill>
                <a:latin typeface="Arial" pitchFamily="34" charset="0"/>
                <a:cs typeface="Arial" pitchFamily="34" charset="0"/>
              </a:endParaRPr>
            </a:p>
            <a:p>
              <a:pPr algn="ctr"/>
              <a:r>
                <a:rPr lang="en-US" sz="850" dirty="0" smtClean="0">
                  <a:solidFill>
                    <a:srgbClr val="000000"/>
                  </a:solidFill>
                  <a:latin typeface="Arial" pitchFamily="34" charset="0"/>
                  <a:cs typeface="Arial" pitchFamily="34" charset="0"/>
                </a:rPr>
                <a:t>R. </a:t>
              </a:r>
              <a:r>
                <a:rPr lang="en-US" sz="850" dirty="0" err="1" smtClean="0">
                  <a:solidFill>
                    <a:srgbClr val="000000"/>
                  </a:solidFill>
                  <a:latin typeface="Arial" pitchFamily="34" charset="0"/>
                  <a:cs typeface="Arial" pitchFamily="34" charset="0"/>
                </a:rPr>
                <a:t>Ent</a:t>
              </a:r>
              <a:endParaRPr lang="en-US" sz="850" dirty="0">
                <a:solidFill>
                  <a:srgbClr val="000000"/>
                </a:solidFill>
                <a:latin typeface="Arial" pitchFamily="34" charset="0"/>
                <a:cs typeface="Arial" pitchFamily="34" charset="0"/>
              </a:endParaRPr>
            </a:p>
          </p:txBody>
        </p:sp>
        <p:cxnSp>
          <p:nvCxnSpPr>
            <p:cNvPr id="98" name="Straight Connector 97"/>
            <p:cNvCxnSpPr/>
            <p:nvPr/>
          </p:nvCxnSpPr>
          <p:spPr bwMode="auto">
            <a:xfrm rot="10800000">
              <a:off x="118872" y="4761984"/>
              <a:ext cx="7955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9"/>
          <p:cNvGrpSpPr/>
          <p:nvPr/>
        </p:nvGrpSpPr>
        <p:grpSpPr>
          <a:xfrm>
            <a:off x="1023771" y="4312080"/>
            <a:ext cx="807984" cy="733425"/>
            <a:chOff x="1023771" y="4312080"/>
            <a:chExt cx="807984" cy="733425"/>
          </a:xfrm>
        </p:grpSpPr>
        <p:sp>
          <p:nvSpPr>
            <p:cNvPr id="137" name="Rectangle 136"/>
            <p:cNvSpPr/>
            <p:nvPr/>
          </p:nvSpPr>
          <p:spPr bwMode="auto">
            <a:xfrm>
              <a:off x="1031655" y="4312080"/>
              <a:ext cx="800100"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32" name="TextBox 31"/>
            <p:cNvSpPr txBox="1"/>
            <p:nvPr/>
          </p:nvSpPr>
          <p:spPr>
            <a:xfrm>
              <a:off x="1030923" y="4487808"/>
              <a:ext cx="797170" cy="484748"/>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Accelerator </a:t>
              </a:r>
            </a:p>
            <a:p>
              <a:pPr algn="ctr"/>
              <a:endParaRPr lang="en-US" sz="850" dirty="0" smtClean="0">
                <a:solidFill>
                  <a:srgbClr val="000000"/>
                </a:solidFill>
                <a:latin typeface="Arial" pitchFamily="34" charset="0"/>
                <a:cs typeface="Arial" pitchFamily="34" charset="0"/>
              </a:endParaRPr>
            </a:p>
            <a:p>
              <a:pPr algn="ctr"/>
              <a:r>
                <a:rPr lang="en-US" sz="850" dirty="0" smtClean="0">
                  <a:solidFill>
                    <a:srgbClr val="000000"/>
                  </a:solidFill>
                  <a:latin typeface="Arial" pitchFamily="34" charset="0"/>
                  <a:cs typeface="Arial" pitchFamily="34" charset="0"/>
                </a:rPr>
                <a:t>A</a:t>
              </a:r>
              <a:r>
                <a:rPr lang="en-US" sz="850" dirty="0">
                  <a:solidFill>
                    <a:srgbClr val="000000"/>
                  </a:solidFill>
                  <a:latin typeface="Arial" pitchFamily="34" charset="0"/>
                  <a:cs typeface="Arial" pitchFamily="34" charset="0"/>
                </a:rPr>
                <a:t>. Hutton</a:t>
              </a:r>
            </a:p>
          </p:txBody>
        </p:sp>
        <p:cxnSp>
          <p:nvCxnSpPr>
            <p:cNvPr id="107" name="Straight Connector 106"/>
            <p:cNvCxnSpPr/>
            <p:nvPr/>
          </p:nvCxnSpPr>
          <p:spPr bwMode="auto">
            <a:xfrm rot="10800000">
              <a:off x="1023771" y="4761330"/>
              <a:ext cx="7955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9" name="Group 8"/>
          <p:cNvGrpSpPr/>
          <p:nvPr/>
        </p:nvGrpSpPr>
        <p:grpSpPr>
          <a:xfrm>
            <a:off x="1870840" y="4302444"/>
            <a:ext cx="914401" cy="733425"/>
            <a:chOff x="1828800" y="4302444"/>
            <a:chExt cx="914401" cy="733425"/>
          </a:xfrm>
        </p:grpSpPr>
        <p:sp>
          <p:nvSpPr>
            <p:cNvPr id="152" name="Rectangle 151"/>
            <p:cNvSpPr/>
            <p:nvPr/>
          </p:nvSpPr>
          <p:spPr bwMode="auto">
            <a:xfrm>
              <a:off x="1905001" y="4302444"/>
              <a:ext cx="838200"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33" name="TextBox 32"/>
            <p:cNvSpPr txBox="1"/>
            <p:nvPr/>
          </p:nvSpPr>
          <p:spPr>
            <a:xfrm>
              <a:off x="1828800" y="4317342"/>
              <a:ext cx="914400" cy="669414"/>
            </a:xfrm>
            <a:prstGeom prst="rect">
              <a:avLst/>
            </a:prstGeom>
            <a:noFill/>
          </p:spPr>
          <p:txBody>
            <a:bodyPr wrap="square" rtlCol="0">
              <a:spAutoFit/>
            </a:bodyPr>
            <a:lstStyle/>
            <a:p>
              <a:pPr algn="ctr"/>
              <a:r>
                <a:rPr lang="en-US" sz="800" dirty="0">
                  <a:solidFill>
                    <a:srgbClr val="000000"/>
                  </a:solidFill>
                  <a:latin typeface="Arial" pitchFamily="34" charset="0"/>
                  <a:cs typeface="Arial" pitchFamily="34" charset="0"/>
                </a:rPr>
                <a:t>Theoretical &amp; Computational </a:t>
              </a:r>
              <a:r>
                <a:rPr lang="en-US" sz="800" dirty="0" smtClean="0">
                  <a:solidFill>
                    <a:srgbClr val="000000"/>
                  </a:solidFill>
                  <a:latin typeface="Arial" pitchFamily="34" charset="0"/>
                  <a:cs typeface="Arial" pitchFamily="34" charset="0"/>
                </a:rPr>
                <a:t>Physics</a:t>
              </a:r>
            </a:p>
            <a:p>
              <a:pPr algn="ctr"/>
              <a:endParaRPr lang="en-US" sz="200" dirty="0">
                <a:solidFill>
                  <a:srgbClr val="000000"/>
                </a:solidFill>
                <a:latin typeface="Arial" pitchFamily="34" charset="0"/>
                <a:cs typeface="Arial" pitchFamily="34" charset="0"/>
              </a:endParaRPr>
            </a:p>
            <a:p>
              <a:pPr algn="ctr"/>
              <a:endParaRPr lang="en-US" sz="300" dirty="0">
                <a:solidFill>
                  <a:srgbClr val="000000"/>
                </a:solidFill>
                <a:latin typeface="Arial" pitchFamily="34" charset="0"/>
                <a:cs typeface="Arial" pitchFamily="34" charset="0"/>
              </a:endParaRPr>
            </a:p>
            <a:p>
              <a:pPr algn="ctr"/>
              <a:r>
                <a:rPr lang="en-US" sz="850" dirty="0" smtClean="0">
                  <a:solidFill>
                    <a:srgbClr val="000000"/>
                  </a:solidFill>
                  <a:latin typeface="Arial" pitchFamily="34" charset="0"/>
                  <a:cs typeface="Arial" pitchFamily="34" charset="0"/>
                </a:rPr>
                <a:t>M. Pennington</a:t>
              </a:r>
              <a:endParaRPr lang="en-US" sz="850" dirty="0">
                <a:solidFill>
                  <a:srgbClr val="000000"/>
                </a:solidFill>
                <a:latin typeface="Arial" pitchFamily="34" charset="0"/>
                <a:cs typeface="Arial" pitchFamily="34" charset="0"/>
              </a:endParaRPr>
            </a:p>
          </p:txBody>
        </p:sp>
        <p:cxnSp>
          <p:nvCxnSpPr>
            <p:cNvPr id="108" name="Straight Connector 107"/>
            <p:cNvCxnSpPr/>
            <p:nvPr/>
          </p:nvCxnSpPr>
          <p:spPr bwMode="auto">
            <a:xfrm rot="10800000">
              <a:off x="1905001" y="4759644"/>
              <a:ext cx="838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5" name="Group 14"/>
          <p:cNvGrpSpPr/>
          <p:nvPr/>
        </p:nvGrpSpPr>
        <p:grpSpPr>
          <a:xfrm>
            <a:off x="2819400" y="4302444"/>
            <a:ext cx="914400" cy="733425"/>
            <a:chOff x="2819400" y="4302444"/>
            <a:chExt cx="914400" cy="733425"/>
          </a:xfrm>
        </p:grpSpPr>
        <p:sp>
          <p:nvSpPr>
            <p:cNvPr id="153" name="Rectangle 152"/>
            <p:cNvSpPr/>
            <p:nvPr/>
          </p:nvSpPr>
          <p:spPr bwMode="auto">
            <a:xfrm>
              <a:off x="2895600" y="4302444"/>
              <a:ext cx="771525"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34" name="TextBox 33"/>
            <p:cNvSpPr txBox="1"/>
            <p:nvPr/>
          </p:nvSpPr>
          <p:spPr>
            <a:xfrm>
              <a:off x="2819400" y="4426552"/>
              <a:ext cx="914400" cy="561692"/>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Free Electron</a:t>
              </a:r>
            </a:p>
            <a:p>
              <a:pPr algn="ctr"/>
              <a:r>
                <a:rPr lang="en-US" sz="850" dirty="0">
                  <a:solidFill>
                    <a:srgbClr val="000000"/>
                  </a:solidFill>
                  <a:latin typeface="Arial" pitchFamily="34" charset="0"/>
                  <a:cs typeface="Arial" pitchFamily="34" charset="0"/>
                </a:rPr>
                <a:t>Laser</a:t>
              </a:r>
            </a:p>
            <a:p>
              <a:pPr algn="ctr"/>
              <a:endParaRPr lang="en-US" sz="500" dirty="0">
                <a:solidFill>
                  <a:srgbClr val="000000"/>
                </a:solidFill>
                <a:latin typeface="Arial" pitchFamily="34" charset="0"/>
                <a:cs typeface="Arial" pitchFamily="34" charset="0"/>
              </a:endParaRPr>
            </a:p>
            <a:p>
              <a:pPr algn="ctr"/>
              <a:r>
                <a:rPr lang="en-US" sz="850" dirty="0">
                  <a:solidFill>
                    <a:srgbClr val="000000"/>
                  </a:solidFill>
                  <a:latin typeface="Arial" pitchFamily="34" charset="0"/>
                  <a:cs typeface="Arial" pitchFamily="34" charset="0"/>
                </a:rPr>
                <a:t>G. Neil</a:t>
              </a:r>
            </a:p>
          </p:txBody>
        </p:sp>
        <p:cxnSp>
          <p:nvCxnSpPr>
            <p:cNvPr id="111" name="Straight Connector 110"/>
            <p:cNvCxnSpPr/>
            <p:nvPr/>
          </p:nvCxnSpPr>
          <p:spPr bwMode="auto">
            <a:xfrm rot="10800000">
              <a:off x="2895600" y="4759644"/>
              <a:ext cx="7193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8" name="Group 17"/>
          <p:cNvGrpSpPr/>
          <p:nvPr/>
        </p:nvGrpSpPr>
        <p:grpSpPr>
          <a:xfrm>
            <a:off x="3777762" y="4295747"/>
            <a:ext cx="832338" cy="740122"/>
            <a:chOff x="3777762" y="4295747"/>
            <a:chExt cx="832338" cy="740122"/>
          </a:xfrm>
        </p:grpSpPr>
        <p:sp>
          <p:nvSpPr>
            <p:cNvPr id="139" name="Rectangle 138"/>
            <p:cNvSpPr/>
            <p:nvPr/>
          </p:nvSpPr>
          <p:spPr bwMode="auto">
            <a:xfrm>
              <a:off x="3810000" y="4302444"/>
              <a:ext cx="800100"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35" name="TextBox 34"/>
            <p:cNvSpPr txBox="1"/>
            <p:nvPr/>
          </p:nvSpPr>
          <p:spPr>
            <a:xfrm>
              <a:off x="3777762" y="4295747"/>
              <a:ext cx="797170" cy="692497"/>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12 </a:t>
              </a:r>
              <a:r>
                <a:rPr lang="en-US" sz="850" dirty="0" err="1">
                  <a:solidFill>
                    <a:srgbClr val="000000"/>
                  </a:solidFill>
                  <a:latin typeface="Arial" pitchFamily="34" charset="0"/>
                  <a:cs typeface="Arial" pitchFamily="34" charset="0"/>
                </a:rPr>
                <a:t>GeV</a:t>
              </a:r>
              <a:r>
                <a:rPr lang="en-US" sz="850" dirty="0">
                  <a:solidFill>
                    <a:srgbClr val="000000"/>
                  </a:solidFill>
                  <a:latin typeface="Arial" pitchFamily="34" charset="0"/>
                  <a:cs typeface="Arial" pitchFamily="34" charset="0"/>
                </a:rPr>
                <a:t> Project Office</a:t>
              </a:r>
            </a:p>
            <a:p>
              <a:pPr algn="ctr"/>
              <a:endParaRPr lang="en-US" sz="500" dirty="0">
                <a:solidFill>
                  <a:srgbClr val="000000"/>
                </a:solidFill>
                <a:latin typeface="Arial" pitchFamily="34" charset="0"/>
                <a:cs typeface="Arial" pitchFamily="34" charset="0"/>
              </a:endParaRPr>
            </a:p>
            <a:p>
              <a:pPr algn="ctr"/>
              <a:r>
                <a:rPr lang="en-US" sz="850" dirty="0">
                  <a:solidFill>
                    <a:srgbClr val="000000"/>
                  </a:solidFill>
                  <a:latin typeface="Arial" pitchFamily="34" charset="0"/>
                  <a:cs typeface="Arial" pitchFamily="34" charset="0"/>
                </a:rPr>
                <a:t>C. Rode</a:t>
              </a:r>
            </a:p>
          </p:txBody>
        </p:sp>
        <p:cxnSp>
          <p:nvCxnSpPr>
            <p:cNvPr id="112" name="Straight Connector 111"/>
            <p:cNvCxnSpPr/>
            <p:nvPr/>
          </p:nvCxnSpPr>
          <p:spPr bwMode="auto">
            <a:xfrm rot="10800000">
              <a:off x="3810001" y="4759643"/>
              <a:ext cx="7955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9" name="Group 18"/>
          <p:cNvGrpSpPr/>
          <p:nvPr/>
        </p:nvGrpSpPr>
        <p:grpSpPr>
          <a:xfrm>
            <a:off x="4572000" y="4295747"/>
            <a:ext cx="1066800" cy="740122"/>
            <a:chOff x="4572000" y="4295747"/>
            <a:chExt cx="1066800" cy="740122"/>
          </a:xfrm>
        </p:grpSpPr>
        <p:sp>
          <p:nvSpPr>
            <p:cNvPr id="144" name="Rectangle 143"/>
            <p:cNvSpPr/>
            <p:nvPr/>
          </p:nvSpPr>
          <p:spPr bwMode="auto">
            <a:xfrm>
              <a:off x="4714875" y="4302444"/>
              <a:ext cx="800100"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36" name="TextBox 35"/>
            <p:cNvSpPr txBox="1"/>
            <p:nvPr/>
          </p:nvSpPr>
          <p:spPr>
            <a:xfrm>
              <a:off x="4572000" y="4295747"/>
              <a:ext cx="1066800" cy="692497"/>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Chief Financial </a:t>
              </a:r>
              <a:r>
                <a:rPr lang="en-US" sz="850" dirty="0" smtClean="0">
                  <a:solidFill>
                    <a:srgbClr val="000000"/>
                  </a:solidFill>
                  <a:latin typeface="Arial" pitchFamily="34" charset="0"/>
                  <a:cs typeface="Arial" pitchFamily="34" charset="0"/>
                </a:rPr>
                <a:t>Officer &amp; </a:t>
              </a:r>
              <a:r>
                <a:rPr lang="en-US" sz="850" dirty="0">
                  <a:solidFill>
                    <a:srgbClr val="000000"/>
                  </a:solidFill>
                  <a:latin typeface="Arial" pitchFamily="34" charset="0"/>
                  <a:cs typeface="Arial" pitchFamily="34" charset="0"/>
                </a:rPr>
                <a:t>Business </a:t>
              </a:r>
              <a:r>
                <a:rPr lang="en-US" sz="850" dirty="0" err="1">
                  <a:solidFill>
                    <a:srgbClr val="000000"/>
                  </a:solidFill>
                  <a:latin typeface="Arial" pitchFamily="34" charset="0"/>
                  <a:cs typeface="Arial" pitchFamily="34" charset="0"/>
                </a:rPr>
                <a:t>Srvs</a:t>
              </a:r>
              <a:r>
                <a:rPr lang="en-US" sz="850" dirty="0">
                  <a:solidFill>
                    <a:srgbClr val="000000"/>
                  </a:solidFill>
                  <a:latin typeface="Arial" pitchFamily="34" charset="0"/>
                  <a:cs typeface="Arial" pitchFamily="34" charset="0"/>
                </a:rPr>
                <a:t>.</a:t>
              </a:r>
            </a:p>
            <a:p>
              <a:pPr algn="ctr"/>
              <a:endParaRPr lang="en-US" sz="500" dirty="0">
                <a:solidFill>
                  <a:srgbClr val="000000"/>
                </a:solidFill>
                <a:latin typeface="Arial" pitchFamily="34" charset="0"/>
                <a:cs typeface="Arial" pitchFamily="34" charset="0"/>
              </a:endParaRPr>
            </a:p>
            <a:p>
              <a:pPr algn="ctr"/>
              <a:r>
                <a:rPr lang="en-US" sz="850" dirty="0">
                  <a:solidFill>
                    <a:srgbClr val="000000"/>
                  </a:solidFill>
                  <a:latin typeface="Arial" pitchFamily="34" charset="0"/>
                  <a:cs typeface="Arial" pitchFamily="34" charset="0"/>
                </a:rPr>
                <a:t>J. </a:t>
              </a:r>
              <a:r>
                <a:rPr lang="en-US" sz="850" dirty="0" err="1">
                  <a:solidFill>
                    <a:srgbClr val="000000"/>
                  </a:solidFill>
                  <a:latin typeface="Arial" pitchFamily="34" charset="0"/>
                  <a:cs typeface="Arial" pitchFamily="34" charset="0"/>
                </a:rPr>
                <a:t>Scarcello</a:t>
              </a:r>
              <a:endParaRPr lang="en-US" sz="850" dirty="0">
                <a:solidFill>
                  <a:srgbClr val="000000"/>
                </a:solidFill>
                <a:latin typeface="Arial" pitchFamily="34" charset="0"/>
                <a:cs typeface="Arial" pitchFamily="34" charset="0"/>
              </a:endParaRPr>
            </a:p>
          </p:txBody>
        </p:sp>
        <p:cxnSp>
          <p:nvCxnSpPr>
            <p:cNvPr id="113" name="Straight Connector 112"/>
            <p:cNvCxnSpPr/>
            <p:nvPr/>
          </p:nvCxnSpPr>
          <p:spPr bwMode="auto">
            <a:xfrm rot="10800000">
              <a:off x="4726041" y="4752947"/>
              <a:ext cx="7955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2" name="Group 21"/>
          <p:cNvGrpSpPr/>
          <p:nvPr/>
        </p:nvGrpSpPr>
        <p:grpSpPr>
          <a:xfrm>
            <a:off x="6389906" y="4302444"/>
            <a:ext cx="1025770" cy="733425"/>
            <a:chOff x="6365630" y="4302444"/>
            <a:chExt cx="1025770" cy="733425"/>
          </a:xfrm>
        </p:grpSpPr>
        <p:sp>
          <p:nvSpPr>
            <p:cNvPr id="149" name="Rectangle 148"/>
            <p:cNvSpPr/>
            <p:nvPr/>
          </p:nvSpPr>
          <p:spPr bwMode="auto">
            <a:xfrm>
              <a:off x="6467475" y="4302444"/>
              <a:ext cx="800100"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38" name="TextBox 37"/>
            <p:cNvSpPr txBox="1"/>
            <p:nvPr/>
          </p:nvSpPr>
          <p:spPr>
            <a:xfrm>
              <a:off x="6365630" y="4336105"/>
              <a:ext cx="1025770" cy="638636"/>
            </a:xfrm>
            <a:prstGeom prst="rect">
              <a:avLst/>
            </a:prstGeom>
            <a:noFill/>
          </p:spPr>
          <p:txBody>
            <a:bodyPr wrap="square" rtlCol="0">
              <a:spAutoFit/>
            </a:bodyPr>
            <a:lstStyle/>
            <a:p>
              <a:pPr algn="ctr"/>
              <a:r>
                <a:rPr lang="en-US" sz="750" dirty="0">
                  <a:solidFill>
                    <a:srgbClr val="000000"/>
                  </a:solidFill>
                  <a:latin typeface="Arial" pitchFamily="34" charset="0"/>
                  <a:cs typeface="Arial" pitchFamily="34" charset="0"/>
                </a:rPr>
                <a:t>Chief Information Officer/Chief </a:t>
              </a:r>
            </a:p>
            <a:p>
              <a:pPr algn="ctr"/>
              <a:r>
                <a:rPr lang="en-US" sz="750" dirty="0">
                  <a:solidFill>
                    <a:srgbClr val="000000"/>
                  </a:solidFill>
                  <a:latin typeface="Arial" pitchFamily="34" charset="0"/>
                  <a:cs typeface="Arial" pitchFamily="34" charset="0"/>
                </a:rPr>
                <a:t>Technical Officer</a:t>
              </a:r>
            </a:p>
            <a:p>
              <a:pPr algn="ctr"/>
              <a:endParaRPr lang="en-US" sz="500" dirty="0">
                <a:solidFill>
                  <a:srgbClr val="000000"/>
                </a:solidFill>
                <a:latin typeface="Arial" pitchFamily="34" charset="0"/>
                <a:cs typeface="Arial" pitchFamily="34" charset="0"/>
              </a:endParaRPr>
            </a:p>
            <a:p>
              <a:pPr algn="ctr"/>
              <a:r>
                <a:rPr lang="en-US" sz="800" dirty="0">
                  <a:solidFill>
                    <a:srgbClr val="000000"/>
                  </a:solidFill>
                  <a:latin typeface="Arial" pitchFamily="34" charset="0"/>
                  <a:cs typeface="Arial" pitchFamily="34" charset="0"/>
                </a:rPr>
                <a:t>R. Whitney</a:t>
              </a:r>
            </a:p>
          </p:txBody>
        </p:sp>
        <p:cxnSp>
          <p:nvCxnSpPr>
            <p:cNvPr id="115" name="Straight Connector 114"/>
            <p:cNvCxnSpPr/>
            <p:nvPr/>
          </p:nvCxnSpPr>
          <p:spPr bwMode="auto">
            <a:xfrm rot="10800000">
              <a:off x="6477001" y="4766595"/>
              <a:ext cx="7955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4" name="Group 23"/>
          <p:cNvGrpSpPr/>
          <p:nvPr/>
        </p:nvGrpSpPr>
        <p:grpSpPr>
          <a:xfrm>
            <a:off x="7356230" y="4302444"/>
            <a:ext cx="835270" cy="733425"/>
            <a:chOff x="7356230" y="4302444"/>
            <a:chExt cx="835270" cy="733425"/>
          </a:xfrm>
        </p:grpSpPr>
        <p:sp>
          <p:nvSpPr>
            <p:cNvPr id="150" name="Rectangle 149"/>
            <p:cNvSpPr/>
            <p:nvPr/>
          </p:nvSpPr>
          <p:spPr bwMode="auto">
            <a:xfrm>
              <a:off x="7391400" y="4302444"/>
              <a:ext cx="800100"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39" name="TextBox 38"/>
            <p:cNvSpPr txBox="1"/>
            <p:nvPr/>
          </p:nvSpPr>
          <p:spPr>
            <a:xfrm>
              <a:off x="7356230" y="4503496"/>
              <a:ext cx="797170" cy="484748"/>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Engineering</a:t>
              </a:r>
              <a:endParaRPr lang="en-US" sz="500" dirty="0">
                <a:solidFill>
                  <a:srgbClr val="000000"/>
                </a:solidFill>
                <a:latin typeface="Arial" pitchFamily="34" charset="0"/>
                <a:cs typeface="Arial" pitchFamily="34" charset="0"/>
              </a:endParaRPr>
            </a:p>
            <a:p>
              <a:pPr algn="ctr"/>
              <a:endParaRPr lang="en-US" sz="850" dirty="0">
                <a:solidFill>
                  <a:srgbClr val="000000"/>
                </a:solidFill>
                <a:latin typeface="Arial" pitchFamily="34" charset="0"/>
                <a:cs typeface="Arial" pitchFamily="34" charset="0"/>
              </a:endParaRPr>
            </a:p>
            <a:p>
              <a:pPr algn="ctr"/>
              <a:r>
                <a:rPr lang="en-US" sz="850" dirty="0">
                  <a:solidFill>
                    <a:srgbClr val="000000"/>
                  </a:solidFill>
                  <a:latin typeface="Arial" pitchFamily="34" charset="0"/>
                  <a:cs typeface="Arial" pitchFamily="34" charset="0"/>
                </a:rPr>
                <a:t>W. Oren</a:t>
              </a:r>
            </a:p>
          </p:txBody>
        </p:sp>
        <p:cxnSp>
          <p:nvCxnSpPr>
            <p:cNvPr id="118" name="Straight Connector 117"/>
            <p:cNvCxnSpPr/>
            <p:nvPr/>
          </p:nvCxnSpPr>
          <p:spPr bwMode="auto">
            <a:xfrm rot="10800000">
              <a:off x="7391401" y="4766595"/>
              <a:ext cx="7955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0" name="Group 29"/>
          <p:cNvGrpSpPr/>
          <p:nvPr/>
        </p:nvGrpSpPr>
        <p:grpSpPr>
          <a:xfrm>
            <a:off x="8258175" y="4302444"/>
            <a:ext cx="809626" cy="733425"/>
            <a:chOff x="8258175" y="4302444"/>
            <a:chExt cx="809626" cy="733425"/>
          </a:xfrm>
        </p:grpSpPr>
        <p:sp>
          <p:nvSpPr>
            <p:cNvPr id="151" name="Rectangle 150"/>
            <p:cNvSpPr/>
            <p:nvPr/>
          </p:nvSpPr>
          <p:spPr bwMode="auto">
            <a:xfrm>
              <a:off x="8258175" y="4302444"/>
              <a:ext cx="800100" cy="7334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40" name="TextBox 39"/>
            <p:cNvSpPr txBox="1"/>
            <p:nvPr/>
          </p:nvSpPr>
          <p:spPr>
            <a:xfrm>
              <a:off x="8270631" y="4426552"/>
              <a:ext cx="797170" cy="561692"/>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Facilities &amp;</a:t>
              </a:r>
            </a:p>
            <a:p>
              <a:pPr algn="ctr"/>
              <a:r>
                <a:rPr lang="en-US" sz="850" dirty="0">
                  <a:solidFill>
                    <a:srgbClr val="000000"/>
                  </a:solidFill>
                  <a:latin typeface="Arial" pitchFamily="34" charset="0"/>
                  <a:cs typeface="Arial" pitchFamily="34" charset="0"/>
                </a:rPr>
                <a:t>Logistics</a:t>
              </a:r>
            </a:p>
            <a:p>
              <a:pPr algn="ctr"/>
              <a:endParaRPr lang="en-US" sz="500" dirty="0">
                <a:solidFill>
                  <a:srgbClr val="000000"/>
                </a:solidFill>
                <a:latin typeface="Arial" pitchFamily="34" charset="0"/>
                <a:cs typeface="Arial" pitchFamily="34" charset="0"/>
              </a:endParaRPr>
            </a:p>
            <a:p>
              <a:pPr algn="ctr"/>
              <a:r>
                <a:rPr lang="en-US" sz="850" dirty="0">
                  <a:solidFill>
                    <a:srgbClr val="000000"/>
                  </a:solidFill>
                  <a:latin typeface="Arial" pitchFamily="34" charset="0"/>
                  <a:cs typeface="Arial" pitchFamily="34" charset="0"/>
                </a:rPr>
                <a:t>J. </a:t>
              </a:r>
              <a:r>
                <a:rPr lang="en-US" sz="850" dirty="0" err="1">
                  <a:solidFill>
                    <a:srgbClr val="000000"/>
                  </a:solidFill>
                  <a:latin typeface="Arial" pitchFamily="34" charset="0"/>
                  <a:cs typeface="Arial" pitchFamily="34" charset="0"/>
                </a:rPr>
                <a:t>Sprouse</a:t>
              </a:r>
              <a:endParaRPr lang="en-US" sz="850" dirty="0">
                <a:solidFill>
                  <a:srgbClr val="000000"/>
                </a:solidFill>
                <a:latin typeface="Arial" pitchFamily="34" charset="0"/>
                <a:cs typeface="Arial" pitchFamily="34" charset="0"/>
              </a:endParaRPr>
            </a:p>
          </p:txBody>
        </p:sp>
        <p:cxnSp>
          <p:nvCxnSpPr>
            <p:cNvPr id="120" name="Straight Connector 119"/>
            <p:cNvCxnSpPr/>
            <p:nvPr/>
          </p:nvCxnSpPr>
          <p:spPr bwMode="auto">
            <a:xfrm rot="10800000">
              <a:off x="8272272" y="4766595"/>
              <a:ext cx="7955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122" name="Straight Connector 121"/>
          <p:cNvCxnSpPr/>
          <p:nvPr/>
        </p:nvCxnSpPr>
        <p:spPr bwMode="auto">
          <a:xfrm rot="5400000">
            <a:off x="4238244" y="1400556"/>
            <a:ext cx="21031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4" name="Group 13"/>
          <p:cNvGrpSpPr/>
          <p:nvPr/>
        </p:nvGrpSpPr>
        <p:grpSpPr>
          <a:xfrm>
            <a:off x="1961924" y="5210175"/>
            <a:ext cx="800832" cy="365760"/>
            <a:chOff x="1968518" y="5210175"/>
            <a:chExt cx="800832" cy="365760"/>
          </a:xfrm>
        </p:grpSpPr>
        <p:sp>
          <p:nvSpPr>
            <p:cNvPr id="81" name="Rectangle 80"/>
            <p:cNvSpPr/>
            <p:nvPr/>
          </p:nvSpPr>
          <p:spPr bwMode="auto">
            <a:xfrm>
              <a:off x="1969250" y="5210175"/>
              <a:ext cx="800100" cy="365760"/>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83" name="TextBox 82"/>
            <p:cNvSpPr txBox="1"/>
            <p:nvPr/>
          </p:nvSpPr>
          <p:spPr>
            <a:xfrm>
              <a:off x="1968518" y="5216919"/>
              <a:ext cx="797170" cy="353943"/>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p>
            <a:p>
              <a:pPr algn="ctr"/>
              <a:r>
                <a:rPr lang="en-US" sz="850" dirty="0" smtClean="0">
                  <a:solidFill>
                    <a:srgbClr val="000000"/>
                  </a:solidFill>
                  <a:latin typeface="Arial" pitchFamily="34" charset="0"/>
                  <a:cs typeface="Arial" pitchFamily="34" charset="0"/>
                </a:rPr>
                <a:t>D. Richards</a:t>
              </a:r>
              <a:endParaRPr lang="en-US" sz="850" dirty="0">
                <a:solidFill>
                  <a:srgbClr val="000000"/>
                </a:solidFill>
                <a:latin typeface="Arial" pitchFamily="34" charset="0"/>
                <a:cs typeface="Arial" pitchFamily="34" charset="0"/>
              </a:endParaRPr>
            </a:p>
          </p:txBody>
        </p:sp>
      </p:grpSp>
      <p:sp>
        <p:nvSpPr>
          <p:cNvPr id="84" name="Rectangle 83"/>
          <p:cNvSpPr/>
          <p:nvPr/>
        </p:nvSpPr>
        <p:spPr bwMode="auto">
          <a:xfrm>
            <a:off x="2888903" y="5210175"/>
            <a:ext cx="800100" cy="365760"/>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85" name="TextBox 84"/>
          <p:cNvSpPr txBox="1"/>
          <p:nvPr/>
        </p:nvSpPr>
        <p:spPr>
          <a:xfrm>
            <a:off x="2888171" y="5216919"/>
            <a:ext cx="797170" cy="353943"/>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p>
          <a:p>
            <a:pPr algn="ctr"/>
            <a:r>
              <a:rPr lang="en-US" sz="850" dirty="0" smtClean="0">
                <a:solidFill>
                  <a:srgbClr val="000000"/>
                </a:solidFill>
                <a:latin typeface="Arial" pitchFamily="34" charset="0"/>
                <a:cs typeface="Arial" pitchFamily="34" charset="0"/>
              </a:rPr>
              <a:t>G. Williams</a:t>
            </a:r>
            <a:endParaRPr lang="en-US" sz="850" dirty="0">
              <a:solidFill>
                <a:srgbClr val="000000"/>
              </a:solidFill>
              <a:latin typeface="Arial" pitchFamily="34" charset="0"/>
              <a:cs typeface="Arial" pitchFamily="34" charset="0"/>
            </a:endParaRPr>
          </a:p>
        </p:txBody>
      </p:sp>
      <p:sp>
        <p:nvSpPr>
          <p:cNvPr id="100" name="Rectangle 99"/>
          <p:cNvSpPr/>
          <p:nvPr/>
        </p:nvSpPr>
        <p:spPr bwMode="auto">
          <a:xfrm>
            <a:off x="3816780" y="5219871"/>
            <a:ext cx="800100" cy="1002950"/>
          </a:xfrm>
          <a:prstGeom prst="rect">
            <a:avLst/>
          </a:prstGeom>
          <a:gradFill>
            <a:gsLst>
              <a:gs pos="0">
                <a:srgbClr val="DDEBCF">
                  <a:alpha val="45000"/>
                </a:srgbClr>
              </a:gs>
              <a:gs pos="4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104" name="Rectangle 103"/>
          <p:cNvSpPr/>
          <p:nvPr/>
        </p:nvSpPr>
        <p:spPr bwMode="auto">
          <a:xfrm>
            <a:off x="5607666" y="5219871"/>
            <a:ext cx="800100" cy="365760"/>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105" name="TextBox 104"/>
          <p:cNvSpPr txBox="1"/>
          <p:nvPr/>
        </p:nvSpPr>
        <p:spPr>
          <a:xfrm>
            <a:off x="5606934" y="5254428"/>
            <a:ext cx="797170" cy="353943"/>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p>
          <a:p>
            <a:pPr algn="ctr"/>
            <a:r>
              <a:rPr lang="en-US" sz="850" dirty="0">
                <a:solidFill>
                  <a:srgbClr val="000000"/>
                </a:solidFill>
                <a:latin typeface="Arial" pitchFamily="34" charset="0"/>
                <a:cs typeface="Arial" pitchFamily="34" charset="0"/>
              </a:rPr>
              <a:t>R</a:t>
            </a:r>
            <a:r>
              <a:rPr lang="en-US" sz="850" dirty="0" smtClean="0">
                <a:solidFill>
                  <a:srgbClr val="000000"/>
                </a:solidFill>
                <a:latin typeface="Arial" pitchFamily="34" charset="0"/>
                <a:cs typeface="Arial" pitchFamily="34" charset="0"/>
              </a:rPr>
              <a:t>. May</a:t>
            </a:r>
            <a:endParaRPr lang="en-US" sz="850" dirty="0">
              <a:solidFill>
                <a:srgbClr val="000000"/>
              </a:solidFill>
              <a:latin typeface="Arial" pitchFamily="34" charset="0"/>
              <a:cs typeface="Arial" pitchFamily="34" charset="0"/>
            </a:endParaRPr>
          </a:p>
        </p:txBody>
      </p:sp>
      <p:grpSp>
        <p:nvGrpSpPr>
          <p:cNvPr id="41" name="Group 40"/>
          <p:cNvGrpSpPr/>
          <p:nvPr/>
        </p:nvGrpSpPr>
        <p:grpSpPr>
          <a:xfrm>
            <a:off x="7391400" y="5219871"/>
            <a:ext cx="800832" cy="376871"/>
            <a:chOff x="7427421" y="5219871"/>
            <a:chExt cx="800832" cy="376871"/>
          </a:xfrm>
        </p:grpSpPr>
        <p:sp>
          <p:nvSpPr>
            <p:cNvPr id="106" name="Rectangle 105"/>
            <p:cNvSpPr/>
            <p:nvPr/>
          </p:nvSpPr>
          <p:spPr bwMode="auto">
            <a:xfrm>
              <a:off x="7428153" y="5219871"/>
              <a:ext cx="800100" cy="376871"/>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109" name="TextBox 108"/>
            <p:cNvSpPr txBox="1"/>
            <p:nvPr/>
          </p:nvSpPr>
          <p:spPr>
            <a:xfrm>
              <a:off x="7427421" y="5242799"/>
              <a:ext cx="797170" cy="353943"/>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p>
            <a:p>
              <a:pPr algn="ctr"/>
              <a:r>
                <a:rPr lang="en-US" sz="850" dirty="0" smtClean="0">
                  <a:solidFill>
                    <a:srgbClr val="000000"/>
                  </a:solidFill>
                  <a:latin typeface="Arial" pitchFamily="34" charset="0"/>
                  <a:cs typeface="Arial" pitchFamily="34" charset="0"/>
                </a:rPr>
                <a:t>T. </a:t>
              </a:r>
              <a:r>
                <a:rPr lang="en-US" sz="850" dirty="0" err="1" smtClean="0">
                  <a:solidFill>
                    <a:srgbClr val="000000"/>
                  </a:solidFill>
                  <a:latin typeface="Arial" pitchFamily="34" charset="0"/>
                  <a:cs typeface="Arial" pitchFamily="34" charset="0"/>
                </a:rPr>
                <a:t>Michalski</a:t>
              </a:r>
              <a:endParaRPr lang="en-US" sz="850" dirty="0">
                <a:solidFill>
                  <a:srgbClr val="000000"/>
                </a:solidFill>
                <a:latin typeface="Arial" pitchFamily="34" charset="0"/>
                <a:cs typeface="Arial" pitchFamily="34" charset="0"/>
              </a:endParaRPr>
            </a:p>
          </p:txBody>
        </p:sp>
      </p:grpSp>
      <p:grpSp>
        <p:nvGrpSpPr>
          <p:cNvPr id="3" name="Group 2"/>
          <p:cNvGrpSpPr/>
          <p:nvPr/>
        </p:nvGrpSpPr>
        <p:grpSpPr>
          <a:xfrm>
            <a:off x="3267074" y="1524000"/>
            <a:ext cx="2295526" cy="1228725"/>
            <a:chOff x="3267074" y="1524000"/>
            <a:chExt cx="2295526" cy="1228725"/>
          </a:xfrm>
        </p:grpSpPr>
        <p:sp>
          <p:nvSpPr>
            <p:cNvPr id="131" name="Rectangle 130"/>
            <p:cNvSpPr/>
            <p:nvPr/>
          </p:nvSpPr>
          <p:spPr bwMode="auto">
            <a:xfrm>
              <a:off x="3267074" y="1524000"/>
              <a:ext cx="2295526" cy="1228725"/>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8" name="TextBox 7"/>
            <p:cNvSpPr txBox="1"/>
            <p:nvPr/>
          </p:nvSpPr>
          <p:spPr>
            <a:xfrm>
              <a:off x="3810000" y="1597570"/>
              <a:ext cx="1143000" cy="384721"/>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Director</a:t>
              </a:r>
            </a:p>
            <a:p>
              <a:pPr algn="ctr"/>
              <a:endParaRPr lang="en-US" sz="200" dirty="0">
                <a:solidFill>
                  <a:srgbClr val="000000"/>
                </a:solidFill>
                <a:latin typeface="Arial" pitchFamily="34" charset="0"/>
                <a:cs typeface="Arial" pitchFamily="34" charset="0"/>
              </a:endParaRPr>
            </a:p>
            <a:p>
              <a:pPr algn="ctr"/>
              <a:r>
                <a:rPr lang="en-US" sz="850" dirty="0">
                  <a:solidFill>
                    <a:srgbClr val="000000"/>
                  </a:solidFill>
                  <a:latin typeface="Arial" pitchFamily="34" charset="0"/>
                  <a:cs typeface="Arial" pitchFamily="34" charset="0"/>
                </a:rPr>
                <a:t>H. Montgomery</a:t>
              </a:r>
            </a:p>
          </p:txBody>
        </p:sp>
        <p:sp>
          <p:nvSpPr>
            <p:cNvPr id="28" name="TextBox 27"/>
            <p:cNvSpPr txBox="1"/>
            <p:nvPr/>
          </p:nvSpPr>
          <p:spPr>
            <a:xfrm>
              <a:off x="3276600" y="2036380"/>
              <a:ext cx="1008185" cy="530915"/>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Deputy Director</a:t>
              </a:r>
            </a:p>
            <a:p>
              <a:pPr algn="ctr"/>
              <a:r>
                <a:rPr lang="en-US" sz="850" dirty="0">
                  <a:solidFill>
                    <a:srgbClr val="000000"/>
                  </a:solidFill>
                  <a:latin typeface="Arial" pitchFamily="34" charset="0"/>
                  <a:cs typeface="Arial" pitchFamily="34" charset="0"/>
                </a:rPr>
                <a:t>Science &amp; Tech</a:t>
              </a:r>
            </a:p>
            <a:p>
              <a:pPr algn="ctr"/>
              <a:endParaRPr lang="en-US" sz="300" dirty="0">
                <a:solidFill>
                  <a:srgbClr val="000000"/>
                </a:solidFill>
                <a:latin typeface="Arial" pitchFamily="34" charset="0"/>
                <a:cs typeface="Arial" pitchFamily="34" charset="0"/>
              </a:endParaRPr>
            </a:p>
            <a:p>
              <a:pPr algn="ctr"/>
              <a:r>
                <a:rPr lang="en-US" sz="850" dirty="0" smtClean="0">
                  <a:solidFill>
                    <a:srgbClr val="000000"/>
                  </a:solidFill>
                  <a:latin typeface="Arial" pitchFamily="34" charset="0"/>
                  <a:cs typeface="Arial" pitchFamily="34" charset="0"/>
                </a:rPr>
                <a:t>R. </a:t>
              </a:r>
              <a:r>
                <a:rPr lang="en-US" sz="850" dirty="0" err="1" smtClean="0">
                  <a:solidFill>
                    <a:srgbClr val="000000"/>
                  </a:solidFill>
                  <a:latin typeface="Arial" pitchFamily="34" charset="0"/>
                  <a:cs typeface="Arial" pitchFamily="34" charset="0"/>
                </a:rPr>
                <a:t>McKeown</a:t>
              </a:r>
              <a:endParaRPr lang="en-US" sz="850" dirty="0">
                <a:solidFill>
                  <a:srgbClr val="000000"/>
                </a:solidFill>
                <a:latin typeface="Arial" pitchFamily="34" charset="0"/>
                <a:cs typeface="Arial" pitchFamily="34" charset="0"/>
              </a:endParaRPr>
            </a:p>
          </p:txBody>
        </p:sp>
        <p:sp>
          <p:nvSpPr>
            <p:cNvPr id="29" name="TextBox 28"/>
            <p:cNvSpPr txBox="1"/>
            <p:nvPr/>
          </p:nvSpPr>
          <p:spPr>
            <a:xfrm>
              <a:off x="4267200" y="2036380"/>
              <a:ext cx="1295400" cy="661720"/>
            </a:xfrm>
            <a:prstGeom prst="rect">
              <a:avLst/>
            </a:prstGeom>
            <a:noFill/>
          </p:spPr>
          <p:txBody>
            <a:bodyPr wrap="square" rtlCol="0">
              <a:spAutoFit/>
            </a:bodyPr>
            <a:lstStyle/>
            <a:p>
              <a:pPr algn="ctr"/>
              <a:r>
                <a:rPr lang="en-US" sz="850" dirty="0">
                  <a:solidFill>
                    <a:srgbClr val="000000"/>
                  </a:solidFill>
                  <a:latin typeface="Arial" pitchFamily="34" charset="0"/>
                  <a:cs typeface="Arial" pitchFamily="34" charset="0"/>
                </a:rPr>
                <a:t>Deputy Director</a:t>
              </a:r>
            </a:p>
            <a:p>
              <a:pPr algn="ctr"/>
              <a:r>
                <a:rPr lang="en-US" sz="850" dirty="0">
                  <a:solidFill>
                    <a:srgbClr val="000000"/>
                  </a:solidFill>
                  <a:latin typeface="Arial" pitchFamily="34" charset="0"/>
                  <a:cs typeface="Arial" pitchFamily="34" charset="0"/>
                </a:rPr>
                <a:t>Operations and Chief Operating Officer</a:t>
              </a:r>
            </a:p>
            <a:p>
              <a:pPr algn="ctr"/>
              <a:endParaRPr lang="en-US" sz="300" dirty="0">
                <a:solidFill>
                  <a:srgbClr val="000000"/>
                </a:solidFill>
                <a:latin typeface="Arial" pitchFamily="34" charset="0"/>
                <a:cs typeface="Arial" pitchFamily="34" charset="0"/>
              </a:endParaRPr>
            </a:p>
            <a:p>
              <a:pPr algn="ctr"/>
              <a:r>
                <a:rPr lang="en-US" sz="850" dirty="0">
                  <a:solidFill>
                    <a:srgbClr val="000000"/>
                  </a:solidFill>
                  <a:latin typeface="Arial" pitchFamily="34" charset="0"/>
                  <a:cs typeface="Arial" pitchFamily="34" charset="0"/>
                </a:rPr>
                <a:t>M. Dallas</a:t>
              </a:r>
            </a:p>
          </p:txBody>
        </p:sp>
      </p:grpSp>
      <p:cxnSp>
        <p:nvCxnSpPr>
          <p:cNvPr id="121" name="Straight Connector 120"/>
          <p:cNvCxnSpPr/>
          <p:nvPr/>
        </p:nvCxnSpPr>
        <p:spPr bwMode="auto">
          <a:xfrm>
            <a:off x="1426779"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3" name="Straight Connector 122"/>
          <p:cNvCxnSpPr/>
          <p:nvPr/>
        </p:nvCxnSpPr>
        <p:spPr bwMode="auto">
          <a:xfrm>
            <a:off x="2309648"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a:off x="3329152"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a:off x="4169979"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a:off x="5147441"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3" name="Straight Connector 132"/>
          <p:cNvCxnSpPr/>
          <p:nvPr/>
        </p:nvCxnSpPr>
        <p:spPr bwMode="auto">
          <a:xfrm>
            <a:off x="5998778"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1" name="Straight Connector 140"/>
          <p:cNvCxnSpPr/>
          <p:nvPr/>
        </p:nvCxnSpPr>
        <p:spPr bwMode="auto">
          <a:xfrm>
            <a:off x="7775026"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4" name="Rectangle 153"/>
          <p:cNvSpPr/>
          <p:nvPr/>
        </p:nvSpPr>
        <p:spPr bwMode="auto">
          <a:xfrm>
            <a:off x="6497789" y="5219871"/>
            <a:ext cx="800100" cy="365760"/>
          </a:xfrm>
          <a:prstGeom prst="rect">
            <a:avLst/>
          </a:prstGeom>
          <a:gradFill>
            <a:gsLst>
              <a:gs pos="0">
                <a:srgbClr val="DDEBCF">
                  <a:alpha val="45000"/>
                </a:srgbClr>
              </a:gs>
              <a:gs pos="50000">
                <a:srgbClr val="9CB86E">
                  <a:alpha val="29000"/>
                </a:srgbClr>
              </a:gs>
              <a:gs pos="100000">
                <a:srgbClr val="156B13">
                  <a:alpha val="20000"/>
                </a:srgbClr>
              </a:gs>
            </a:gsLst>
            <a:lin ang="5400000" scaled="0"/>
          </a:gradFill>
          <a:ln w="9525" cap="flat" cmpd="sng" algn="ctr">
            <a:solidFill>
              <a:schemeClr val="bg2">
                <a:lumMod val="20000"/>
                <a:lumOff val="8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sp>
        <p:nvSpPr>
          <p:cNvPr id="155" name="TextBox 154"/>
          <p:cNvSpPr txBox="1"/>
          <p:nvPr/>
        </p:nvSpPr>
        <p:spPr>
          <a:xfrm>
            <a:off x="6497057" y="5250891"/>
            <a:ext cx="797170" cy="353943"/>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p>
          <a:p>
            <a:pPr algn="ctr"/>
            <a:r>
              <a:rPr lang="en-US" sz="850" dirty="0" smtClean="0">
                <a:solidFill>
                  <a:srgbClr val="000000"/>
                </a:solidFill>
                <a:latin typeface="Arial" pitchFamily="34" charset="0"/>
                <a:cs typeface="Arial" pitchFamily="34" charset="0"/>
              </a:rPr>
              <a:t>C. Watson</a:t>
            </a:r>
            <a:endParaRPr lang="en-US" sz="850" dirty="0">
              <a:solidFill>
                <a:srgbClr val="000000"/>
              </a:solidFill>
              <a:latin typeface="Arial" pitchFamily="34" charset="0"/>
              <a:cs typeface="Arial" pitchFamily="34" charset="0"/>
            </a:endParaRPr>
          </a:p>
        </p:txBody>
      </p:sp>
      <p:cxnSp>
        <p:nvCxnSpPr>
          <p:cNvPr id="156" name="Straight Connector 155"/>
          <p:cNvCxnSpPr/>
          <p:nvPr/>
        </p:nvCxnSpPr>
        <p:spPr bwMode="auto">
          <a:xfrm>
            <a:off x="6864626" y="5029200"/>
            <a:ext cx="0" cy="18097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1" name="Rectangle 160"/>
          <p:cNvSpPr/>
          <p:nvPr/>
        </p:nvSpPr>
        <p:spPr bwMode="auto">
          <a:xfrm>
            <a:off x="3815610" y="5869782"/>
            <a:ext cx="796579" cy="13716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 name="TextBox 1"/>
          <p:cNvSpPr txBox="1"/>
          <p:nvPr/>
        </p:nvSpPr>
        <p:spPr>
          <a:xfrm>
            <a:off x="6465536" y="1233223"/>
            <a:ext cx="1454244" cy="707886"/>
          </a:xfrm>
          <a:prstGeom prst="rect">
            <a:avLst/>
          </a:prstGeom>
          <a:noFill/>
        </p:spPr>
        <p:txBody>
          <a:bodyPr wrap="none" rtlCol="0">
            <a:spAutoFit/>
          </a:bodyPr>
          <a:lstStyle/>
          <a:p>
            <a:pPr algn="ctr"/>
            <a:r>
              <a:rPr lang="en-US" sz="2000" i="1" dirty="0" smtClean="0">
                <a:solidFill>
                  <a:srgbClr val="0070C0"/>
                </a:solidFill>
                <a:latin typeface="Arial" pitchFamily="34" charset="0"/>
                <a:cs typeface="Arial" pitchFamily="34" charset="0"/>
              </a:rPr>
              <a:t>Diversity in</a:t>
            </a:r>
          </a:p>
          <a:p>
            <a:pPr algn="ctr"/>
            <a:r>
              <a:rPr lang="en-US" sz="2000" i="1" dirty="0" smtClean="0">
                <a:solidFill>
                  <a:srgbClr val="0070C0"/>
                </a:solidFill>
                <a:latin typeface="Arial" pitchFamily="34" charset="0"/>
                <a:cs typeface="Arial" pitchFamily="34" charset="0"/>
              </a:rPr>
              <a:t>Leadership</a:t>
            </a:r>
            <a:endParaRPr lang="en-US" sz="2000" i="1" dirty="0">
              <a:solidFill>
                <a:srgbClr val="0070C0"/>
              </a:solidFill>
              <a:latin typeface="Arial" pitchFamily="34" charset="0"/>
              <a:cs typeface="Arial" pitchFamily="34" charset="0"/>
            </a:endParaRPr>
          </a:p>
        </p:txBody>
      </p:sp>
      <p:sp>
        <p:nvSpPr>
          <p:cNvPr id="163" name="Rectangle 162"/>
          <p:cNvSpPr/>
          <p:nvPr/>
        </p:nvSpPr>
        <p:spPr bwMode="auto">
          <a:xfrm>
            <a:off x="3818092" y="5429038"/>
            <a:ext cx="777240" cy="13716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65" name="Rectangle 164"/>
          <p:cNvSpPr/>
          <p:nvPr/>
        </p:nvSpPr>
        <p:spPr bwMode="auto">
          <a:xfrm>
            <a:off x="5593807" y="4291476"/>
            <a:ext cx="798833" cy="74439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66" name="Rectangle 165"/>
          <p:cNvSpPr/>
          <p:nvPr/>
        </p:nvSpPr>
        <p:spPr bwMode="auto">
          <a:xfrm>
            <a:off x="41148" y="5709792"/>
            <a:ext cx="911469" cy="13716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7" name="TextBox 36"/>
          <p:cNvSpPr txBox="1"/>
          <p:nvPr/>
        </p:nvSpPr>
        <p:spPr>
          <a:xfrm>
            <a:off x="5556738" y="4335308"/>
            <a:ext cx="844062" cy="661720"/>
          </a:xfrm>
          <a:prstGeom prst="rect">
            <a:avLst/>
          </a:prstGeom>
          <a:noFill/>
        </p:spPr>
        <p:txBody>
          <a:bodyPr wrap="square" rtlCol="0">
            <a:spAutoFit/>
          </a:bodyPr>
          <a:lstStyle/>
          <a:p>
            <a:pPr algn="ctr"/>
            <a:r>
              <a:rPr lang="en-US" sz="800" dirty="0">
                <a:solidFill>
                  <a:srgbClr val="000000"/>
                </a:solidFill>
                <a:latin typeface="Arial" pitchFamily="34" charset="0"/>
                <a:cs typeface="Arial" pitchFamily="34" charset="0"/>
              </a:rPr>
              <a:t>Environmental Safety, Health &amp; Quality </a:t>
            </a:r>
          </a:p>
          <a:p>
            <a:pPr algn="ctr"/>
            <a:endParaRPr lang="en-US" sz="500" dirty="0">
              <a:solidFill>
                <a:srgbClr val="000000"/>
              </a:solidFill>
              <a:latin typeface="Arial" pitchFamily="34" charset="0"/>
              <a:cs typeface="Arial" pitchFamily="34" charset="0"/>
            </a:endParaRPr>
          </a:p>
          <a:p>
            <a:pPr algn="ctr"/>
            <a:r>
              <a:rPr lang="en-US" sz="800" b="1" dirty="0">
                <a:solidFill>
                  <a:srgbClr val="0070C0"/>
                </a:solidFill>
                <a:latin typeface="Arial" pitchFamily="34" charset="0"/>
                <a:cs typeface="Arial" pitchFamily="34" charset="0"/>
              </a:rPr>
              <a:t>M. Logue</a:t>
            </a:r>
          </a:p>
        </p:txBody>
      </p:sp>
      <p:cxnSp>
        <p:nvCxnSpPr>
          <p:cNvPr id="114" name="Straight Connector 113"/>
          <p:cNvCxnSpPr/>
          <p:nvPr/>
        </p:nvCxnSpPr>
        <p:spPr bwMode="auto">
          <a:xfrm rot="10800000">
            <a:off x="5593808" y="4760267"/>
            <a:ext cx="7955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3" name="TextBox 102"/>
          <p:cNvSpPr txBox="1"/>
          <p:nvPr/>
        </p:nvSpPr>
        <p:spPr>
          <a:xfrm>
            <a:off x="4729889" y="5218164"/>
            <a:ext cx="797170" cy="353943"/>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p>
          <a:p>
            <a:pPr algn="ctr"/>
            <a:r>
              <a:rPr lang="en-US" sz="850" b="1" dirty="0" smtClean="0">
                <a:solidFill>
                  <a:srgbClr val="0070C0"/>
                </a:solidFill>
                <a:latin typeface="Arial" pitchFamily="34" charset="0"/>
                <a:cs typeface="Arial" pitchFamily="34" charset="0"/>
              </a:rPr>
              <a:t>L. Wells</a:t>
            </a:r>
            <a:endParaRPr lang="en-US" sz="850" b="1" dirty="0">
              <a:solidFill>
                <a:srgbClr val="0070C0"/>
              </a:solidFill>
              <a:latin typeface="Arial" pitchFamily="34" charset="0"/>
              <a:cs typeface="Arial" pitchFamily="34" charset="0"/>
            </a:endParaRPr>
          </a:p>
        </p:txBody>
      </p:sp>
      <p:sp>
        <p:nvSpPr>
          <p:cNvPr id="169" name="Rectangle 168"/>
          <p:cNvSpPr/>
          <p:nvPr/>
        </p:nvSpPr>
        <p:spPr bwMode="auto">
          <a:xfrm>
            <a:off x="1031060" y="5213547"/>
            <a:ext cx="798833" cy="36576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79" name="TextBox 78"/>
          <p:cNvSpPr txBox="1"/>
          <p:nvPr/>
        </p:nvSpPr>
        <p:spPr>
          <a:xfrm>
            <a:off x="1023771" y="5208657"/>
            <a:ext cx="797170" cy="353943"/>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p>
          <a:p>
            <a:pPr algn="ctr"/>
            <a:r>
              <a:rPr lang="en-US" sz="850" b="1" dirty="0" smtClean="0">
                <a:solidFill>
                  <a:srgbClr val="0070C0"/>
                </a:solidFill>
                <a:latin typeface="Arial" pitchFamily="34" charset="0"/>
                <a:cs typeface="Arial" pitchFamily="34" charset="0"/>
              </a:rPr>
              <a:t>F. </a:t>
            </a:r>
            <a:r>
              <a:rPr lang="en-US" sz="850" b="1" dirty="0" err="1" smtClean="0">
                <a:solidFill>
                  <a:srgbClr val="0070C0"/>
                </a:solidFill>
                <a:latin typeface="Arial" pitchFamily="34" charset="0"/>
                <a:cs typeface="Arial" pitchFamily="34" charset="0"/>
              </a:rPr>
              <a:t>Pilat</a:t>
            </a:r>
            <a:endParaRPr lang="en-US" sz="850" b="1" dirty="0">
              <a:solidFill>
                <a:srgbClr val="0070C0"/>
              </a:solidFill>
              <a:latin typeface="Arial" pitchFamily="34" charset="0"/>
              <a:cs typeface="Arial" pitchFamily="34" charset="0"/>
            </a:endParaRPr>
          </a:p>
        </p:txBody>
      </p:sp>
      <p:sp>
        <p:nvSpPr>
          <p:cNvPr id="75" name="TextBox 74"/>
          <p:cNvSpPr txBox="1"/>
          <p:nvPr/>
        </p:nvSpPr>
        <p:spPr>
          <a:xfrm>
            <a:off x="41148" y="5197535"/>
            <a:ext cx="987669" cy="1084912"/>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endParaRPr lang="en-US" sz="850" dirty="0">
              <a:solidFill>
                <a:srgbClr val="000000"/>
              </a:solidFill>
              <a:latin typeface="Arial" pitchFamily="34" charset="0"/>
              <a:cs typeface="Arial" pitchFamily="34" charset="0"/>
            </a:endParaRPr>
          </a:p>
          <a:p>
            <a:pPr algn="ctr"/>
            <a:r>
              <a:rPr lang="en-US" sz="850" b="1" dirty="0" smtClean="0">
                <a:solidFill>
                  <a:srgbClr val="0070C0"/>
                </a:solidFill>
                <a:latin typeface="Arial" pitchFamily="34" charset="0"/>
                <a:cs typeface="Arial" pitchFamily="34" charset="0"/>
              </a:rPr>
              <a:t>P. Rossi</a:t>
            </a:r>
          </a:p>
          <a:p>
            <a:endParaRPr lang="en-US" sz="500" b="1" dirty="0">
              <a:solidFill>
                <a:srgbClr val="0070C0"/>
              </a:solidFill>
              <a:latin typeface="Arial" pitchFamily="34" charset="0"/>
              <a:cs typeface="Arial" pitchFamily="34" charset="0"/>
            </a:endParaRPr>
          </a:p>
          <a:p>
            <a:r>
              <a:rPr lang="en-US" sz="850" dirty="0" smtClean="0">
                <a:solidFill>
                  <a:srgbClr val="000000"/>
                </a:solidFill>
                <a:latin typeface="Arial" pitchFamily="34" charset="0"/>
                <a:cs typeface="Arial" pitchFamily="34" charset="0"/>
              </a:rPr>
              <a:t>HALLS:</a:t>
            </a:r>
          </a:p>
          <a:p>
            <a:r>
              <a:rPr lang="en-US" sz="850" dirty="0" smtClean="0">
                <a:latin typeface="Arial" pitchFamily="34" charset="0"/>
                <a:cs typeface="Arial" pitchFamily="34" charset="0"/>
              </a:rPr>
              <a:t>A:  </a:t>
            </a:r>
            <a:r>
              <a:rPr lang="en-US" sz="850" b="1" dirty="0" smtClean="0">
                <a:solidFill>
                  <a:srgbClr val="0070C0"/>
                </a:solidFill>
                <a:latin typeface="Arial" pitchFamily="34" charset="0"/>
                <a:cs typeface="Arial" pitchFamily="34" charset="0"/>
              </a:rPr>
              <a:t>C. Keppel</a:t>
            </a:r>
          </a:p>
          <a:p>
            <a:r>
              <a:rPr lang="en-US" sz="850" dirty="0" smtClean="0">
                <a:solidFill>
                  <a:srgbClr val="000000"/>
                </a:solidFill>
                <a:latin typeface="Arial" pitchFamily="34" charset="0"/>
                <a:cs typeface="Arial" pitchFamily="34" charset="0"/>
              </a:rPr>
              <a:t>B:  V. </a:t>
            </a:r>
            <a:r>
              <a:rPr lang="en-US" sz="850" dirty="0" err="1" smtClean="0">
                <a:solidFill>
                  <a:srgbClr val="000000"/>
                </a:solidFill>
                <a:latin typeface="Arial" pitchFamily="34" charset="0"/>
                <a:cs typeface="Arial" pitchFamily="34" charset="0"/>
              </a:rPr>
              <a:t>Burkert</a:t>
            </a:r>
            <a:endParaRPr lang="en-US" sz="850" dirty="0" smtClean="0">
              <a:solidFill>
                <a:srgbClr val="000000"/>
              </a:solidFill>
              <a:latin typeface="Arial" pitchFamily="34" charset="0"/>
              <a:cs typeface="Arial" pitchFamily="34" charset="0"/>
            </a:endParaRPr>
          </a:p>
          <a:p>
            <a:r>
              <a:rPr lang="en-US" sz="850" dirty="0" smtClean="0">
                <a:solidFill>
                  <a:srgbClr val="000000"/>
                </a:solidFill>
                <a:latin typeface="Arial" pitchFamily="34" charset="0"/>
                <a:cs typeface="Arial" pitchFamily="34" charset="0"/>
              </a:rPr>
              <a:t>C:  S. Wood</a:t>
            </a:r>
          </a:p>
          <a:p>
            <a:r>
              <a:rPr lang="en-US" sz="850" dirty="0" smtClean="0">
                <a:solidFill>
                  <a:srgbClr val="000000"/>
                </a:solidFill>
                <a:latin typeface="Arial" pitchFamily="34" charset="0"/>
                <a:cs typeface="Arial" pitchFamily="34" charset="0"/>
              </a:rPr>
              <a:t>D:  E. </a:t>
            </a:r>
            <a:r>
              <a:rPr lang="en-US" sz="850" dirty="0" err="1" smtClean="0">
                <a:solidFill>
                  <a:srgbClr val="000000"/>
                </a:solidFill>
                <a:latin typeface="Arial" pitchFamily="34" charset="0"/>
                <a:cs typeface="Arial" pitchFamily="34" charset="0"/>
              </a:rPr>
              <a:t>Chudakov</a:t>
            </a:r>
            <a:endParaRPr lang="en-US" sz="850" dirty="0">
              <a:solidFill>
                <a:srgbClr val="000000"/>
              </a:solidFill>
              <a:latin typeface="Arial" pitchFamily="34" charset="0"/>
              <a:cs typeface="Arial" pitchFamily="34" charset="0"/>
            </a:endParaRPr>
          </a:p>
        </p:txBody>
      </p:sp>
      <p:sp>
        <p:nvSpPr>
          <p:cNvPr id="172" name="Rectangle 171"/>
          <p:cNvSpPr/>
          <p:nvPr/>
        </p:nvSpPr>
        <p:spPr bwMode="auto">
          <a:xfrm>
            <a:off x="3810001" y="5220870"/>
            <a:ext cx="804470" cy="36576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1" name="TextBox 100"/>
          <p:cNvSpPr txBox="1"/>
          <p:nvPr/>
        </p:nvSpPr>
        <p:spPr>
          <a:xfrm>
            <a:off x="3810000" y="5222060"/>
            <a:ext cx="797170" cy="954107"/>
          </a:xfrm>
          <a:prstGeom prst="rect">
            <a:avLst/>
          </a:prstGeom>
          <a:noFill/>
        </p:spPr>
        <p:txBody>
          <a:bodyPr wrap="square" rtlCol="0">
            <a:spAutoFit/>
          </a:bodyPr>
          <a:lstStyle/>
          <a:p>
            <a:pPr algn="ctr"/>
            <a:r>
              <a:rPr lang="en-US" sz="850" dirty="0" smtClean="0">
                <a:solidFill>
                  <a:srgbClr val="000000"/>
                </a:solidFill>
                <a:latin typeface="Arial" pitchFamily="34" charset="0"/>
                <a:cs typeface="Arial" pitchFamily="34" charset="0"/>
              </a:rPr>
              <a:t>Deputy:</a:t>
            </a:r>
          </a:p>
          <a:p>
            <a:pPr algn="ctr"/>
            <a:r>
              <a:rPr lang="en-US" sz="850" b="1" dirty="0" smtClean="0">
                <a:solidFill>
                  <a:srgbClr val="0070C0"/>
                </a:solidFill>
                <a:latin typeface="Arial" pitchFamily="34" charset="0"/>
                <a:cs typeface="Arial" pitchFamily="34" charset="0"/>
              </a:rPr>
              <a:t>A. Lung</a:t>
            </a:r>
          </a:p>
          <a:p>
            <a:pPr algn="ctr"/>
            <a:endParaRPr lang="en-US" sz="500" dirty="0" smtClean="0">
              <a:solidFill>
                <a:srgbClr val="000000"/>
              </a:solidFill>
              <a:latin typeface="Arial" pitchFamily="34" charset="0"/>
              <a:cs typeface="Arial" pitchFamily="34" charset="0"/>
            </a:endParaRPr>
          </a:p>
          <a:p>
            <a:r>
              <a:rPr lang="en-US" sz="850" dirty="0" smtClean="0">
                <a:solidFill>
                  <a:srgbClr val="000000"/>
                </a:solidFill>
                <a:latin typeface="Arial" pitchFamily="34" charset="0"/>
                <a:cs typeface="Arial" pitchFamily="34" charset="0"/>
              </a:rPr>
              <a:t>APMs:</a:t>
            </a:r>
          </a:p>
          <a:p>
            <a:r>
              <a:rPr lang="en-US" sz="850" dirty="0" smtClean="0">
                <a:solidFill>
                  <a:srgbClr val="000000"/>
                </a:solidFill>
                <a:latin typeface="Arial" pitchFamily="34" charset="0"/>
                <a:cs typeface="Arial" pitchFamily="34" charset="0"/>
              </a:rPr>
              <a:t>L. Harwood</a:t>
            </a:r>
          </a:p>
          <a:p>
            <a:r>
              <a:rPr lang="en-US" sz="850" b="1" dirty="0" smtClean="0">
                <a:solidFill>
                  <a:srgbClr val="0070C0"/>
                </a:solidFill>
                <a:latin typeface="Arial" pitchFamily="34" charset="0"/>
                <a:cs typeface="Arial" pitchFamily="34" charset="0"/>
              </a:rPr>
              <a:t>R. </a:t>
            </a:r>
            <a:r>
              <a:rPr lang="en-US" sz="850" b="1" dirty="0" err="1" smtClean="0">
                <a:solidFill>
                  <a:srgbClr val="0070C0"/>
                </a:solidFill>
                <a:latin typeface="Arial" pitchFamily="34" charset="0"/>
                <a:cs typeface="Arial" pitchFamily="34" charset="0"/>
              </a:rPr>
              <a:t>Yasky</a:t>
            </a:r>
            <a:endParaRPr lang="en-US" sz="850" b="1" dirty="0" smtClean="0">
              <a:solidFill>
                <a:srgbClr val="0070C0"/>
              </a:solidFill>
              <a:latin typeface="Arial" pitchFamily="34" charset="0"/>
              <a:cs typeface="Arial" pitchFamily="34" charset="0"/>
            </a:endParaRPr>
          </a:p>
          <a:p>
            <a:r>
              <a:rPr lang="en-US" sz="850" dirty="0" smtClean="0">
                <a:solidFill>
                  <a:srgbClr val="000000"/>
                </a:solidFill>
                <a:latin typeface="Arial" pitchFamily="34" charset="0"/>
                <a:cs typeface="Arial" pitchFamily="34" charset="0"/>
              </a:rPr>
              <a:t>G. Young</a:t>
            </a:r>
            <a:endParaRPr lang="en-US" sz="85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935158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914400"/>
          </a:xfrm>
        </p:spPr>
        <p:txBody>
          <a:bodyPr/>
          <a:lstStyle/>
          <a:p>
            <a:r>
              <a:rPr lang="en-US" dirty="0" smtClean="0"/>
              <a:t>Superconducting RF Technology</a:t>
            </a:r>
            <a:endParaRPr lang="en-US" dirty="0"/>
          </a:p>
        </p:txBody>
      </p:sp>
      <p:sp>
        <p:nvSpPr>
          <p:cNvPr id="5" name="Content Placeholder 4"/>
          <p:cNvSpPr>
            <a:spLocks noGrp="1"/>
          </p:cNvSpPr>
          <p:nvPr>
            <p:ph idx="1"/>
          </p:nvPr>
        </p:nvSpPr>
        <p:spPr>
          <a:xfrm>
            <a:off x="-20096" y="914400"/>
            <a:ext cx="6934200" cy="5215467"/>
          </a:xfrm>
        </p:spPr>
        <p:txBody>
          <a:bodyPr/>
          <a:lstStyle/>
          <a:p>
            <a:pPr marL="342900" indent="-342900">
              <a:spcBef>
                <a:spcPts val="0"/>
              </a:spcBef>
            </a:pPr>
            <a:r>
              <a:rPr lang="en-US" sz="1600" dirty="0" smtClean="0"/>
              <a:t>12 </a:t>
            </a:r>
            <a:r>
              <a:rPr lang="en-US" sz="1600" dirty="0" err="1" smtClean="0"/>
              <a:t>GeV</a:t>
            </a:r>
            <a:r>
              <a:rPr lang="en-US" sz="1600" dirty="0" smtClean="0"/>
              <a:t> CEBAF Upgrade – 84 cavities</a:t>
            </a:r>
          </a:p>
          <a:p>
            <a:pPr marL="633413" lvl="1" indent="-290513">
              <a:spcBef>
                <a:spcPts val="0"/>
              </a:spcBef>
            </a:pPr>
            <a:r>
              <a:rPr lang="en-US" sz="1600" dirty="0" smtClean="0"/>
              <a:t>All processed, most exceed 30 MV/m</a:t>
            </a:r>
          </a:p>
          <a:p>
            <a:pPr marL="633413" lvl="1" indent="-290513">
              <a:spcBef>
                <a:spcPts val="0"/>
              </a:spcBef>
            </a:pPr>
            <a:r>
              <a:rPr lang="en-US" sz="1600" dirty="0" err="1" smtClean="0"/>
              <a:t>Cryomodule</a:t>
            </a:r>
            <a:r>
              <a:rPr lang="en-US" sz="1600" dirty="0" smtClean="0"/>
              <a:t> assembly ~70% complete</a:t>
            </a:r>
          </a:p>
          <a:p>
            <a:pPr marL="342900" indent="-342900">
              <a:spcBef>
                <a:spcPts val="0"/>
              </a:spcBef>
              <a:buNone/>
            </a:pPr>
            <a:endParaRPr lang="en-US" sz="1600" dirty="0" smtClean="0"/>
          </a:p>
          <a:p>
            <a:pPr marL="342900" indent="-342900">
              <a:spcBef>
                <a:spcPts val="0"/>
              </a:spcBef>
            </a:pPr>
            <a:r>
              <a:rPr lang="en-US" sz="1600" dirty="0" smtClean="0"/>
              <a:t>FRIB:</a:t>
            </a:r>
          </a:p>
          <a:p>
            <a:pPr marL="633413" indent="-290513">
              <a:spcBef>
                <a:spcPts val="0"/>
              </a:spcBef>
              <a:buNone/>
            </a:pPr>
            <a:r>
              <a:rPr lang="en-US" sz="1600" dirty="0" smtClean="0"/>
              <a:t>–	Committed to do processing of all half-wave cavities</a:t>
            </a:r>
          </a:p>
          <a:p>
            <a:pPr marL="633413" indent="-290513">
              <a:spcBef>
                <a:spcPts val="0"/>
              </a:spcBef>
              <a:buNone/>
            </a:pPr>
            <a:r>
              <a:rPr lang="en-US" sz="1600" dirty="0" smtClean="0"/>
              <a:t>–	In discussion re full </a:t>
            </a:r>
            <a:r>
              <a:rPr lang="en-US" sz="1600" dirty="0" err="1" smtClean="0"/>
              <a:t>cryomodule</a:t>
            </a:r>
            <a:r>
              <a:rPr lang="en-US" sz="1600" dirty="0" smtClean="0"/>
              <a:t> design, assembly, and testing</a:t>
            </a:r>
          </a:p>
          <a:p>
            <a:pPr marL="342900" indent="-342900">
              <a:spcBef>
                <a:spcPts val="0"/>
              </a:spcBef>
              <a:buNone/>
            </a:pPr>
            <a:endParaRPr lang="en-US" sz="1600" dirty="0" smtClean="0"/>
          </a:p>
          <a:p>
            <a:pPr marL="342900" indent="-342900">
              <a:spcBef>
                <a:spcPts val="0"/>
              </a:spcBef>
            </a:pPr>
            <a:r>
              <a:rPr lang="en-US" sz="1600" dirty="0" smtClean="0"/>
              <a:t>APS - construct crab cavity prototype </a:t>
            </a:r>
          </a:p>
          <a:p>
            <a:pPr marL="342900" indent="-342900">
              <a:spcBef>
                <a:spcPts val="0"/>
              </a:spcBef>
              <a:buNone/>
            </a:pPr>
            <a:endParaRPr lang="en-US" sz="1600" dirty="0" smtClean="0"/>
          </a:p>
          <a:p>
            <a:pPr marL="342900" indent="-342900">
              <a:spcBef>
                <a:spcPts val="0"/>
              </a:spcBef>
            </a:pPr>
            <a:r>
              <a:rPr lang="en-US" sz="1600" dirty="0" smtClean="0"/>
              <a:t>Project X - designed, constructed and tested new 650 MHz cavity shape to minimize </a:t>
            </a:r>
            <a:r>
              <a:rPr lang="en-US" sz="1600" dirty="0" err="1" smtClean="0"/>
              <a:t>multipacting</a:t>
            </a:r>
            <a:endParaRPr lang="en-US" sz="1600" dirty="0" smtClean="0"/>
          </a:p>
          <a:p>
            <a:pPr marL="342900" indent="-342900">
              <a:spcBef>
                <a:spcPts val="0"/>
              </a:spcBef>
            </a:pPr>
            <a:endParaRPr lang="en-US" sz="1600" dirty="0" smtClean="0"/>
          </a:p>
          <a:p>
            <a:pPr marL="342900" indent="-342900">
              <a:spcBef>
                <a:spcPts val="0"/>
              </a:spcBef>
            </a:pPr>
            <a:r>
              <a:rPr lang="en-US" sz="1600" dirty="0" smtClean="0"/>
              <a:t>Next Generation Light Source - collaboration w/LBNL, FNAL, SLAC</a:t>
            </a:r>
          </a:p>
          <a:p>
            <a:pPr marL="342900" indent="-342900">
              <a:spcBef>
                <a:spcPts val="0"/>
              </a:spcBef>
            </a:pPr>
            <a:endParaRPr lang="en-US" sz="1600" dirty="0" smtClean="0"/>
          </a:p>
          <a:p>
            <a:pPr marL="342900" indent="-342900">
              <a:spcBef>
                <a:spcPts val="0"/>
              </a:spcBef>
            </a:pPr>
            <a:r>
              <a:rPr lang="en-US" sz="1600" dirty="0" smtClean="0"/>
              <a:t>ILC - leading gradient improvement effort </a:t>
            </a:r>
          </a:p>
          <a:p>
            <a:pPr marL="342900" indent="-342900">
              <a:spcBef>
                <a:spcPts val="0"/>
              </a:spcBef>
            </a:pPr>
            <a:endParaRPr lang="en-US" sz="1600" dirty="0" smtClean="0"/>
          </a:p>
          <a:p>
            <a:pPr marL="342900" indent="-342900">
              <a:spcBef>
                <a:spcPts val="0"/>
              </a:spcBef>
            </a:pPr>
            <a:r>
              <a:rPr lang="en-US" sz="1600" dirty="0" smtClean="0"/>
              <a:t>BES inverse </a:t>
            </a:r>
            <a:r>
              <a:rPr lang="en-US" sz="1600" dirty="0" err="1" smtClean="0"/>
              <a:t>compton</a:t>
            </a:r>
            <a:r>
              <a:rPr lang="en-US" sz="1600" dirty="0" smtClean="0"/>
              <a:t> scattering source – developing technology</a:t>
            </a:r>
          </a:p>
          <a:p>
            <a:pPr marL="342900" indent="-342900">
              <a:spcBef>
                <a:spcPts val="0"/>
              </a:spcBef>
            </a:pPr>
            <a:endParaRPr lang="en-US" sz="1600" dirty="0" smtClean="0"/>
          </a:p>
          <a:p>
            <a:pPr marL="342900" indent="-342900">
              <a:spcBef>
                <a:spcPts val="0"/>
              </a:spcBef>
            </a:pPr>
            <a:r>
              <a:rPr lang="en-US" sz="1600" dirty="0" smtClean="0"/>
              <a:t>European Spallation Source </a:t>
            </a:r>
            <a:r>
              <a:rPr lang="en-US" sz="1600" dirty="0"/>
              <a:t>– </a:t>
            </a:r>
            <a:r>
              <a:rPr lang="en-US" sz="1600" dirty="0" smtClean="0"/>
              <a:t>in negotiations re spoke cavity R&amp;D</a:t>
            </a:r>
          </a:p>
        </p:txBody>
      </p:sp>
      <p:pic>
        <p:nvPicPr>
          <p:cNvPr id="9" name="Picture 2"/>
          <p:cNvPicPr>
            <a:picLocks noChangeAspect="1" noChangeArrowheads="1"/>
          </p:cNvPicPr>
          <p:nvPr/>
        </p:nvPicPr>
        <p:blipFill>
          <a:blip r:embed="rId3" cstate="print"/>
          <a:srcRect/>
          <a:stretch>
            <a:fillRect/>
          </a:stretch>
        </p:blipFill>
        <p:spPr bwMode="auto">
          <a:xfrm>
            <a:off x="5943600" y="974282"/>
            <a:ext cx="3100459" cy="77831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3" name="Group 2"/>
          <p:cNvGrpSpPr/>
          <p:nvPr/>
        </p:nvGrpSpPr>
        <p:grpSpPr>
          <a:xfrm>
            <a:off x="6553200" y="4191000"/>
            <a:ext cx="2514600" cy="2209800"/>
            <a:chOff x="6224616" y="3429000"/>
            <a:chExt cx="2581318" cy="2286000"/>
          </a:xfrm>
        </p:grpSpPr>
        <p:pic>
          <p:nvPicPr>
            <p:cNvPr id="1027" name="Picture 3"/>
            <p:cNvPicPr>
              <a:picLocks noChangeAspect="1" noChangeArrowheads="1"/>
            </p:cNvPicPr>
            <p:nvPr/>
          </p:nvPicPr>
          <p:blipFill>
            <a:blip r:embed="rId4" cstate="print"/>
            <a:srcRect l="21518" t="13471" r="5157" b="19421"/>
            <a:stretch>
              <a:fillRect/>
            </a:stretch>
          </p:blipFill>
          <p:spPr bwMode="auto">
            <a:xfrm>
              <a:off x="6224616" y="3439850"/>
              <a:ext cx="2581318" cy="22751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 name="Rectangle 1"/>
            <p:cNvSpPr/>
            <p:nvPr/>
          </p:nvSpPr>
          <p:spPr>
            <a:xfrm>
              <a:off x="6553200" y="3429000"/>
              <a:ext cx="939681" cy="246221"/>
            </a:xfrm>
            <a:prstGeom prst="rect">
              <a:avLst/>
            </a:prstGeom>
          </p:spPr>
          <p:txBody>
            <a:bodyPr wrap="none">
              <a:spAutoFit/>
            </a:bodyPr>
            <a:lstStyle/>
            <a:p>
              <a:pPr lvl="0"/>
              <a:r>
                <a:rPr lang="en-US" sz="1000" b="1" dirty="0">
                  <a:solidFill>
                    <a:srgbClr val="000000"/>
                  </a:solidFill>
                  <a:latin typeface="Arial" pitchFamily="34" charset="0"/>
                  <a:cs typeface="Arial" pitchFamily="34" charset="0"/>
                </a:rPr>
                <a:t>FRIB Layout</a:t>
              </a:r>
            </a:p>
          </p:txBody>
        </p:sp>
      </p:grpSp>
      <p:grpSp>
        <p:nvGrpSpPr>
          <p:cNvPr id="6" name="Group 5"/>
          <p:cNvGrpSpPr/>
          <p:nvPr/>
        </p:nvGrpSpPr>
        <p:grpSpPr>
          <a:xfrm>
            <a:off x="6327070" y="2052705"/>
            <a:ext cx="2717306" cy="1602640"/>
            <a:chOff x="5858462" y="4436095"/>
            <a:chExt cx="3030607" cy="1841155"/>
          </a:xfrm>
        </p:grpSpPr>
        <p:pic>
          <p:nvPicPr>
            <p:cNvPr id="8" name="Picture 9" descr="DSC_2576.jpg"/>
            <p:cNvPicPr>
              <a:picLocks noChangeAspect="1"/>
            </p:cNvPicPr>
            <p:nvPr/>
          </p:nvPicPr>
          <p:blipFill>
            <a:blip r:embed="rId5" cstate="print"/>
            <a:srcRect l="8888" t="20000" r="8888" b="6667"/>
            <a:stretch>
              <a:fillRect/>
            </a:stretch>
          </p:blipFill>
          <p:spPr bwMode="auto">
            <a:xfrm>
              <a:off x="5858462" y="4476115"/>
              <a:ext cx="3030607" cy="180113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Rectangle 9"/>
            <p:cNvSpPr/>
            <p:nvPr/>
          </p:nvSpPr>
          <p:spPr>
            <a:xfrm>
              <a:off x="6705881" y="4436095"/>
              <a:ext cx="2039341" cy="246221"/>
            </a:xfrm>
            <a:prstGeom prst="rect">
              <a:avLst/>
            </a:prstGeom>
          </p:spPr>
          <p:txBody>
            <a:bodyPr wrap="none">
              <a:spAutoFit/>
            </a:bodyPr>
            <a:lstStyle/>
            <a:p>
              <a:r>
                <a:rPr lang="en-US" sz="1000" b="1" dirty="0" smtClean="0">
                  <a:latin typeface="Arial" pitchFamily="34" charset="0"/>
                  <a:cs typeface="Arial" pitchFamily="34" charset="0"/>
                </a:rPr>
                <a:t>Crab cavity prototype for APS </a:t>
              </a:r>
              <a:endParaRPr lang="en-US" sz="1000" b="1" dirty="0">
                <a:latin typeface="Arial" pitchFamily="34" charset="0"/>
                <a:cs typeface="Arial" pitchFamily="34" charset="0"/>
              </a:endParaRPr>
            </a:p>
          </p:txBody>
        </p:sp>
      </p:grpSp>
      <p:sp>
        <p:nvSpPr>
          <p:cNvPr id="11" name="Rectangle 10"/>
          <p:cNvSpPr/>
          <p:nvPr/>
        </p:nvSpPr>
        <p:spPr>
          <a:xfrm>
            <a:off x="5943600" y="1506379"/>
            <a:ext cx="906017" cy="246221"/>
          </a:xfrm>
          <a:prstGeom prst="rect">
            <a:avLst/>
          </a:prstGeom>
        </p:spPr>
        <p:txBody>
          <a:bodyPr wrap="none">
            <a:spAutoFit/>
          </a:bodyPr>
          <a:lstStyle/>
          <a:p>
            <a:r>
              <a:rPr lang="en-US" sz="1000" b="1" dirty="0" smtClean="0">
                <a:latin typeface="Arial" pitchFamily="34" charset="0"/>
                <a:cs typeface="Arial" pitchFamily="34" charset="0"/>
              </a:rPr>
              <a:t>7-cell cavity</a:t>
            </a:r>
            <a:endParaRPr lang="en-US" sz="1000" b="1" dirty="0">
              <a:latin typeface="Arial" pitchFamily="34" charset="0"/>
              <a:cs typeface="Arial" pitchFamily="34" charset="0"/>
            </a:endParaRPr>
          </a:p>
        </p:txBody>
      </p:sp>
    </p:spTree>
    <p:extLst>
      <p:ext uri="{BB962C8B-B14F-4D97-AF65-F5344CB8AC3E}">
        <p14:creationId xmlns:p14="http://schemas.microsoft.com/office/powerpoint/2010/main" val="1677154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914400"/>
          </a:xfrm>
        </p:spPr>
        <p:txBody>
          <a:bodyPr/>
          <a:lstStyle/>
          <a:p>
            <a:r>
              <a:rPr lang="en-US" dirty="0" smtClean="0"/>
              <a:t>Cryogenics Projects</a:t>
            </a:r>
            <a:endParaRPr lang="en-US" dirty="0"/>
          </a:p>
        </p:txBody>
      </p:sp>
      <p:sp>
        <p:nvSpPr>
          <p:cNvPr id="5" name="Content Placeholder 4"/>
          <p:cNvSpPr>
            <a:spLocks noGrp="1"/>
          </p:cNvSpPr>
          <p:nvPr>
            <p:ph idx="1"/>
          </p:nvPr>
        </p:nvSpPr>
        <p:spPr>
          <a:xfrm>
            <a:off x="0" y="838200"/>
            <a:ext cx="7137399" cy="5215467"/>
          </a:xfrm>
        </p:spPr>
        <p:txBody>
          <a:bodyPr/>
          <a:lstStyle/>
          <a:p>
            <a:endParaRPr lang="en-US" sz="1600" dirty="0" smtClean="0"/>
          </a:p>
          <a:p>
            <a:r>
              <a:rPr lang="en-US" sz="1700" dirty="0" smtClean="0"/>
              <a:t>12 </a:t>
            </a:r>
            <a:r>
              <a:rPr lang="en-US" sz="1700" dirty="0" err="1" smtClean="0"/>
              <a:t>GeV</a:t>
            </a:r>
            <a:r>
              <a:rPr lang="en-US" sz="1700" dirty="0" smtClean="0"/>
              <a:t> Upgrade</a:t>
            </a:r>
          </a:p>
          <a:p>
            <a:pPr lvl="1"/>
            <a:r>
              <a:rPr lang="en-US" sz="1700" dirty="0" smtClean="0"/>
              <a:t>Doubles capacity of CHL</a:t>
            </a:r>
          </a:p>
          <a:p>
            <a:pPr lvl="1">
              <a:buNone/>
            </a:pPr>
            <a:endParaRPr lang="en-US" sz="1700" dirty="0" smtClean="0"/>
          </a:p>
          <a:p>
            <a:r>
              <a:rPr lang="en-US" sz="1700" dirty="0" smtClean="0"/>
              <a:t>James Webb Telescope, NASA</a:t>
            </a:r>
          </a:p>
          <a:p>
            <a:pPr lvl="1"/>
            <a:r>
              <a:rPr lang="en-US" sz="1700" dirty="0" smtClean="0"/>
              <a:t>Improvements to the</a:t>
            </a:r>
          </a:p>
          <a:p>
            <a:pPr lvl="1">
              <a:buNone/>
            </a:pPr>
            <a:r>
              <a:rPr lang="en-US" sz="1700" dirty="0" smtClean="0"/>
              <a:t>	refrigeration plant to test </a:t>
            </a:r>
          </a:p>
          <a:p>
            <a:pPr lvl="1">
              <a:buNone/>
            </a:pPr>
            <a:r>
              <a:rPr lang="en-US" sz="1700" dirty="0" smtClean="0"/>
              <a:t>	components  </a:t>
            </a:r>
          </a:p>
          <a:p>
            <a:endParaRPr lang="en-US" sz="1700" dirty="0" smtClean="0"/>
          </a:p>
          <a:p>
            <a:r>
              <a:rPr lang="en-US" sz="1700" dirty="0" smtClean="0"/>
              <a:t>FRIB</a:t>
            </a:r>
          </a:p>
          <a:p>
            <a:pPr lvl="1"/>
            <a:r>
              <a:rPr lang="en-US" sz="1700" dirty="0" smtClean="0"/>
              <a:t>Provide design and </a:t>
            </a:r>
          </a:p>
          <a:p>
            <a:pPr lvl="1">
              <a:buNone/>
            </a:pPr>
            <a:r>
              <a:rPr lang="en-US" sz="1700" dirty="0" smtClean="0"/>
              <a:t>	construction support</a:t>
            </a:r>
          </a:p>
          <a:p>
            <a:pPr lvl="1"/>
            <a:endParaRPr lang="en-US" sz="1700" dirty="0" smtClean="0"/>
          </a:p>
          <a:p>
            <a:r>
              <a:rPr lang="en-US" sz="1700" dirty="0" smtClean="0"/>
              <a:t>Next Generation Light Source</a:t>
            </a:r>
          </a:p>
          <a:p>
            <a:pPr lvl="1"/>
            <a:r>
              <a:rPr lang="en-US" sz="1700" dirty="0" smtClean="0"/>
              <a:t>Provide design and </a:t>
            </a:r>
          </a:p>
          <a:p>
            <a:pPr lvl="1">
              <a:buNone/>
            </a:pPr>
            <a:r>
              <a:rPr lang="en-US" sz="1700" dirty="0" smtClean="0"/>
              <a:t>	construction support</a:t>
            </a:r>
          </a:p>
          <a:p>
            <a:pPr lvl="1"/>
            <a:endParaRPr lang="en-US" sz="1700" dirty="0" smtClean="0"/>
          </a:p>
          <a:p>
            <a:pPr>
              <a:buNone/>
            </a:pPr>
            <a:r>
              <a:rPr lang="en-US" sz="1600" dirty="0" smtClean="0"/>
              <a:t>		</a:t>
            </a:r>
          </a:p>
        </p:txBody>
      </p:sp>
      <p:grpSp>
        <p:nvGrpSpPr>
          <p:cNvPr id="17" name="Group 16"/>
          <p:cNvGrpSpPr/>
          <p:nvPr/>
        </p:nvGrpSpPr>
        <p:grpSpPr>
          <a:xfrm>
            <a:off x="3919850" y="914400"/>
            <a:ext cx="3122842" cy="2362200"/>
            <a:chOff x="685800" y="304800"/>
            <a:chExt cx="3122842" cy="2362200"/>
          </a:xfrm>
        </p:grpSpPr>
        <p:sp>
          <p:nvSpPr>
            <p:cNvPr id="8" name="Rectangle 7"/>
            <p:cNvSpPr/>
            <p:nvPr/>
          </p:nvSpPr>
          <p:spPr>
            <a:xfrm>
              <a:off x="1355383" y="2420779"/>
              <a:ext cx="1996059" cy="246221"/>
            </a:xfrm>
            <a:prstGeom prst="rect">
              <a:avLst/>
            </a:prstGeom>
          </p:spPr>
          <p:txBody>
            <a:bodyPr wrap="none">
              <a:spAutoFit/>
            </a:bodyPr>
            <a:lstStyle/>
            <a:p>
              <a:pPr algn="ctr" eaLnBrk="0" hangingPunct="0"/>
              <a:r>
                <a:rPr lang="en-US" sz="1000" i="1" dirty="0" smtClean="0">
                  <a:latin typeface="Arial" pitchFamily="34" charset="0"/>
                  <a:cs typeface="Arial" pitchFamily="34" charset="0"/>
                </a:rPr>
                <a:t>New CHL 12 </a:t>
              </a:r>
              <a:r>
                <a:rPr lang="en-US" sz="1000" i="1" dirty="0" err="1" smtClean="0">
                  <a:latin typeface="Arial" pitchFamily="34" charset="0"/>
                  <a:cs typeface="Arial" pitchFamily="34" charset="0"/>
                </a:rPr>
                <a:t>GeV</a:t>
              </a:r>
              <a:r>
                <a:rPr lang="en-US" sz="1000" i="1" dirty="0" smtClean="0">
                  <a:latin typeface="Arial" pitchFamily="34" charset="0"/>
                  <a:cs typeface="Arial" pitchFamily="34" charset="0"/>
                </a:rPr>
                <a:t> Compressors</a:t>
              </a:r>
              <a:endParaRPr lang="en-US" sz="1000" i="1" dirty="0">
                <a:latin typeface="Arial" pitchFamily="34" charset="0"/>
                <a:cs typeface="Arial" pitchFamily="34" charset="0"/>
              </a:endParaRPr>
            </a:p>
          </p:txBody>
        </p:sp>
        <p:pic>
          <p:nvPicPr>
            <p:cNvPr id="7" name="Picture 1" descr="C:\Users\arenius\Desktop\12GeV\Photos\IMG_1844.JPG"/>
            <p:cNvPicPr>
              <a:picLocks noChangeAspect="1" noChangeArrowheads="1"/>
            </p:cNvPicPr>
            <p:nvPr/>
          </p:nvPicPr>
          <p:blipFill>
            <a:blip r:embed="rId2" cstate="print"/>
            <a:srcRect/>
            <a:stretch>
              <a:fillRect/>
            </a:stretch>
          </p:blipFill>
          <p:spPr bwMode="auto">
            <a:xfrm>
              <a:off x="685800" y="304800"/>
              <a:ext cx="3122842" cy="208189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grpSp>
        <p:nvGrpSpPr>
          <p:cNvPr id="16" name="Group 15"/>
          <p:cNvGrpSpPr/>
          <p:nvPr/>
        </p:nvGrpSpPr>
        <p:grpSpPr>
          <a:xfrm>
            <a:off x="7157850" y="914400"/>
            <a:ext cx="1828800" cy="1600200"/>
            <a:chOff x="3886200" y="914400"/>
            <a:chExt cx="1828800" cy="1600200"/>
          </a:xfrm>
        </p:grpSpPr>
        <p:sp>
          <p:nvSpPr>
            <p:cNvPr id="11" name="TextBox 10"/>
            <p:cNvSpPr txBox="1"/>
            <p:nvPr/>
          </p:nvSpPr>
          <p:spPr>
            <a:xfrm>
              <a:off x="4104290" y="2268379"/>
              <a:ext cx="1502334" cy="246221"/>
            </a:xfrm>
            <a:prstGeom prst="rect">
              <a:avLst/>
            </a:prstGeom>
            <a:noFill/>
            <a:scene3d>
              <a:camera prst="orthographicFront"/>
              <a:lightRig rig="threePt" dir="t"/>
            </a:scene3d>
            <a:sp3d>
              <a:bevelT/>
            </a:sp3d>
          </p:spPr>
          <p:txBody>
            <a:bodyPr wrap="none" rtlCol="0">
              <a:spAutoFit/>
            </a:bodyPr>
            <a:lstStyle/>
            <a:p>
              <a:r>
                <a:rPr lang="en-US" sz="1000" i="1" dirty="0" smtClean="0">
                  <a:latin typeface="Arial" pitchFamily="34" charset="0"/>
                  <a:cs typeface="Arial" pitchFamily="34" charset="0"/>
                </a:rPr>
                <a:t>12 </a:t>
              </a:r>
              <a:r>
                <a:rPr lang="en-US" sz="1000" i="1" dirty="0" err="1" smtClean="0">
                  <a:latin typeface="Arial" pitchFamily="34" charset="0"/>
                  <a:cs typeface="Arial" pitchFamily="34" charset="0"/>
                </a:rPr>
                <a:t>GeV</a:t>
              </a:r>
              <a:r>
                <a:rPr lang="en-US" sz="1000" i="1" dirty="0" smtClean="0">
                  <a:latin typeface="Arial" pitchFamily="34" charset="0"/>
                  <a:cs typeface="Arial" pitchFamily="34" charset="0"/>
                </a:rPr>
                <a:t> Upper </a:t>
              </a:r>
              <a:r>
                <a:rPr lang="en-US" sz="1000" i="1" dirty="0" err="1" smtClean="0">
                  <a:latin typeface="Arial" pitchFamily="34" charset="0"/>
                  <a:cs typeface="Arial" pitchFamily="34" charset="0"/>
                </a:rPr>
                <a:t>Coldbox</a:t>
              </a:r>
              <a:endParaRPr lang="en-US" sz="1000" i="1" dirty="0">
                <a:latin typeface="Arial" pitchFamily="34" charset="0"/>
                <a:cs typeface="Arial" pitchFamily="34" charset="0"/>
              </a:endParaRPr>
            </a:p>
          </p:txBody>
        </p:sp>
        <p:pic>
          <p:nvPicPr>
            <p:cNvPr id="12" name="Content Placeholder 4"/>
            <p:cNvPicPr>
              <a:picLocks noChangeAspect="1"/>
            </p:cNvPicPr>
            <p:nvPr/>
          </p:nvPicPr>
          <p:blipFill>
            <a:blip r:embed="rId3" cstate="print">
              <a:extLst>
                <a:ext uri="{28A0092B-C50C-407E-A947-70E740481C1C}">
                  <a14:useLocalDpi xmlns:a14="http://schemas.microsoft.com/office/drawing/2010/main" val="0"/>
                </a:ext>
              </a:extLst>
            </a:blip>
            <a:srcRect l="4878"/>
            <a:stretch>
              <a:fillRect/>
            </a:stretch>
          </p:blipFill>
          <p:spPr bwMode="auto">
            <a:xfrm>
              <a:off x="3886200" y="914400"/>
              <a:ext cx="1828800" cy="13735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grpSp>
        <p:nvGrpSpPr>
          <p:cNvPr id="18" name="Group 17"/>
          <p:cNvGrpSpPr/>
          <p:nvPr/>
        </p:nvGrpSpPr>
        <p:grpSpPr>
          <a:xfrm>
            <a:off x="7162800" y="2590800"/>
            <a:ext cx="1828800" cy="1676400"/>
            <a:chOff x="7239000" y="3276600"/>
            <a:chExt cx="1828800" cy="1676400"/>
          </a:xfrm>
        </p:grpSpPr>
        <p:pic>
          <p:nvPicPr>
            <p:cNvPr id="13" name="Content Placeholder 4"/>
            <p:cNvPicPr>
              <a:picLocks noChangeAspect="1"/>
            </p:cNvPicPr>
            <p:nvPr/>
          </p:nvPicPr>
          <p:blipFill>
            <a:blip r:embed="rId4" cstate="print">
              <a:extLst>
                <a:ext uri="{28A0092B-C50C-407E-A947-70E740481C1C}">
                  <a14:useLocalDpi xmlns:a14="http://schemas.microsoft.com/office/drawing/2010/main" val="0"/>
                </a:ext>
              </a:extLst>
            </a:blip>
            <a:srcRect r="5248"/>
            <a:stretch>
              <a:fillRect/>
            </a:stretch>
          </p:blipFill>
          <p:spPr bwMode="auto">
            <a:xfrm>
              <a:off x="7239000" y="3276600"/>
              <a:ext cx="1828800" cy="137327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4" name="TextBox 13"/>
            <p:cNvSpPr txBox="1"/>
            <p:nvPr/>
          </p:nvSpPr>
          <p:spPr>
            <a:xfrm>
              <a:off x="7408116" y="4706779"/>
              <a:ext cx="1502334" cy="246221"/>
            </a:xfrm>
            <a:prstGeom prst="rect">
              <a:avLst/>
            </a:prstGeom>
            <a:noFill/>
            <a:scene3d>
              <a:camera prst="orthographicFront"/>
              <a:lightRig rig="threePt" dir="t"/>
            </a:scene3d>
            <a:sp3d>
              <a:bevelT/>
            </a:sp3d>
          </p:spPr>
          <p:txBody>
            <a:bodyPr wrap="none" rtlCol="0">
              <a:spAutoFit/>
            </a:bodyPr>
            <a:lstStyle/>
            <a:p>
              <a:r>
                <a:rPr lang="en-US" sz="1000" i="1" dirty="0" smtClean="0">
                  <a:latin typeface="Arial" pitchFamily="34" charset="0"/>
                  <a:cs typeface="Arial" pitchFamily="34" charset="0"/>
                </a:rPr>
                <a:t>12 </a:t>
              </a:r>
              <a:r>
                <a:rPr lang="en-US" sz="1000" i="1" dirty="0" err="1" smtClean="0">
                  <a:latin typeface="Arial" pitchFamily="34" charset="0"/>
                  <a:cs typeface="Arial" pitchFamily="34" charset="0"/>
                </a:rPr>
                <a:t>GeV</a:t>
              </a:r>
              <a:r>
                <a:rPr lang="en-US" sz="1000" i="1" dirty="0" smtClean="0">
                  <a:latin typeface="Arial" pitchFamily="34" charset="0"/>
                  <a:cs typeface="Arial" pitchFamily="34" charset="0"/>
                </a:rPr>
                <a:t> Lower </a:t>
              </a:r>
              <a:r>
                <a:rPr lang="en-US" sz="1000" i="1" dirty="0" err="1" smtClean="0">
                  <a:latin typeface="Arial" pitchFamily="34" charset="0"/>
                  <a:cs typeface="Arial" pitchFamily="34" charset="0"/>
                </a:rPr>
                <a:t>Coldbox</a:t>
              </a:r>
              <a:endParaRPr lang="en-US" sz="1000" i="1" dirty="0">
                <a:latin typeface="Arial" pitchFamily="34" charset="0"/>
                <a:cs typeface="Arial" pitchFamily="34" charset="0"/>
              </a:endParaRPr>
            </a:p>
          </p:txBody>
        </p:sp>
      </p:grpSp>
      <p:grpSp>
        <p:nvGrpSpPr>
          <p:cNvPr id="19" name="Group 18"/>
          <p:cNvGrpSpPr/>
          <p:nvPr/>
        </p:nvGrpSpPr>
        <p:grpSpPr>
          <a:xfrm>
            <a:off x="4033650" y="3865175"/>
            <a:ext cx="4119750" cy="2307025"/>
            <a:chOff x="4385950" y="3810000"/>
            <a:chExt cx="4119750" cy="2307025"/>
          </a:xfrm>
        </p:grpSpPr>
        <p:pic>
          <p:nvPicPr>
            <p:cNvPr id="374786" name="Picture 2" descr="C:\Users\foremast\AppData\Local\Temp\1.35kW 20K Refrigerator.jpg"/>
            <p:cNvPicPr>
              <a:picLocks noChangeAspect="1" noChangeArrowheads="1"/>
            </p:cNvPicPr>
            <p:nvPr/>
          </p:nvPicPr>
          <p:blipFill>
            <a:blip r:embed="rId5" cstate="print"/>
            <a:srcRect/>
            <a:stretch>
              <a:fillRect/>
            </a:stretch>
          </p:blipFill>
          <p:spPr bwMode="auto">
            <a:xfrm>
              <a:off x="6600700" y="4573975"/>
              <a:ext cx="1905000" cy="15430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74787" name="Picture 3" descr="C:\Users\foremast\AppData\Local\Temp\New Helium Compressor 5-7-2010 125.jpg"/>
            <p:cNvPicPr>
              <a:picLocks noChangeAspect="1" noChangeArrowheads="1"/>
            </p:cNvPicPr>
            <p:nvPr/>
          </p:nvPicPr>
          <p:blipFill>
            <a:blip r:embed="rId6" cstate="print"/>
            <a:srcRect/>
            <a:stretch>
              <a:fillRect/>
            </a:stretch>
          </p:blipFill>
          <p:spPr bwMode="auto">
            <a:xfrm>
              <a:off x="4572000" y="3810000"/>
              <a:ext cx="1879600" cy="14097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5" name="TextBox 14"/>
            <p:cNvSpPr txBox="1"/>
            <p:nvPr/>
          </p:nvSpPr>
          <p:spPr>
            <a:xfrm>
              <a:off x="4385950" y="5293425"/>
              <a:ext cx="2148345" cy="400110"/>
            </a:xfrm>
            <a:prstGeom prst="rect">
              <a:avLst/>
            </a:prstGeom>
            <a:noFill/>
            <a:scene3d>
              <a:camera prst="orthographicFront"/>
              <a:lightRig rig="threePt" dir="t"/>
            </a:scene3d>
            <a:sp3d>
              <a:bevelT/>
            </a:sp3d>
          </p:spPr>
          <p:txBody>
            <a:bodyPr wrap="none" rtlCol="0">
              <a:spAutoFit/>
            </a:bodyPr>
            <a:lstStyle/>
            <a:p>
              <a:pPr algn="r"/>
              <a:r>
                <a:rPr lang="en-US" sz="1000" i="1" dirty="0" smtClean="0">
                  <a:latin typeface="Arial" pitchFamily="34" charset="0"/>
                  <a:cs typeface="Arial" pitchFamily="34" charset="0"/>
                </a:rPr>
                <a:t>Helium refrigerator system</a:t>
              </a:r>
            </a:p>
            <a:p>
              <a:pPr algn="r"/>
              <a:r>
                <a:rPr lang="en-US" sz="1000" i="1" dirty="0" smtClean="0">
                  <a:latin typeface="Arial" pitchFamily="34" charset="0"/>
                  <a:cs typeface="Arial" pitchFamily="34" charset="0"/>
                </a:rPr>
                <a:t>for James Webb telescope testing</a:t>
              </a:r>
              <a:endParaRPr lang="en-US" sz="1000" i="1" dirty="0">
                <a:latin typeface="Arial" pitchFamily="34" charset="0"/>
                <a:cs typeface="Arial" pitchFamily="34" charset="0"/>
              </a:endParaRPr>
            </a:p>
          </p:txBody>
        </p:sp>
      </p:grpSp>
    </p:spTree>
    <p:extLst>
      <p:ext uri="{BB962C8B-B14F-4D97-AF65-F5344CB8AC3E}">
        <p14:creationId xmlns:p14="http://schemas.microsoft.com/office/powerpoint/2010/main" val="1116534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3400" y="1072039"/>
            <a:ext cx="8229600" cy="984885"/>
          </a:xfrm>
          <a:prstGeom prst="rect">
            <a:avLst/>
          </a:prstGeom>
        </p:spPr>
        <p:txBody>
          <a:bodyPr wrap="square">
            <a:spAutoFit/>
          </a:bodyPr>
          <a:lstStyle/>
          <a:p>
            <a:pPr marL="234950" indent="-234950">
              <a:buFont typeface="Arial" pitchFamily="34" charset="0"/>
              <a:buChar char="•"/>
            </a:pPr>
            <a:endParaRPr lang="en-US" dirty="0" smtClean="0">
              <a:latin typeface="Arial" pitchFamily="34" charset="0"/>
              <a:cs typeface="Arial" pitchFamily="34" charset="0"/>
            </a:endParaRPr>
          </a:p>
          <a:p>
            <a:pPr marL="234950" indent="-234950"/>
            <a:endParaRPr lang="en-US" sz="8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p:txBody>
      </p:sp>
      <p:sp>
        <p:nvSpPr>
          <p:cNvPr id="8" name="TextBox 7"/>
          <p:cNvSpPr txBox="1"/>
          <p:nvPr/>
        </p:nvSpPr>
        <p:spPr>
          <a:xfrm>
            <a:off x="76200" y="838201"/>
            <a:ext cx="3048000" cy="5632311"/>
          </a:xfrm>
          <a:prstGeom prst="rect">
            <a:avLst/>
          </a:prstGeom>
          <a:noFill/>
        </p:spPr>
        <p:txBody>
          <a:bodyPr wrap="square" rtlCol="0">
            <a:spAutoFit/>
          </a:bodyPr>
          <a:lstStyle/>
          <a:p>
            <a:pPr marL="400050" indent="-400050">
              <a:buFont typeface="Arial" pitchFamily="34" charset="0"/>
              <a:buChar char="•"/>
            </a:pPr>
            <a:r>
              <a:rPr lang="en-US" sz="2000" dirty="0" smtClean="0">
                <a:solidFill>
                  <a:srgbClr val="002060"/>
                </a:solidFill>
                <a:latin typeface="Arial" pitchFamily="34" charset="0"/>
                <a:cs typeface="Arial" pitchFamily="34" charset="0"/>
              </a:rPr>
              <a:t>Non-DOE Customers:</a:t>
            </a:r>
          </a:p>
          <a:p>
            <a:pPr marL="857250" lvl="1" indent="-457200">
              <a:buFont typeface="Arial" pitchFamily="34" charset="0"/>
              <a:buChar char="•"/>
            </a:pPr>
            <a:r>
              <a:rPr lang="en-US" sz="2000" dirty="0" smtClean="0">
                <a:solidFill>
                  <a:srgbClr val="002060"/>
                </a:solidFill>
                <a:latin typeface="Arial" pitchFamily="34" charset="0"/>
                <a:cs typeface="Arial" pitchFamily="34" charset="0"/>
              </a:rPr>
              <a:t>US Department of Defense:  ONR, JTO, USAF</a:t>
            </a:r>
          </a:p>
          <a:p>
            <a:pPr lvl="1">
              <a:buFont typeface="Arial" pitchFamily="34" charset="0"/>
              <a:buChar char="•"/>
            </a:pPr>
            <a:endParaRPr lang="en-US" sz="2000" dirty="0" smtClean="0">
              <a:solidFill>
                <a:srgbClr val="002060"/>
              </a:solidFill>
              <a:latin typeface="Arial" pitchFamily="34" charset="0"/>
              <a:cs typeface="Arial" pitchFamily="34" charset="0"/>
            </a:endParaRPr>
          </a:p>
          <a:p>
            <a:pPr marL="400050" indent="-400050">
              <a:buFont typeface="Arial" pitchFamily="34" charset="0"/>
              <a:buChar char="•"/>
            </a:pPr>
            <a:r>
              <a:rPr lang="en-US" sz="2000" dirty="0" smtClean="0">
                <a:solidFill>
                  <a:srgbClr val="002060"/>
                </a:solidFill>
                <a:latin typeface="Arial" pitchFamily="34" charset="0"/>
                <a:cs typeface="Arial" pitchFamily="34" charset="0"/>
              </a:rPr>
              <a:t>Synergistic with TJNAF mission</a:t>
            </a:r>
          </a:p>
          <a:p>
            <a:pPr marL="862013" lvl="1" indent="-461963">
              <a:buFont typeface="Arial" pitchFamily="34" charset="0"/>
              <a:buChar char="•"/>
            </a:pPr>
            <a:r>
              <a:rPr lang="en-US" sz="2000" dirty="0" err="1" smtClean="0">
                <a:solidFill>
                  <a:srgbClr val="002060"/>
                </a:solidFill>
                <a:latin typeface="Arial" pitchFamily="34" charset="0"/>
                <a:cs typeface="Arial" pitchFamily="34" charset="0"/>
              </a:rPr>
              <a:t>DarkLight</a:t>
            </a:r>
            <a:r>
              <a:rPr lang="en-US" sz="2000" dirty="0" smtClean="0">
                <a:solidFill>
                  <a:srgbClr val="002060"/>
                </a:solidFill>
                <a:latin typeface="Arial" pitchFamily="34" charset="0"/>
                <a:cs typeface="Arial" pitchFamily="34" charset="0"/>
              </a:rPr>
              <a:t> experiment (A’ search)</a:t>
            </a:r>
          </a:p>
          <a:p>
            <a:pPr marL="862013" lvl="1" indent="-461963">
              <a:buFont typeface="Arial" pitchFamily="34" charset="0"/>
              <a:buChar char="•"/>
            </a:pPr>
            <a:endParaRPr lang="en-US" sz="2000" dirty="0" smtClean="0">
              <a:solidFill>
                <a:srgbClr val="002060"/>
              </a:solidFill>
              <a:latin typeface="Arial" pitchFamily="34" charset="0"/>
              <a:cs typeface="Arial" pitchFamily="34" charset="0"/>
            </a:endParaRPr>
          </a:p>
          <a:p>
            <a:pPr marL="862013" lvl="1" indent="-461963">
              <a:buFont typeface="Arial" pitchFamily="34" charset="0"/>
              <a:buChar char="•"/>
            </a:pPr>
            <a:r>
              <a:rPr lang="en-US" sz="2000" dirty="0" smtClean="0">
                <a:solidFill>
                  <a:srgbClr val="002060"/>
                </a:solidFill>
                <a:latin typeface="Arial" pitchFamily="34" charset="0"/>
                <a:cs typeface="Arial" pitchFamily="34" charset="0"/>
              </a:rPr>
              <a:t>Development of improved Kr dating capability (ground water, arctic ice)</a:t>
            </a:r>
          </a:p>
          <a:p>
            <a:pPr lvl="1"/>
            <a:endParaRPr lang="en-US" sz="2000" b="1" dirty="0" smtClean="0">
              <a:solidFill>
                <a:srgbClr val="002060"/>
              </a:solidFill>
              <a:latin typeface="Arial" pitchFamily="34" charset="0"/>
              <a:cs typeface="Arial" pitchFamily="34" charset="0"/>
            </a:endParaRPr>
          </a:p>
        </p:txBody>
      </p:sp>
      <p:sp>
        <p:nvSpPr>
          <p:cNvPr id="6" name="Rectangle 5"/>
          <p:cNvSpPr/>
          <p:nvPr/>
        </p:nvSpPr>
        <p:spPr bwMode="auto">
          <a:xfrm>
            <a:off x="4390836" y="3767363"/>
            <a:ext cx="3291406" cy="892208"/>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5613" indent="-455613" eaLnBrk="0" fontAlgn="base" hangingPunct="0">
              <a:spcBef>
                <a:spcPct val="0"/>
              </a:spcBef>
              <a:spcAft>
                <a:spcPct val="0"/>
              </a:spcAft>
              <a:tabLst>
                <a:tab pos="857250" algn="l"/>
              </a:tabLst>
            </a:pPr>
            <a:endParaRPr lang="en-US" sz="2400" dirty="0">
              <a:solidFill>
                <a:srgbClr val="000000"/>
              </a:solidFill>
              <a:latin typeface="Arial" charset="0"/>
            </a:endParaRPr>
          </a:p>
        </p:txBody>
      </p:sp>
      <p:sp>
        <p:nvSpPr>
          <p:cNvPr id="7" name="TextBox 6"/>
          <p:cNvSpPr txBox="1"/>
          <p:nvPr/>
        </p:nvSpPr>
        <p:spPr>
          <a:xfrm>
            <a:off x="3810000" y="3934652"/>
            <a:ext cx="4582154" cy="337845"/>
          </a:xfrm>
          <a:prstGeom prst="rect">
            <a:avLst/>
          </a:prstGeom>
          <a:noFill/>
        </p:spPr>
        <p:txBody>
          <a:bodyPr wrap="square" rtlCol="0">
            <a:spAutoFit/>
          </a:bodyPr>
          <a:lstStyle/>
          <a:p>
            <a:pPr eaLnBrk="0" fontAlgn="base" hangingPunct="0">
              <a:spcBef>
                <a:spcPct val="0"/>
              </a:spcBef>
              <a:spcAft>
                <a:spcPct val="0"/>
              </a:spcAft>
            </a:pPr>
            <a:endParaRPr lang="en-US" sz="2400" dirty="0">
              <a:solidFill>
                <a:srgbClr val="0033CC"/>
              </a:solidFill>
              <a:latin typeface="Arial" charset="0"/>
            </a:endParaRPr>
          </a:p>
        </p:txBody>
      </p:sp>
      <p:grpSp>
        <p:nvGrpSpPr>
          <p:cNvPr id="9" name="Group 8"/>
          <p:cNvGrpSpPr/>
          <p:nvPr/>
        </p:nvGrpSpPr>
        <p:grpSpPr>
          <a:xfrm>
            <a:off x="3319777" y="1312944"/>
            <a:ext cx="5671823" cy="4706856"/>
            <a:chOff x="3319777" y="1312944"/>
            <a:chExt cx="5671823" cy="4706856"/>
          </a:xfrm>
        </p:grpSpPr>
        <p:sp>
          <p:nvSpPr>
            <p:cNvPr id="2" name="Rectangle 1"/>
            <p:cNvSpPr/>
            <p:nvPr/>
          </p:nvSpPr>
          <p:spPr bwMode="auto">
            <a:xfrm>
              <a:off x="3319777" y="1312944"/>
              <a:ext cx="5671823" cy="4706856"/>
            </a:xfrm>
            <a:prstGeom prst="rect">
              <a:avLst/>
            </a:prstGeom>
            <a:solidFill>
              <a:schemeClr val="bg1"/>
            </a:solidFill>
            <a:ln w="9525" cap="flat" cmpd="sng" algn="ctr">
              <a:noFill/>
              <a:prstDash val="solid"/>
              <a:round/>
              <a:headEnd type="none" w="med" len="med"/>
              <a:tailEnd type="none" w="med" len="med"/>
            </a:ln>
            <a:effectLst>
              <a:outerShdw blurRad="292100" dist="1397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nvGrpSpPr>
            <p:cNvPr id="4" name="Group 3"/>
            <p:cNvGrpSpPr/>
            <p:nvPr/>
          </p:nvGrpSpPr>
          <p:grpSpPr>
            <a:xfrm>
              <a:off x="3403062" y="1389018"/>
              <a:ext cx="5470603" cy="4510704"/>
              <a:chOff x="5144637" y="3124200"/>
              <a:chExt cx="3881440" cy="2941637"/>
            </a:xfrm>
          </p:grpSpPr>
          <p:pic>
            <p:nvPicPr>
              <p:cNvPr id="17" name="Picture 7"/>
              <p:cNvPicPr>
                <a:picLocks noChangeAspect="1" noChangeArrowheads="1"/>
              </p:cNvPicPr>
              <p:nvPr/>
            </p:nvPicPr>
            <p:blipFill>
              <a:blip r:embed="rId3" cstate="print"/>
              <a:srcRect l="16313" t="14209" r="9125" b="9723"/>
              <a:stretch>
                <a:fillRect/>
              </a:stretch>
            </p:blipFill>
            <p:spPr bwMode="auto">
              <a:xfrm>
                <a:off x="5181600" y="3124200"/>
                <a:ext cx="3844477" cy="2941637"/>
              </a:xfrm>
              <a:prstGeom prst="rect">
                <a:avLst/>
              </a:prstGeom>
              <a:ln>
                <a:noFill/>
              </a:ln>
              <a:effectLst/>
            </p:spPr>
          </p:pic>
          <p:sp>
            <p:nvSpPr>
              <p:cNvPr id="3" name="TextBox 2"/>
              <p:cNvSpPr txBox="1"/>
              <p:nvPr/>
            </p:nvSpPr>
            <p:spPr>
              <a:xfrm>
                <a:off x="5144637" y="3152919"/>
                <a:ext cx="1856598" cy="307777"/>
              </a:xfrm>
              <a:prstGeom prst="rect">
                <a:avLst/>
              </a:prstGeom>
              <a:noFill/>
            </p:spPr>
            <p:txBody>
              <a:bodyPr wrap="none" rtlCol="0">
                <a:spAutoFit/>
              </a:bodyPr>
              <a:lstStyle/>
              <a:p>
                <a:r>
                  <a:rPr lang="en-US" sz="1400" b="1" dirty="0" smtClean="0">
                    <a:solidFill>
                      <a:srgbClr val="002060"/>
                    </a:solidFill>
                    <a:latin typeface="Arial" pitchFamily="34" charset="0"/>
                    <a:cs typeface="Arial" pitchFamily="34" charset="0"/>
                  </a:rPr>
                  <a:t>Free Electron Laser</a:t>
                </a:r>
              </a:p>
            </p:txBody>
          </p:sp>
        </p:grpSp>
      </p:grpSp>
      <p:sp>
        <p:nvSpPr>
          <p:cNvPr id="5" name="Title 4"/>
          <p:cNvSpPr>
            <a:spLocks noGrp="1"/>
          </p:cNvSpPr>
          <p:nvPr>
            <p:ph type="title"/>
          </p:nvPr>
        </p:nvSpPr>
        <p:spPr/>
        <p:txBody>
          <a:bodyPr/>
          <a:lstStyle/>
          <a:p>
            <a:r>
              <a:rPr lang="en-US" dirty="0" smtClean="0"/>
              <a:t>Free Electron Laser</a:t>
            </a:r>
            <a:endParaRPr lang="en-US" dirty="0"/>
          </a:p>
        </p:txBody>
      </p:sp>
    </p:spTree>
    <p:extLst>
      <p:ext uri="{BB962C8B-B14F-4D97-AF65-F5344CB8AC3E}">
        <p14:creationId xmlns:p14="http://schemas.microsoft.com/office/powerpoint/2010/main" val="9759503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3600" b="1" dirty="0" smtClean="0">
                <a:latin typeface="Arial" pitchFamily="34" charset="0"/>
                <a:cs typeface="Arial" pitchFamily="34" charset="0"/>
              </a:rPr>
              <a:t>Strategic Plan Status</a:t>
            </a:r>
            <a:endParaRPr lang="en-US" sz="3600" b="1" dirty="0">
              <a:latin typeface="Arial" pitchFamily="34" charset="0"/>
              <a:cs typeface="Arial" pitchFamily="34" charset="0"/>
            </a:endParaRPr>
          </a:p>
        </p:txBody>
      </p:sp>
      <p:sp>
        <p:nvSpPr>
          <p:cNvPr id="3" name="Content Placeholder 2"/>
          <p:cNvSpPr>
            <a:spLocks noGrp="1"/>
          </p:cNvSpPr>
          <p:nvPr>
            <p:ph idx="1"/>
          </p:nvPr>
        </p:nvSpPr>
        <p:spPr>
          <a:xfrm>
            <a:off x="76200" y="1219200"/>
            <a:ext cx="8991600" cy="4800600"/>
          </a:xfrm>
        </p:spPr>
        <p:txBody>
          <a:bodyPr>
            <a:noAutofit/>
          </a:bodyPr>
          <a:lstStyle/>
          <a:p>
            <a:pPr marL="463550" indent="-463550"/>
            <a:r>
              <a:rPr lang="en-US" sz="2200" dirty="0" smtClean="0">
                <a:latin typeface="Arial" pitchFamily="34" charset="0"/>
                <a:cs typeface="Arial" pitchFamily="34" charset="0"/>
              </a:rPr>
              <a:t>Held town meetings with Physics, Theory, Accelerator, FEL divisions </a:t>
            </a:r>
          </a:p>
          <a:p>
            <a:pPr marL="463550" indent="-463550"/>
            <a:endParaRPr lang="en-US" sz="2200" dirty="0" smtClean="0">
              <a:latin typeface="Arial" pitchFamily="34" charset="0"/>
              <a:cs typeface="Arial" pitchFamily="34" charset="0"/>
            </a:endParaRPr>
          </a:p>
          <a:p>
            <a:pPr marL="463550" indent="-463550"/>
            <a:r>
              <a:rPr lang="en-US" sz="2200" dirty="0" smtClean="0">
                <a:latin typeface="Arial" pitchFamily="34" charset="0"/>
                <a:cs typeface="Arial" pitchFamily="34" charset="0"/>
              </a:rPr>
              <a:t>Also held one for “Technology Development and Technical Infrastructure” – </a:t>
            </a:r>
            <a:r>
              <a:rPr lang="en-US" sz="2200" dirty="0" err="1" smtClean="0">
                <a:latin typeface="Arial" pitchFamily="34" charset="0"/>
                <a:cs typeface="Arial" pitchFamily="34" charset="0"/>
              </a:rPr>
              <a:t>cryo</a:t>
            </a:r>
            <a:r>
              <a:rPr lang="en-US" sz="2200" dirty="0" smtClean="0">
                <a:latin typeface="Arial" pitchFamily="34" charset="0"/>
                <a:cs typeface="Arial" pitchFamily="34" charset="0"/>
              </a:rPr>
              <a:t>, accelerator R&amp;D, detector development, etc.</a:t>
            </a:r>
          </a:p>
          <a:p>
            <a:pPr marL="463550" indent="-463550">
              <a:buNone/>
            </a:pPr>
            <a:endParaRPr lang="en-US" sz="2200" dirty="0" smtClean="0">
              <a:latin typeface="Arial" pitchFamily="34" charset="0"/>
              <a:cs typeface="Arial" pitchFamily="34" charset="0"/>
            </a:endParaRPr>
          </a:p>
          <a:p>
            <a:pPr marL="463550" indent="-463550"/>
            <a:r>
              <a:rPr lang="en-US" sz="2200" dirty="0" smtClean="0">
                <a:latin typeface="Arial" pitchFamily="34" charset="0"/>
                <a:cs typeface="Arial" pitchFamily="34" charset="0"/>
              </a:rPr>
              <a:t>Open town meeting with users March 16</a:t>
            </a:r>
          </a:p>
          <a:p>
            <a:pPr marL="463550" indent="-463550">
              <a:buNone/>
            </a:pPr>
            <a:endParaRPr lang="en-US" sz="2200" dirty="0" smtClean="0">
              <a:latin typeface="Arial" pitchFamily="34" charset="0"/>
              <a:cs typeface="Arial" pitchFamily="34" charset="0"/>
            </a:endParaRPr>
          </a:p>
          <a:p>
            <a:pPr marL="463550" indent="-463550"/>
            <a:r>
              <a:rPr lang="en-US" sz="2200" dirty="0" smtClean="0">
                <a:latin typeface="Arial" pitchFamily="34" charset="0"/>
                <a:cs typeface="Arial" pitchFamily="34" charset="0"/>
              </a:rPr>
              <a:t>Lab leadership retreat in Summer 2012</a:t>
            </a:r>
          </a:p>
          <a:p>
            <a:pPr marL="463550" indent="-463550"/>
            <a:endParaRPr lang="en-US" sz="2200" dirty="0" smtClean="0">
              <a:latin typeface="Arial" pitchFamily="34" charset="0"/>
              <a:cs typeface="Arial" pitchFamily="34" charset="0"/>
            </a:endParaRPr>
          </a:p>
          <a:p>
            <a:pPr marL="463550" indent="-463550"/>
            <a:r>
              <a:rPr lang="en-US" sz="2200" dirty="0" smtClean="0">
                <a:latin typeface="Arial" pitchFamily="34" charset="0"/>
                <a:cs typeface="Arial" pitchFamily="34" charset="0"/>
              </a:rPr>
              <a:t>JSA Science Council: Recommend broader scope</a:t>
            </a:r>
          </a:p>
          <a:p>
            <a:pPr marL="463550" indent="-463550">
              <a:buNone/>
            </a:pPr>
            <a:endParaRPr lang="en-US" sz="2200" dirty="0">
              <a:latin typeface="Arial" pitchFamily="34" charset="0"/>
              <a:cs typeface="Arial" pitchFamily="34" charset="0"/>
            </a:endParaRPr>
          </a:p>
        </p:txBody>
      </p:sp>
    </p:spTree>
    <p:extLst>
      <p:ext uri="{BB962C8B-B14F-4D97-AF65-F5344CB8AC3E}">
        <p14:creationId xmlns:p14="http://schemas.microsoft.com/office/powerpoint/2010/main" val="2527474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NSAC 2007 LRP Implementation</a:t>
            </a:r>
            <a:endParaRPr lang="en-US" dirty="0"/>
          </a:p>
        </p:txBody>
      </p:sp>
      <p:pic>
        <p:nvPicPr>
          <p:cNvPr id="275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724400"/>
            <a:ext cx="8610600" cy="1393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5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610601" cy="3003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3204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NSAC-2007-LRP Implementation </a:t>
            </a:r>
            <a:r>
              <a:rPr lang="en-US" dirty="0" err="1" smtClean="0"/>
              <a:t>Subcom</a:t>
            </a:r>
            <a:endParaRPr lang="en-US" dirty="0"/>
          </a:p>
        </p:txBody>
      </p:sp>
      <p:sp>
        <p:nvSpPr>
          <p:cNvPr id="3" name="Content Placeholder 2"/>
          <p:cNvSpPr>
            <a:spLocks noGrp="1"/>
          </p:cNvSpPr>
          <p:nvPr>
            <p:ph idx="1"/>
          </p:nvPr>
        </p:nvSpPr>
        <p:spPr/>
        <p:txBody>
          <a:bodyPr/>
          <a:lstStyle/>
          <a:p>
            <a:pPr marL="0" indent="0">
              <a:buNone/>
            </a:pPr>
            <a:r>
              <a:rPr lang="en-US" b="1" dirty="0" smtClean="0"/>
              <a:t>Nuclear Community Members</a:t>
            </a:r>
          </a:p>
          <a:p>
            <a:r>
              <a:rPr lang="en-US" dirty="0" smtClean="0"/>
              <a:t>Joseph Carlson, Brad </a:t>
            </a:r>
            <a:r>
              <a:rPr lang="en-US" dirty="0" err="1" smtClean="0"/>
              <a:t>Fillipone</a:t>
            </a:r>
            <a:r>
              <a:rPr lang="en-US" dirty="0" smtClean="0"/>
              <a:t>, Stuart Freedman, Haiyan Gao, Donald Geesaman (ex officio, NSAC Chair), Barbara </a:t>
            </a:r>
            <a:r>
              <a:rPr lang="en-US" dirty="0" err="1" smtClean="0"/>
              <a:t>Jacak</a:t>
            </a:r>
            <a:r>
              <a:rPr lang="en-US" dirty="0" smtClean="0"/>
              <a:t>, Peter Jacobs, David Kaplan, Kirby Kemper, Krishna Kumar, Naomi </a:t>
            </a:r>
            <a:r>
              <a:rPr lang="en-US" dirty="0" err="1" smtClean="0"/>
              <a:t>Makins</a:t>
            </a:r>
            <a:r>
              <a:rPr lang="en-US" dirty="0" smtClean="0"/>
              <a:t>, Curtis Meyer, James Nagle, </a:t>
            </a:r>
            <a:r>
              <a:rPr lang="en-US" dirty="0" err="1" smtClean="0"/>
              <a:t>Witold</a:t>
            </a:r>
            <a:r>
              <a:rPr lang="en-US" dirty="0" smtClean="0"/>
              <a:t> </a:t>
            </a:r>
            <a:r>
              <a:rPr lang="en-US" dirty="0" err="1" smtClean="0"/>
              <a:t>Nazarewicz</a:t>
            </a:r>
            <a:r>
              <a:rPr lang="en-US" dirty="0" smtClean="0"/>
              <a:t>, Krishna </a:t>
            </a:r>
            <a:r>
              <a:rPr lang="en-US" dirty="0" err="1" smtClean="0"/>
              <a:t>Rajagopol</a:t>
            </a:r>
            <a:r>
              <a:rPr lang="en-US" dirty="0" smtClean="0"/>
              <a:t>, Michael Ramsey-</a:t>
            </a:r>
            <a:r>
              <a:rPr lang="en-US" dirty="0" err="1" smtClean="0"/>
              <a:t>Musolf</a:t>
            </a:r>
            <a:r>
              <a:rPr lang="en-US" dirty="0" smtClean="0"/>
              <a:t>, Lee </a:t>
            </a:r>
            <a:r>
              <a:rPr lang="en-US" dirty="0" err="1" smtClean="0"/>
              <a:t>Sobotka</a:t>
            </a:r>
            <a:r>
              <a:rPr lang="en-US" dirty="0" smtClean="0"/>
              <a:t>, Robert </a:t>
            </a:r>
            <a:r>
              <a:rPr lang="en-US" dirty="0" err="1" smtClean="0"/>
              <a:t>Tribble</a:t>
            </a:r>
            <a:r>
              <a:rPr lang="en-US" dirty="0" smtClean="0"/>
              <a:t> (Chair), Michael </a:t>
            </a:r>
            <a:r>
              <a:rPr lang="en-US" dirty="0" err="1" smtClean="0"/>
              <a:t>Wiescher</a:t>
            </a:r>
            <a:r>
              <a:rPr lang="en-US" dirty="0" smtClean="0"/>
              <a:t>, John Wilkerson</a:t>
            </a:r>
          </a:p>
          <a:p>
            <a:endParaRPr lang="en-US" dirty="0"/>
          </a:p>
          <a:p>
            <a:pPr marL="0" indent="0">
              <a:buNone/>
            </a:pPr>
            <a:r>
              <a:rPr lang="en-US" b="1" dirty="0" smtClean="0"/>
              <a:t>Members from Broader Scientific Community</a:t>
            </a:r>
          </a:p>
          <a:p>
            <a:r>
              <a:rPr lang="en-US" dirty="0" smtClean="0"/>
              <a:t>Adam Burrows, George Crabtree</a:t>
            </a:r>
            <a:endParaRPr lang="en-US" dirty="0"/>
          </a:p>
        </p:txBody>
      </p:sp>
    </p:spTree>
    <p:extLst>
      <p:ext uri="{BB962C8B-B14F-4D97-AF65-F5344CB8AC3E}">
        <p14:creationId xmlns:p14="http://schemas.microsoft.com/office/powerpoint/2010/main" val="114159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pn12posterpicture"/>
          <p:cNvPicPr>
            <a:picLocks noChangeAspect="1" noChangeArrowheads="1"/>
          </p:cNvPicPr>
          <p:nvPr/>
        </p:nvPicPr>
        <p:blipFill>
          <a:blip r:embed="rId3" cstate="print">
            <a:lum bright="80000" contrast="-80000"/>
          </a:blip>
          <a:srcRect l="3783" t="24808" b="13891"/>
          <a:stretch>
            <a:fillRect/>
          </a:stretch>
        </p:blipFill>
        <p:spPr bwMode="auto">
          <a:xfrm>
            <a:off x="0" y="795867"/>
            <a:ext cx="9144000" cy="5681133"/>
          </a:xfrm>
          <a:prstGeom prst="rect">
            <a:avLst/>
          </a:prstGeom>
          <a:noFill/>
          <a:ln w="9525">
            <a:noFill/>
            <a:miter lim="800000"/>
            <a:headEnd/>
            <a:tailEnd/>
          </a:ln>
        </p:spPr>
      </p:pic>
      <p:sp>
        <p:nvSpPr>
          <p:cNvPr id="6" name="Rectangle 5"/>
          <p:cNvSpPr/>
          <p:nvPr/>
        </p:nvSpPr>
        <p:spPr bwMode="auto">
          <a:xfrm>
            <a:off x="388934" y="795867"/>
            <a:ext cx="8610600" cy="56811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1963" marR="0" indent="-461963" algn="l" defTabSz="914400" rtl="0" eaLnBrk="0" fontAlgn="base" latinLnBrk="0" hangingPunct="0">
              <a:lnSpc>
                <a:spcPct val="100000"/>
              </a:lnSpc>
              <a:spcBef>
                <a:spcPct val="0"/>
              </a:spcBef>
              <a:spcAft>
                <a:spcPct val="0"/>
              </a:spcAft>
              <a:buClr>
                <a:srgbClr val="C00000"/>
              </a:buClr>
              <a:buSzTx/>
              <a:tabLst/>
            </a:pPr>
            <a:endParaRPr lang="en-US" sz="2800" dirty="0" smtClean="0">
              <a:solidFill>
                <a:srgbClr val="002060"/>
              </a:solidFill>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phenomenology</a:t>
            </a:r>
          </a:p>
          <a:p>
            <a:pPr marL="461963" marR="0" indent="-461963" algn="l" defTabSz="914400" rtl="0" eaLnBrk="0" fontAlgn="base" latinLnBrk="0" hangingPunct="0">
              <a:lnSpc>
                <a:spcPct val="100000"/>
              </a:lnSpc>
              <a:spcBef>
                <a:spcPct val="0"/>
              </a:spcBef>
              <a:spcAft>
                <a:spcPct val="0"/>
              </a:spcAft>
              <a:buClr>
                <a:srgbClr val="C00000"/>
              </a:buClr>
              <a:buSzTx/>
              <a:tabLst/>
            </a:pPr>
            <a:r>
              <a:rPr kumimoji="0" lang="en-US" sz="2800" b="0" i="0" u="none" strike="noStrike" cap="none" normalizeH="0" dirty="0" smtClean="0">
                <a:ln>
                  <a:noFill/>
                </a:ln>
                <a:solidFill>
                  <a:srgbClr val="002060"/>
                </a:solidFill>
                <a:effectLst/>
                <a:latin typeface="Arial" pitchFamily="34" charset="0"/>
                <a:cs typeface="Arial" pitchFamily="34" charset="0"/>
              </a:rPr>
              <a:t>	    techniques (</a:t>
            </a:r>
            <a:r>
              <a:rPr kumimoji="0" lang="en-US" sz="2800" b="0" i="0" u="none" strike="noStrike" cap="none" normalizeH="0" dirty="0" err="1" smtClean="0">
                <a:ln>
                  <a:noFill/>
                </a:ln>
                <a:solidFill>
                  <a:srgbClr val="002060"/>
                </a:solidFill>
                <a:effectLst/>
                <a:latin typeface="Arial" pitchFamily="34" charset="0"/>
                <a:cs typeface="Arial" pitchFamily="34" charset="0"/>
              </a:rPr>
              <a:t>theory+exp</a:t>
            </a:r>
            <a:r>
              <a:rPr kumimoji="0" lang="en-US" sz="2800" b="0" i="0" u="none" strike="noStrike" cap="none" normalizeH="0" dirty="0" smtClean="0">
                <a:ln>
                  <a:noFill/>
                </a:ln>
                <a:solidFill>
                  <a:srgbClr val="002060"/>
                </a:solidFill>
                <a:effectLst/>
                <a:latin typeface="Arial" pitchFamily="34" charset="0"/>
                <a:cs typeface="Arial" pitchFamily="34" charset="0"/>
              </a:rPr>
              <a:t>)</a:t>
            </a: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standard model tests</a:t>
            </a:r>
            <a:endParaRPr kumimoji="0" lang="en-US" sz="2800" b="0" i="0" u="none" strike="noStrike" cap="none" normalizeH="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a:t>
            </a:r>
          </a:p>
        </p:txBody>
      </p:sp>
      <p:sp>
        <p:nvSpPr>
          <p:cNvPr id="7" name="Rectangle 6"/>
          <p:cNvSpPr/>
          <p:nvPr/>
        </p:nvSpPr>
        <p:spPr bwMode="auto">
          <a:xfrm>
            <a:off x="0" y="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smtClean="0">
                <a:ln>
                  <a:noFill/>
                </a:ln>
                <a:effectLst/>
                <a:latin typeface="Arial" pitchFamily="34" charset="0"/>
                <a:cs typeface="Arial" pitchFamily="34" charset="0"/>
              </a:rPr>
              <a:t>12</a:t>
            </a:r>
            <a:r>
              <a:rPr kumimoji="0" lang="en-US" sz="4000" b="1" i="0" u="none" strike="noStrike" cap="none" normalizeH="0" dirty="0" smtClean="0">
                <a:ln>
                  <a:noFill/>
                </a:ln>
                <a:effectLst/>
                <a:latin typeface="Arial" pitchFamily="34" charset="0"/>
                <a:cs typeface="Arial" pitchFamily="34" charset="0"/>
              </a:rPr>
              <a:t> </a:t>
            </a:r>
            <a:r>
              <a:rPr kumimoji="0" lang="en-US" sz="4000" b="1" i="0" u="none" strike="noStrike" cap="none" normalizeH="0" dirty="0" err="1" smtClean="0">
                <a:ln>
                  <a:noFill/>
                </a:ln>
                <a:effectLst/>
                <a:latin typeface="Arial" pitchFamily="34" charset="0"/>
                <a:cs typeface="Arial" pitchFamily="34" charset="0"/>
              </a:rPr>
              <a:t>GeV</a:t>
            </a:r>
            <a:r>
              <a:rPr kumimoji="0" lang="en-US" sz="4000" b="1" i="0" u="none" strike="noStrike" cap="none" normalizeH="0" dirty="0" smtClean="0">
                <a:ln>
                  <a:noFill/>
                </a:ln>
                <a:effectLst/>
                <a:latin typeface="Arial" pitchFamily="34" charset="0"/>
                <a:cs typeface="Arial" pitchFamily="34" charset="0"/>
              </a:rPr>
              <a:t> Science</a:t>
            </a:r>
            <a:endParaRPr kumimoji="0" lang="en-US" sz="4000" b="1" i="0" u="none" strike="noStrike" cap="none" normalizeH="0" baseline="0" dirty="0" smtClean="0">
              <a:ln>
                <a:noFill/>
              </a:ln>
              <a:effectLst/>
              <a:latin typeface="Arial" pitchFamily="34" charset="0"/>
              <a:cs typeface="Arial" pitchFamily="34" charset="0"/>
            </a:endParaRPr>
          </a:p>
        </p:txBody>
      </p:sp>
      <p:grpSp>
        <p:nvGrpSpPr>
          <p:cNvPr id="313" name="Group 312"/>
          <p:cNvGrpSpPr/>
          <p:nvPr/>
        </p:nvGrpSpPr>
        <p:grpSpPr>
          <a:xfrm>
            <a:off x="5341934" y="1371600"/>
            <a:ext cx="3657600" cy="1200329"/>
            <a:chOff x="5341934" y="4362271"/>
            <a:chExt cx="3657600" cy="1200329"/>
          </a:xfrm>
        </p:grpSpPr>
        <p:sp>
          <p:nvSpPr>
            <p:cNvPr id="4" name="Right Arrow 3"/>
            <p:cNvSpPr/>
            <p:nvPr/>
          </p:nvSpPr>
          <p:spPr bwMode="auto">
            <a:xfrm>
              <a:off x="5341934" y="4385733"/>
              <a:ext cx="1058866" cy="1176867"/>
            </a:xfrm>
            <a:prstGeom prst="rightArrow">
              <a:avLst/>
            </a:prstGeom>
            <a:gradFill flip="none" rotWithShape="1">
              <a:gsLst>
                <a:gs pos="0">
                  <a:srgbClr val="5E9EFF"/>
                </a:gs>
                <a:gs pos="39999">
                  <a:srgbClr val="85C2FF"/>
                </a:gs>
                <a:gs pos="70000">
                  <a:srgbClr val="C4D6EB"/>
                </a:gs>
                <a:gs pos="100000">
                  <a:srgbClr val="FFEBFA"/>
                </a:gs>
              </a:gsLst>
              <a:lin ang="2700000" scaled="0"/>
              <a:tileRect/>
            </a:gradFill>
            <a:ln w="9525" cap="flat" cmpd="sng" algn="ctr">
              <a:solidFill>
                <a:schemeClr val="tx1"/>
              </a:solidFill>
              <a:prstDash val="solid"/>
              <a:round/>
              <a:headEnd type="none" w="med" len="med"/>
              <a:tailEnd type="none" w="med" len="med"/>
            </a:ln>
            <a:effectLst>
              <a:outerShdw blurRad="292100" dist="1397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TextBox 7"/>
            <p:cNvSpPr txBox="1"/>
            <p:nvPr/>
          </p:nvSpPr>
          <p:spPr>
            <a:xfrm>
              <a:off x="6480896" y="4362271"/>
              <a:ext cx="2518638" cy="1200329"/>
            </a:xfrm>
            <a:prstGeom prst="rect">
              <a:avLst/>
            </a:prstGeom>
            <a:noFill/>
          </p:spPr>
          <p:txBody>
            <a:bodyPr wrap="none" rtlCol="0">
              <a:spAutoFit/>
            </a:bodyPr>
            <a:lstStyle/>
            <a:p>
              <a:r>
                <a:rPr lang="en-US" sz="3600" b="1" dirty="0" smtClean="0">
                  <a:solidFill>
                    <a:srgbClr val="002060"/>
                  </a:solidFill>
                  <a:latin typeface="Arial" pitchFamily="34" charset="0"/>
                  <a:cs typeface="Arial" pitchFamily="34" charset="0"/>
                </a:rPr>
                <a:t>Discovery </a:t>
              </a:r>
            </a:p>
            <a:p>
              <a:r>
                <a:rPr lang="en-US" sz="3600" b="1" dirty="0" smtClean="0">
                  <a:solidFill>
                    <a:srgbClr val="002060"/>
                  </a:solidFill>
                  <a:latin typeface="Arial" pitchFamily="34" charset="0"/>
                  <a:cs typeface="Arial" pitchFamily="34" charset="0"/>
                </a:rPr>
                <a:t>Potential</a:t>
              </a:r>
            </a:p>
          </p:txBody>
        </p:sp>
      </p:grpSp>
      <p:sp>
        <p:nvSpPr>
          <p:cNvPr id="10" name="Rectangle 9"/>
          <p:cNvSpPr/>
          <p:nvPr/>
        </p:nvSpPr>
        <p:spPr>
          <a:xfrm>
            <a:off x="-152400" y="1600200"/>
            <a:ext cx="1608134" cy="923330"/>
          </a:xfrm>
          <a:prstGeom prst="rect">
            <a:avLst/>
          </a:prstGeom>
          <a:noFill/>
        </p:spPr>
        <p:txBody>
          <a:bodyPr wrap="none" lIns="91440" tIns="45720" rIns="91440" bIns="45720">
            <a:spAutoFit/>
            <a:scene3d>
              <a:camera prst="isometricRightUp"/>
              <a:lightRig rig="threePt" dir="t"/>
            </a:scene3d>
          </a:bodyPr>
          <a:lstStyle/>
          <a:p>
            <a:pPr algn="ctr"/>
            <a:r>
              <a:rPr lang="en-US" sz="5200" b="1" cap="none" spc="0" dirty="0" smtClean="0">
                <a:ln w="10541" cmpd="sng">
                  <a:solidFill>
                    <a:schemeClr val="accent1">
                      <a:shade val="88000"/>
                      <a:satMod val="110000"/>
                    </a:schemeClr>
                  </a:solidFill>
                  <a:prstDash val="solid"/>
                </a:ln>
                <a:solidFill>
                  <a:srgbClr val="C00000"/>
                </a:solidFill>
                <a:effectLst/>
                <a:latin typeface="Arial" pitchFamily="34" charset="0"/>
                <a:cs typeface="Arial" pitchFamily="34" charset="0"/>
              </a:rPr>
              <a:t>New</a:t>
            </a:r>
            <a:endParaRPr lang="en-US" sz="5200" b="1" cap="none" spc="0" dirty="0">
              <a:ln w="10541" cmpd="sng">
                <a:solidFill>
                  <a:schemeClr val="accent1">
                    <a:shade val="88000"/>
                    <a:satMod val="110000"/>
                  </a:schemeClr>
                </a:solidFill>
                <a:prstDash val="solid"/>
              </a:ln>
              <a:solidFill>
                <a:srgbClr val="C00000"/>
              </a:solidFill>
              <a:effectLst/>
              <a:latin typeface="Arial" pitchFamily="34" charset="0"/>
              <a:cs typeface="Arial" pitchFamily="34" charset="0"/>
            </a:endParaRPr>
          </a:p>
        </p:txBody>
      </p:sp>
      <p:grpSp>
        <p:nvGrpSpPr>
          <p:cNvPr id="12" name="Group 11"/>
          <p:cNvGrpSpPr/>
          <p:nvPr/>
        </p:nvGrpSpPr>
        <p:grpSpPr>
          <a:xfrm>
            <a:off x="6072393" y="3733800"/>
            <a:ext cx="2868440" cy="2590800"/>
            <a:chOff x="4852927" y="2543885"/>
            <a:chExt cx="3749678" cy="3386741"/>
          </a:xfrm>
        </p:grpSpPr>
        <p:grpSp>
          <p:nvGrpSpPr>
            <p:cNvPr id="13" name="Group 10"/>
            <p:cNvGrpSpPr/>
            <p:nvPr/>
          </p:nvGrpSpPr>
          <p:grpSpPr>
            <a:xfrm>
              <a:off x="4852927" y="2543885"/>
              <a:ext cx="3749678" cy="3386741"/>
              <a:chOff x="-45530" y="1960258"/>
              <a:chExt cx="4075248" cy="3680799"/>
            </a:xfrm>
          </p:grpSpPr>
          <p:grpSp>
            <p:nvGrpSpPr>
              <p:cNvPr id="16" name="Group 327"/>
              <p:cNvGrpSpPr>
                <a:grpSpLocks/>
              </p:cNvGrpSpPr>
              <p:nvPr/>
            </p:nvGrpSpPr>
            <p:grpSpPr bwMode="auto">
              <a:xfrm>
                <a:off x="-45530" y="1960258"/>
                <a:ext cx="4075248" cy="3680799"/>
                <a:chOff x="873129" y="1524000"/>
                <a:chExt cx="4886321" cy="4592644"/>
              </a:xfrm>
            </p:grpSpPr>
            <p:grpSp>
              <p:nvGrpSpPr>
                <p:cNvPr id="30" name="Group 408"/>
                <p:cNvGrpSpPr>
                  <a:grpSpLocks/>
                </p:cNvGrpSpPr>
                <p:nvPr/>
              </p:nvGrpSpPr>
              <p:grpSpPr bwMode="auto">
                <a:xfrm>
                  <a:off x="3810000" y="1524000"/>
                  <a:ext cx="1949450" cy="1509713"/>
                  <a:chOff x="2400" y="960"/>
                  <a:chExt cx="1228" cy="951"/>
                </a:xfrm>
              </p:grpSpPr>
              <p:grpSp>
                <p:nvGrpSpPr>
                  <p:cNvPr id="294" name="Group 407"/>
                  <p:cNvGrpSpPr>
                    <a:grpSpLocks/>
                  </p:cNvGrpSpPr>
                  <p:nvPr/>
                </p:nvGrpSpPr>
                <p:grpSpPr bwMode="auto">
                  <a:xfrm>
                    <a:off x="2477" y="960"/>
                    <a:ext cx="1151" cy="912"/>
                    <a:chOff x="2477" y="960"/>
                    <a:chExt cx="1151" cy="912"/>
                  </a:xfrm>
                </p:grpSpPr>
                <p:sp>
                  <p:nvSpPr>
                    <p:cNvPr id="296"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97"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98"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99"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endParaRPr lang="en-US">
                        <a:latin typeface="Arial" pitchFamily="34" charset="0"/>
                        <a:cs typeface="Arial" pitchFamily="34" charset="0"/>
                      </a:endParaRPr>
                    </a:p>
                  </p:txBody>
                </p:sp>
                <p:sp>
                  <p:nvSpPr>
                    <p:cNvPr id="300"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301"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endParaRPr lang="en-US">
                        <a:latin typeface="Arial" pitchFamily="34" charset="0"/>
                        <a:cs typeface="Arial" pitchFamily="34" charset="0"/>
                      </a:endParaRPr>
                    </a:p>
                  </p:txBody>
                </p:sp>
                <p:sp>
                  <p:nvSpPr>
                    <p:cNvPr id="302"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303"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304"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305"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306"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307"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308"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endParaRPr lang="en-US">
                        <a:latin typeface="Arial" pitchFamily="34" charset="0"/>
                        <a:cs typeface="Arial" pitchFamily="34" charset="0"/>
                      </a:endParaRPr>
                    </a:p>
                  </p:txBody>
                </p:sp>
                <p:sp>
                  <p:nvSpPr>
                    <p:cNvPr id="309"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endParaRPr lang="en-US">
                        <a:latin typeface="Arial" pitchFamily="34" charset="0"/>
                        <a:cs typeface="Arial" pitchFamily="34" charset="0"/>
                      </a:endParaRPr>
                    </a:p>
                  </p:txBody>
                </p:sp>
                <p:sp>
                  <p:nvSpPr>
                    <p:cNvPr id="310"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sp>
                  <p:nvSpPr>
                    <p:cNvPr id="311"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endParaRPr lang="en-US">
                        <a:latin typeface="Arial" pitchFamily="34" charset="0"/>
                        <a:cs typeface="Arial" pitchFamily="34" charset="0"/>
                      </a:endParaRPr>
                    </a:p>
                  </p:txBody>
                </p:sp>
              </p:grpSp>
              <p:sp>
                <p:nvSpPr>
                  <p:cNvPr id="295"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grpSp>
            <p:grpSp>
              <p:nvGrpSpPr>
                <p:cNvPr id="31" name="Group 429"/>
                <p:cNvGrpSpPr>
                  <a:grpSpLocks/>
                </p:cNvGrpSpPr>
                <p:nvPr/>
              </p:nvGrpSpPr>
              <p:grpSpPr bwMode="auto">
                <a:xfrm>
                  <a:off x="1143000" y="2286001"/>
                  <a:ext cx="4473576" cy="2576513"/>
                  <a:chOff x="672" y="1440"/>
                  <a:chExt cx="2818" cy="1623"/>
                </a:xfrm>
              </p:grpSpPr>
              <p:sp>
                <p:nvSpPr>
                  <p:cNvPr id="111" name="Freeform 135"/>
                  <p:cNvSpPr>
                    <a:spLocks/>
                  </p:cNvSpPr>
                  <p:nvPr/>
                </p:nvSpPr>
                <p:spPr bwMode="auto">
                  <a:xfrm>
                    <a:off x="672" y="2375"/>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grpSp>
                <p:nvGrpSpPr>
                  <p:cNvPr id="112" name="Group 425"/>
                  <p:cNvGrpSpPr>
                    <a:grpSpLocks/>
                  </p:cNvGrpSpPr>
                  <p:nvPr/>
                </p:nvGrpSpPr>
                <p:grpSpPr bwMode="auto">
                  <a:xfrm>
                    <a:off x="1108" y="1440"/>
                    <a:ext cx="2382" cy="1464"/>
                    <a:chOff x="1108" y="1440"/>
                    <a:chExt cx="2382" cy="1464"/>
                  </a:xfrm>
                </p:grpSpPr>
                <p:sp>
                  <p:nvSpPr>
                    <p:cNvPr id="113"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a:latin typeface="Arial" pitchFamily="34" charset="0"/>
                        <a:cs typeface="Arial" pitchFamily="34" charset="0"/>
                      </a:endParaRPr>
                    </a:p>
                  </p:txBody>
                </p:sp>
                <p:sp>
                  <p:nvSpPr>
                    <p:cNvPr id="114"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15"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16"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117" name="Freeform 334"/>
                    <p:cNvSpPr>
                      <a:spLocks/>
                    </p:cNvSpPr>
                    <p:nvPr/>
                  </p:nvSpPr>
                  <p:spPr bwMode="auto">
                    <a:xfrm>
                      <a:off x="1269" y="2394"/>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sp>
                  <p:nvSpPr>
                    <p:cNvPr id="118"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119"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20"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a:latin typeface="Arial" pitchFamily="34" charset="0"/>
                        <a:cs typeface="Arial" pitchFamily="34" charset="0"/>
                      </a:endParaRPr>
                    </a:p>
                  </p:txBody>
                </p:sp>
                <p:sp>
                  <p:nvSpPr>
                    <p:cNvPr id="121"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a:latin typeface="Arial" pitchFamily="34" charset="0"/>
                        <a:cs typeface="Arial" pitchFamily="34" charset="0"/>
                      </a:endParaRPr>
                    </a:p>
                  </p:txBody>
                </p:sp>
                <p:sp>
                  <p:nvSpPr>
                    <p:cNvPr id="122"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a:latin typeface="Arial" pitchFamily="34" charset="0"/>
                        <a:cs typeface="Arial" pitchFamily="34" charset="0"/>
                      </a:endParaRPr>
                    </a:p>
                  </p:txBody>
                </p:sp>
                <p:sp>
                  <p:nvSpPr>
                    <p:cNvPr id="123"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a:latin typeface="Arial" pitchFamily="34" charset="0"/>
                        <a:cs typeface="Arial" pitchFamily="34" charset="0"/>
                      </a:endParaRPr>
                    </a:p>
                  </p:txBody>
                </p:sp>
                <p:sp>
                  <p:nvSpPr>
                    <p:cNvPr id="124"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a:latin typeface="Arial" pitchFamily="34" charset="0"/>
                        <a:cs typeface="Arial" pitchFamily="34" charset="0"/>
                      </a:endParaRPr>
                    </a:p>
                  </p:txBody>
                </p:sp>
                <p:sp>
                  <p:nvSpPr>
                    <p:cNvPr id="125"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126"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127"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28"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a:latin typeface="Arial" pitchFamily="34" charset="0"/>
                        <a:cs typeface="Arial" pitchFamily="34" charset="0"/>
                      </a:endParaRPr>
                    </a:p>
                  </p:txBody>
                </p:sp>
                <p:sp>
                  <p:nvSpPr>
                    <p:cNvPr id="129"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30"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1"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2"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3"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4"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5"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6"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7"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8"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9"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0"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1"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2"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3"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4"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5"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6"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7"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8"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9"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0"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1"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2"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3"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4"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5"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6"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7"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8"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9"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0"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1"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2"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3"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4"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5"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6"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7"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8"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9"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70"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71"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a:latin typeface="Arial" pitchFamily="34" charset="0"/>
                        <a:cs typeface="Arial" pitchFamily="34" charset="0"/>
                      </a:endParaRPr>
                    </a:p>
                  </p:txBody>
                </p:sp>
                <p:sp>
                  <p:nvSpPr>
                    <p:cNvPr id="172"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a:latin typeface="Arial" pitchFamily="34" charset="0"/>
                        <a:cs typeface="Arial" pitchFamily="34" charset="0"/>
                      </a:endParaRPr>
                    </a:p>
                  </p:txBody>
                </p:sp>
                <p:sp>
                  <p:nvSpPr>
                    <p:cNvPr id="173"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a:latin typeface="Arial" pitchFamily="34" charset="0"/>
                        <a:cs typeface="Arial" pitchFamily="34" charset="0"/>
                      </a:endParaRPr>
                    </a:p>
                  </p:txBody>
                </p:sp>
                <p:sp>
                  <p:nvSpPr>
                    <p:cNvPr id="174"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a:latin typeface="Arial" pitchFamily="34" charset="0"/>
                        <a:cs typeface="Arial" pitchFamily="34" charset="0"/>
                      </a:endParaRPr>
                    </a:p>
                  </p:txBody>
                </p:sp>
                <p:sp>
                  <p:nvSpPr>
                    <p:cNvPr id="175"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176"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endParaRPr lang="en-US">
                        <a:latin typeface="Arial" pitchFamily="34" charset="0"/>
                        <a:cs typeface="Arial" pitchFamily="34" charset="0"/>
                      </a:endParaRPr>
                    </a:p>
                  </p:txBody>
                </p:sp>
                <p:sp>
                  <p:nvSpPr>
                    <p:cNvPr id="177"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78"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79"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endParaRPr lang="en-US">
                        <a:latin typeface="Arial" pitchFamily="34" charset="0"/>
                        <a:cs typeface="Arial" pitchFamily="34" charset="0"/>
                      </a:endParaRPr>
                    </a:p>
                  </p:txBody>
                </p:sp>
                <p:sp>
                  <p:nvSpPr>
                    <p:cNvPr id="180"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81"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82"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83" name="Freeform 134"/>
                    <p:cNvSpPr>
                      <a:spLocks/>
                    </p:cNvSpPr>
                    <p:nvPr/>
                  </p:nvSpPr>
                  <p:spPr bwMode="auto">
                    <a:xfrm>
                      <a:off x="1276" y="2349"/>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84"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85"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86"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87"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88"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89"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90"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91"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92"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193"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94"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195"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96"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197"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98"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a:latin typeface="Arial" pitchFamily="34" charset="0"/>
                        <a:cs typeface="Arial" pitchFamily="34" charset="0"/>
                      </a:endParaRPr>
                    </a:p>
                  </p:txBody>
                </p:sp>
                <p:sp>
                  <p:nvSpPr>
                    <p:cNvPr id="199"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200"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a:latin typeface="Arial" pitchFamily="34" charset="0"/>
                        <a:cs typeface="Arial" pitchFamily="34" charset="0"/>
                      </a:endParaRPr>
                    </a:p>
                  </p:txBody>
                </p:sp>
                <p:sp>
                  <p:nvSpPr>
                    <p:cNvPr id="201"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a:latin typeface="Arial" pitchFamily="34" charset="0"/>
                        <a:cs typeface="Arial" pitchFamily="34" charset="0"/>
                      </a:endParaRPr>
                    </a:p>
                  </p:txBody>
                </p:sp>
                <p:sp>
                  <p:nvSpPr>
                    <p:cNvPr id="202"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a:latin typeface="Arial" pitchFamily="34" charset="0"/>
                        <a:cs typeface="Arial" pitchFamily="34" charset="0"/>
                      </a:endParaRPr>
                    </a:p>
                  </p:txBody>
                </p:sp>
                <p:sp>
                  <p:nvSpPr>
                    <p:cNvPr id="203"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a:latin typeface="Arial" pitchFamily="34" charset="0"/>
                        <a:cs typeface="Arial" pitchFamily="34" charset="0"/>
                      </a:endParaRPr>
                    </a:p>
                  </p:txBody>
                </p:sp>
                <p:sp>
                  <p:nvSpPr>
                    <p:cNvPr id="204"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a:latin typeface="Arial" pitchFamily="34" charset="0"/>
                        <a:cs typeface="Arial" pitchFamily="34" charset="0"/>
                      </a:endParaRPr>
                    </a:p>
                  </p:txBody>
                </p:sp>
                <p:sp>
                  <p:nvSpPr>
                    <p:cNvPr id="205"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206"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a:latin typeface="Arial" pitchFamily="34" charset="0"/>
                        <a:cs typeface="Arial" pitchFamily="34" charset="0"/>
                      </a:endParaRPr>
                    </a:p>
                  </p:txBody>
                </p:sp>
                <p:sp>
                  <p:nvSpPr>
                    <p:cNvPr id="207"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208"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endParaRPr lang="en-US">
                        <a:latin typeface="Arial" pitchFamily="34" charset="0"/>
                        <a:cs typeface="Arial" pitchFamily="34" charset="0"/>
                      </a:endParaRPr>
                    </a:p>
                  </p:txBody>
                </p:sp>
                <p:sp>
                  <p:nvSpPr>
                    <p:cNvPr id="209"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10"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211"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212"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13"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14"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15"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16"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17"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a:latin typeface="Arial" pitchFamily="34" charset="0"/>
                        <a:cs typeface="Arial" pitchFamily="34" charset="0"/>
                      </a:endParaRPr>
                    </a:p>
                  </p:txBody>
                </p:sp>
                <p:sp>
                  <p:nvSpPr>
                    <p:cNvPr id="218"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endParaRPr lang="en-US">
                        <a:latin typeface="Arial" pitchFamily="34" charset="0"/>
                        <a:cs typeface="Arial" pitchFamily="34" charset="0"/>
                      </a:endParaRPr>
                    </a:p>
                  </p:txBody>
                </p:sp>
                <p:sp>
                  <p:nvSpPr>
                    <p:cNvPr id="219"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20"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21"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222"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a:latin typeface="Arial" pitchFamily="34" charset="0"/>
                        <a:cs typeface="Arial" pitchFamily="34" charset="0"/>
                      </a:endParaRPr>
                    </a:p>
                  </p:txBody>
                </p:sp>
                <p:sp>
                  <p:nvSpPr>
                    <p:cNvPr id="223"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a:latin typeface="Arial" pitchFamily="34" charset="0"/>
                        <a:cs typeface="Arial" pitchFamily="34" charset="0"/>
                      </a:endParaRPr>
                    </a:p>
                  </p:txBody>
                </p:sp>
                <p:sp>
                  <p:nvSpPr>
                    <p:cNvPr id="224"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a:latin typeface="Arial" pitchFamily="34" charset="0"/>
                        <a:cs typeface="Arial" pitchFamily="34" charset="0"/>
                      </a:endParaRPr>
                    </a:p>
                  </p:txBody>
                </p:sp>
                <p:sp>
                  <p:nvSpPr>
                    <p:cNvPr id="225"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a:latin typeface="Arial" pitchFamily="34" charset="0"/>
                        <a:cs typeface="Arial" pitchFamily="34" charset="0"/>
                      </a:endParaRPr>
                    </a:p>
                  </p:txBody>
                </p:sp>
                <p:sp>
                  <p:nvSpPr>
                    <p:cNvPr id="226"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a:latin typeface="Arial" pitchFamily="34" charset="0"/>
                        <a:cs typeface="Arial" pitchFamily="34" charset="0"/>
                      </a:endParaRPr>
                    </a:p>
                  </p:txBody>
                </p:sp>
                <p:sp>
                  <p:nvSpPr>
                    <p:cNvPr id="227"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a:latin typeface="Arial" pitchFamily="34" charset="0"/>
                        <a:cs typeface="Arial" pitchFamily="34" charset="0"/>
                      </a:endParaRPr>
                    </a:p>
                  </p:txBody>
                </p:sp>
                <p:sp>
                  <p:nvSpPr>
                    <p:cNvPr id="228"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229"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30"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endParaRPr lang="en-US">
                        <a:latin typeface="Arial" pitchFamily="34" charset="0"/>
                        <a:cs typeface="Arial" pitchFamily="34" charset="0"/>
                      </a:endParaRPr>
                    </a:p>
                  </p:txBody>
                </p:sp>
                <p:sp>
                  <p:nvSpPr>
                    <p:cNvPr id="231"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sp>
                  <p:nvSpPr>
                    <p:cNvPr id="232"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3"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4"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5"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6"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7"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8"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9"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0"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1"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2"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3"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4"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5"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6"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7"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8"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9"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grpSp>
                  <p:nvGrpSpPr>
                    <p:cNvPr id="250" name="Group 396"/>
                    <p:cNvGrpSpPr>
                      <a:grpSpLocks/>
                    </p:cNvGrpSpPr>
                    <p:nvPr/>
                  </p:nvGrpSpPr>
                  <p:grpSpPr bwMode="auto">
                    <a:xfrm>
                      <a:off x="2587" y="2137"/>
                      <a:ext cx="616" cy="339"/>
                      <a:chOff x="2582" y="2147"/>
                      <a:chExt cx="616" cy="339"/>
                    </a:xfrm>
                  </p:grpSpPr>
                  <p:sp>
                    <p:nvSpPr>
                      <p:cNvPr id="265"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6"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7"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8"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9"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0"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1"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2"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3"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4"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5"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6"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7"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8"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9"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0"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1"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2"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3"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4"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5"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6"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7"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8"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9"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90"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91"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92"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93"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grpSp>
                <p:sp>
                  <p:nvSpPr>
                    <p:cNvPr id="251"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52"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53"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54"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55"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56"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257"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a:latin typeface="Arial" pitchFamily="34" charset="0"/>
                        <a:cs typeface="Arial" pitchFamily="34" charset="0"/>
                      </a:endParaRPr>
                    </a:p>
                  </p:txBody>
                </p:sp>
                <p:sp>
                  <p:nvSpPr>
                    <p:cNvPr id="258"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a:latin typeface="Arial" pitchFamily="34" charset="0"/>
                        <a:cs typeface="Arial" pitchFamily="34" charset="0"/>
                      </a:endParaRPr>
                    </a:p>
                  </p:txBody>
                </p:sp>
                <p:sp>
                  <p:nvSpPr>
                    <p:cNvPr id="259"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a:latin typeface="Arial" pitchFamily="34" charset="0"/>
                        <a:cs typeface="Arial" pitchFamily="34" charset="0"/>
                      </a:endParaRPr>
                    </a:p>
                  </p:txBody>
                </p:sp>
                <p:sp>
                  <p:nvSpPr>
                    <p:cNvPr id="260"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endParaRPr lang="en-US">
                        <a:latin typeface="Arial" pitchFamily="34" charset="0"/>
                        <a:cs typeface="Arial" pitchFamily="34" charset="0"/>
                      </a:endParaRPr>
                    </a:p>
                  </p:txBody>
                </p:sp>
                <p:sp>
                  <p:nvSpPr>
                    <p:cNvPr id="261"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a:latin typeface="Arial" pitchFamily="34" charset="0"/>
                        <a:cs typeface="Arial" pitchFamily="34" charset="0"/>
                      </a:endParaRPr>
                    </a:p>
                  </p:txBody>
                </p:sp>
                <p:sp>
                  <p:nvSpPr>
                    <p:cNvPr id="262"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endParaRPr lang="en-US">
                        <a:latin typeface="Arial" pitchFamily="34" charset="0"/>
                        <a:cs typeface="Arial" pitchFamily="34" charset="0"/>
                      </a:endParaRPr>
                    </a:p>
                  </p:txBody>
                </p:sp>
                <p:sp>
                  <p:nvSpPr>
                    <p:cNvPr id="263"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264"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grpSp>
            </p:grpSp>
            <p:grpSp>
              <p:nvGrpSpPr>
                <p:cNvPr id="32" name="Group 432"/>
                <p:cNvGrpSpPr>
                  <a:grpSpLocks/>
                </p:cNvGrpSpPr>
                <p:nvPr/>
              </p:nvGrpSpPr>
              <p:grpSpPr bwMode="auto">
                <a:xfrm>
                  <a:off x="873129" y="3451228"/>
                  <a:ext cx="3359153" cy="2665416"/>
                  <a:chOff x="550" y="2174"/>
                  <a:chExt cx="2116" cy="1679"/>
                </a:xfrm>
              </p:grpSpPr>
              <p:grpSp>
                <p:nvGrpSpPr>
                  <p:cNvPr id="33" name="Group 413"/>
                  <p:cNvGrpSpPr>
                    <a:grpSpLocks/>
                  </p:cNvGrpSpPr>
                  <p:nvPr/>
                </p:nvGrpSpPr>
                <p:grpSpPr bwMode="auto">
                  <a:xfrm>
                    <a:off x="2093" y="2174"/>
                    <a:ext cx="573" cy="258"/>
                    <a:chOff x="2132" y="2126"/>
                    <a:chExt cx="573" cy="258"/>
                  </a:xfrm>
                </p:grpSpPr>
                <p:sp>
                  <p:nvSpPr>
                    <p:cNvPr id="107" name="Line 23"/>
                    <p:cNvSpPr>
                      <a:spLocks noChangeShapeType="1"/>
                    </p:cNvSpPr>
                    <p:nvPr/>
                  </p:nvSpPr>
                  <p:spPr bwMode="auto">
                    <a:xfrm>
                      <a:off x="2165" y="2126"/>
                      <a:ext cx="199" cy="97"/>
                    </a:xfrm>
                    <a:prstGeom prst="line">
                      <a:avLst/>
                    </a:prstGeom>
                    <a:noFill/>
                    <a:ln w="23813">
                      <a:solidFill>
                        <a:srgbClr val="FF0000"/>
                      </a:solidFill>
                      <a:round/>
                      <a:headEnd/>
                      <a:tailEnd/>
                    </a:ln>
                  </p:spPr>
                  <p:txBody>
                    <a:bodyPr/>
                    <a:lstStyle/>
                    <a:p>
                      <a:endParaRPr lang="en-US">
                        <a:latin typeface="Arial" pitchFamily="34" charset="0"/>
                        <a:cs typeface="Arial" pitchFamily="34" charset="0"/>
                      </a:endParaRPr>
                    </a:p>
                  </p:txBody>
                </p:sp>
                <p:grpSp>
                  <p:nvGrpSpPr>
                    <p:cNvPr id="108" name="Group 397"/>
                    <p:cNvGrpSpPr>
                      <a:grpSpLocks/>
                    </p:cNvGrpSpPr>
                    <p:nvPr/>
                  </p:nvGrpSpPr>
                  <p:grpSpPr bwMode="auto">
                    <a:xfrm>
                      <a:off x="2132" y="2147"/>
                      <a:ext cx="573" cy="237"/>
                      <a:chOff x="2132" y="2147"/>
                      <a:chExt cx="573" cy="237"/>
                    </a:xfrm>
                  </p:grpSpPr>
                  <p:sp>
                    <p:nvSpPr>
                      <p:cNvPr id="109" name="Line 170"/>
                      <p:cNvSpPr>
                        <a:spLocks noChangeShapeType="1"/>
                      </p:cNvSpPr>
                      <p:nvPr/>
                    </p:nvSpPr>
                    <p:spPr bwMode="auto">
                      <a:xfrm>
                        <a:off x="2456" y="2265"/>
                        <a:ext cx="249" cy="119"/>
                      </a:xfrm>
                      <a:prstGeom prst="line">
                        <a:avLst/>
                      </a:prstGeom>
                      <a:noFill/>
                      <a:ln w="23813">
                        <a:solidFill>
                          <a:srgbClr val="FF0000"/>
                        </a:solidFill>
                        <a:round/>
                        <a:headEnd/>
                        <a:tailEnd/>
                      </a:ln>
                    </p:spPr>
                    <p:txBody>
                      <a:bodyPr/>
                      <a:lstStyle/>
                      <a:p>
                        <a:endParaRPr lang="en-US">
                          <a:latin typeface="Arial" pitchFamily="34" charset="0"/>
                          <a:cs typeface="Arial" pitchFamily="34" charset="0"/>
                        </a:endParaRPr>
                      </a:p>
                    </p:txBody>
                  </p:sp>
                  <p:sp>
                    <p:nvSpPr>
                      <p:cNvPr id="110"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grpSp>
              </p:grpSp>
              <p:grpSp>
                <p:nvGrpSpPr>
                  <p:cNvPr id="34" name="Group 430"/>
                  <p:cNvGrpSpPr>
                    <a:grpSpLocks/>
                  </p:cNvGrpSpPr>
                  <p:nvPr/>
                </p:nvGrpSpPr>
                <p:grpSpPr bwMode="auto">
                  <a:xfrm>
                    <a:off x="550" y="2742"/>
                    <a:ext cx="1240" cy="1111"/>
                    <a:chOff x="550" y="2742"/>
                    <a:chExt cx="1240" cy="1111"/>
                  </a:xfrm>
                </p:grpSpPr>
                <p:sp>
                  <p:nvSpPr>
                    <p:cNvPr id="35" name="Line 11"/>
                    <p:cNvSpPr>
                      <a:spLocks noChangeShapeType="1"/>
                    </p:cNvSpPr>
                    <p:nvPr/>
                  </p:nvSpPr>
                  <p:spPr bwMode="auto">
                    <a:xfrm flipV="1">
                      <a:off x="920" y="3035"/>
                      <a:ext cx="870" cy="380"/>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36" name="Freeform 12"/>
                    <p:cNvSpPr>
                      <a:spLocks/>
                    </p:cNvSpPr>
                    <p:nvPr/>
                  </p:nvSpPr>
                  <p:spPr bwMode="auto">
                    <a:xfrm>
                      <a:off x="1369" y="3037"/>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37" name="Freeform 150"/>
                    <p:cNvSpPr>
                      <a:spLocks/>
                    </p:cNvSpPr>
                    <p:nvPr/>
                  </p:nvSpPr>
                  <p:spPr bwMode="auto">
                    <a:xfrm>
                      <a:off x="550" y="3015"/>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endParaRPr lang="en-US">
                        <a:latin typeface="Arial" pitchFamily="34" charset="0"/>
                        <a:cs typeface="Arial" pitchFamily="34" charset="0"/>
                      </a:endParaRPr>
                    </a:p>
                  </p:txBody>
                </p:sp>
                <p:sp>
                  <p:nvSpPr>
                    <p:cNvPr id="38" name="Freeform 151"/>
                    <p:cNvSpPr>
                      <a:spLocks/>
                    </p:cNvSpPr>
                    <p:nvPr/>
                  </p:nvSpPr>
                  <p:spPr bwMode="auto">
                    <a:xfrm>
                      <a:off x="814" y="3366"/>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endParaRPr lang="en-US">
                        <a:latin typeface="Arial" pitchFamily="34" charset="0"/>
                        <a:cs typeface="Arial" pitchFamily="34" charset="0"/>
                      </a:endParaRPr>
                    </a:p>
                  </p:txBody>
                </p:sp>
                <p:sp>
                  <p:nvSpPr>
                    <p:cNvPr id="39" name="Freeform 152"/>
                    <p:cNvSpPr>
                      <a:spLocks/>
                    </p:cNvSpPr>
                    <p:nvPr/>
                  </p:nvSpPr>
                  <p:spPr bwMode="auto">
                    <a:xfrm>
                      <a:off x="1281" y="3684"/>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endParaRPr lang="en-US">
                        <a:latin typeface="Arial" pitchFamily="34" charset="0"/>
                        <a:cs typeface="Arial" pitchFamily="34" charset="0"/>
                      </a:endParaRPr>
                    </a:p>
                  </p:txBody>
                </p:sp>
                <p:sp>
                  <p:nvSpPr>
                    <p:cNvPr id="40"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41"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42"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43"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endParaRPr lang="en-US">
                        <a:latin typeface="Arial" pitchFamily="34" charset="0"/>
                        <a:cs typeface="Arial" pitchFamily="34" charset="0"/>
                      </a:endParaRPr>
                    </a:p>
                  </p:txBody>
                </p:sp>
                <p:sp>
                  <p:nvSpPr>
                    <p:cNvPr id="44"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endParaRPr lang="en-US">
                        <a:latin typeface="Arial" pitchFamily="34" charset="0"/>
                        <a:cs typeface="Arial" pitchFamily="34" charset="0"/>
                      </a:endParaRPr>
                    </a:p>
                  </p:txBody>
                </p:sp>
                <p:sp>
                  <p:nvSpPr>
                    <p:cNvPr id="45"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endParaRPr lang="en-US">
                        <a:latin typeface="Arial" pitchFamily="34" charset="0"/>
                        <a:cs typeface="Arial" pitchFamily="34" charset="0"/>
                      </a:endParaRPr>
                    </a:p>
                  </p:txBody>
                </p:sp>
                <p:sp>
                  <p:nvSpPr>
                    <p:cNvPr id="46"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endParaRPr lang="en-US">
                        <a:latin typeface="Arial" pitchFamily="34" charset="0"/>
                        <a:cs typeface="Arial" pitchFamily="34" charset="0"/>
                      </a:endParaRPr>
                    </a:p>
                  </p:txBody>
                </p:sp>
                <p:sp>
                  <p:nvSpPr>
                    <p:cNvPr id="47"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endParaRPr lang="en-US">
                        <a:latin typeface="Arial" pitchFamily="34" charset="0"/>
                        <a:cs typeface="Arial" pitchFamily="34" charset="0"/>
                      </a:endParaRPr>
                    </a:p>
                  </p:txBody>
                </p:sp>
                <p:sp>
                  <p:nvSpPr>
                    <p:cNvPr id="48"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49"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endParaRPr lang="en-US">
                        <a:latin typeface="Arial" pitchFamily="34" charset="0"/>
                        <a:cs typeface="Arial" pitchFamily="34" charset="0"/>
                      </a:endParaRPr>
                    </a:p>
                  </p:txBody>
                </p:sp>
                <p:sp>
                  <p:nvSpPr>
                    <p:cNvPr id="50"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51"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52"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53"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54"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endParaRPr lang="en-US">
                        <a:latin typeface="Arial" pitchFamily="34" charset="0"/>
                        <a:cs typeface="Arial" pitchFamily="34" charset="0"/>
                      </a:endParaRPr>
                    </a:p>
                  </p:txBody>
                </p:sp>
                <p:sp>
                  <p:nvSpPr>
                    <p:cNvPr id="55"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endParaRPr lang="en-US">
                        <a:latin typeface="Arial" pitchFamily="34" charset="0"/>
                        <a:cs typeface="Arial" pitchFamily="34" charset="0"/>
                      </a:endParaRPr>
                    </a:p>
                  </p:txBody>
                </p:sp>
                <p:sp>
                  <p:nvSpPr>
                    <p:cNvPr id="56"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sp>
                  <p:nvSpPr>
                    <p:cNvPr id="57"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endParaRPr lang="en-US">
                        <a:latin typeface="Arial" pitchFamily="34" charset="0"/>
                        <a:cs typeface="Arial" pitchFamily="34" charset="0"/>
                      </a:endParaRPr>
                    </a:p>
                  </p:txBody>
                </p:sp>
                <p:sp>
                  <p:nvSpPr>
                    <p:cNvPr id="58"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endParaRPr lang="en-US">
                        <a:latin typeface="Arial" pitchFamily="34" charset="0"/>
                        <a:cs typeface="Arial" pitchFamily="34" charset="0"/>
                      </a:endParaRPr>
                    </a:p>
                  </p:txBody>
                </p:sp>
                <p:sp>
                  <p:nvSpPr>
                    <p:cNvPr id="59"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endParaRPr lang="en-US">
                        <a:latin typeface="Arial" pitchFamily="34" charset="0"/>
                        <a:cs typeface="Arial" pitchFamily="34" charset="0"/>
                      </a:endParaRPr>
                    </a:p>
                  </p:txBody>
                </p:sp>
                <p:sp>
                  <p:nvSpPr>
                    <p:cNvPr id="60"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endParaRPr lang="en-US">
                        <a:latin typeface="Arial" pitchFamily="34" charset="0"/>
                        <a:cs typeface="Arial" pitchFamily="34" charset="0"/>
                      </a:endParaRPr>
                    </a:p>
                  </p:txBody>
                </p:sp>
                <p:sp>
                  <p:nvSpPr>
                    <p:cNvPr id="61"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endParaRPr lang="en-US">
                        <a:latin typeface="Arial" pitchFamily="34" charset="0"/>
                        <a:cs typeface="Arial" pitchFamily="34" charset="0"/>
                      </a:endParaRPr>
                    </a:p>
                  </p:txBody>
                </p:sp>
                <p:sp>
                  <p:nvSpPr>
                    <p:cNvPr id="62"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endParaRPr lang="en-US">
                        <a:latin typeface="Arial" pitchFamily="34" charset="0"/>
                        <a:cs typeface="Arial" pitchFamily="34" charset="0"/>
                      </a:endParaRPr>
                    </a:p>
                  </p:txBody>
                </p:sp>
                <p:sp>
                  <p:nvSpPr>
                    <p:cNvPr id="63"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64"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65"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endParaRPr lang="en-US">
                        <a:latin typeface="Arial" pitchFamily="34" charset="0"/>
                        <a:cs typeface="Arial" pitchFamily="34" charset="0"/>
                      </a:endParaRPr>
                    </a:p>
                  </p:txBody>
                </p:sp>
                <p:sp>
                  <p:nvSpPr>
                    <p:cNvPr id="66"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endParaRPr lang="en-US">
                        <a:latin typeface="Arial" pitchFamily="34" charset="0"/>
                        <a:cs typeface="Arial" pitchFamily="34" charset="0"/>
                      </a:endParaRPr>
                    </a:p>
                  </p:txBody>
                </p:sp>
                <p:sp>
                  <p:nvSpPr>
                    <p:cNvPr id="67"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endParaRPr lang="en-US">
                        <a:latin typeface="Arial" pitchFamily="34" charset="0"/>
                        <a:cs typeface="Arial" pitchFamily="34" charset="0"/>
                      </a:endParaRPr>
                    </a:p>
                  </p:txBody>
                </p:sp>
                <p:sp>
                  <p:nvSpPr>
                    <p:cNvPr id="68"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endParaRPr lang="en-US">
                        <a:latin typeface="Arial" pitchFamily="34" charset="0"/>
                        <a:cs typeface="Arial" pitchFamily="34" charset="0"/>
                      </a:endParaRPr>
                    </a:p>
                  </p:txBody>
                </p:sp>
                <p:sp>
                  <p:nvSpPr>
                    <p:cNvPr id="69"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endParaRPr lang="en-US">
                        <a:latin typeface="Arial" pitchFamily="34" charset="0"/>
                        <a:cs typeface="Arial" pitchFamily="34" charset="0"/>
                      </a:endParaRPr>
                    </a:p>
                  </p:txBody>
                </p:sp>
                <p:sp>
                  <p:nvSpPr>
                    <p:cNvPr id="70"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endParaRPr lang="en-US">
                        <a:latin typeface="Arial" pitchFamily="34" charset="0"/>
                        <a:cs typeface="Arial" pitchFamily="34" charset="0"/>
                      </a:endParaRPr>
                    </a:p>
                  </p:txBody>
                </p:sp>
                <p:sp>
                  <p:nvSpPr>
                    <p:cNvPr id="71"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endParaRPr lang="en-US">
                        <a:latin typeface="Arial" pitchFamily="34" charset="0"/>
                        <a:cs typeface="Arial" pitchFamily="34" charset="0"/>
                      </a:endParaRPr>
                    </a:p>
                  </p:txBody>
                </p:sp>
                <p:sp>
                  <p:nvSpPr>
                    <p:cNvPr id="72"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endParaRPr lang="en-US">
                        <a:latin typeface="Arial" pitchFamily="34" charset="0"/>
                        <a:cs typeface="Arial" pitchFamily="34" charset="0"/>
                      </a:endParaRPr>
                    </a:p>
                  </p:txBody>
                </p:sp>
                <p:sp>
                  <p:nvSpPr>
                    <p:cNvPr id="73"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74"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75"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76"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77"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endParaRPr lang="en-US">
                        <a:latin typeface="Arial" pitchFamily="34" charset="0"/>
                        <a:cs typeface="Arial" pitchFamily="34" charset="0"/>
                      </a:endParaRPr>
                    </a:p>
                  </p:txBody>
                </p:sp>
                <p:sp>
                  <p:nvSpPr>
                    <p:cNvPr id="78"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endParaRPr lang="en-US">
                        <a:latin typeface="Arial" pitchFamily="34" charset="0"/>
                        <a:cs typeface="Arial" pitchFamily="34" charset="0"/>
                      </a:endParaRPr>
                    </a:p>
                  </p:txBody>
                </p:sp>
                <p:sp>
                  <p:nvSpPr>
                    <p:cNvPr id="79"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endParaRPr lang="en-US">
                        <a:latin typeface="Arial" pitchFamily="34" charset="0"/>
                        <a:cs typeface="Arial" pitchFamily="34" charset="0"/>
                      </a:endParaRPr>
                    </a:p>
                  </p:txBody>
                </p:sp>
                <p:sp>
                  <p:nvSpPr>
                    <p:cNvPr id="80"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endParaRPr lang="en-US">
                        <a:latin typeface="Arial" pitchFamily="34" charset="0"/>
                        <a:cs typeface="Arial" pitchFamily="34" charset="0"/>
                      </a:endParaRPr>
                    </a:p>
                  </p:txBody>
                </p:sp>
                <p:sp>
                  <p:nvSpPr>
                    <p:cNvPr id="81"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endParaRPr lang="en-US">
                        <a:latin typeface="Arial" pitchFamily="34" charset="0"/>
                        <a:cs typeface="Arial" pitchFamily="34" charset="0"/>
                      </a:endParaRPr>
                    </a:p>
                  </p:txBody>
                </p:sp>
                <p:sp>
                  <p:nvSpPr>
                    <p:cNvPr id="82"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endParaRPr lang="en-US">
                        <a:latin typeface="Arial" pitchFamily="34" charset="0"/>
                        <a:cs typeface="Arial" pitchFamily="34" charset="0"/>
                      </a:endParaRPr>
                    </a:p>
                  </p:txBody>
                </p:sp>
                <p:sp>
                  <p:nvSpPr>
                    <p:cNvPr id="83"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84"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85"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86"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endParaRPr lang="en-US">
                        <a:latin typeface="Arial" pitchFamily="34" charset="0"/>
                        <a:cs typeface="Arial" pitchFamily="34" charset="0"/>
                      </a:endParaRPr>
                    </a:p>
                  </p:txBody>
                </p:sp>
                <p:sp>
                  <p:nvSpPr>
                    <p:cNvPr id="87"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endParaRPr lang="en-US">
                        <a:latin typeface="Arial" pitchFamily="34" charset="0"/>
                        <a:cs typeface="Arial" pitchFamily="34" charset="0"/>
                      </a:endParaRPr>
                    </a:p>
                  </p:txBody>
                </p:sp>
                <p:sp>
                  <p:nvSpPr>
                    <p:cNvPr id="88"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endParaRPr lang="en-US">
                        <a:latin typeface="Arial" pitchFamily="34" charset="0"/>
                        <a:cs typeface="Arial" pitchFamily="34" charset="0"/>
                      </a:endParaRPr>
                    </a:p>
                  </p:txBody>
                </p:sp>
                <p:sp>
                  <p:nvSpPr>
                    <p:cNvPr id="89"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endParaRPr lang="en-US">
                        <a:latin typeface="Arial" pitchFamily="34" charset="0"/>
                        <a:cs typeface="Arial" pitchFamily="34" charset="0"/>
                      </a:endParaRPr>
                    </a:p>
                  </p:txBody>
                </p:sp>
                <p:sp>
                  <p:nvSpPr>
                    <p:cNvPr id="90"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endParaRPr lang="en-US">
                        <a:latin typeface="Arial" pitchFamily="34" charset="0"/>
                        <a:cs typeface="Arial" pitchFamily="34" charset="0"/>
                      </a:endParaRPr>
                    </a:p>
                  </p:txBody>
                </p:sp>
                <p:sp>
                  <p:nvSpPr>
                    <p:cNvPr id="91"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endParaRPr lang="en-US">
                        <a:latin typeface="Arial" pitchFamily="34" charset="0"/>
                        <a:cs typeface="Arial" pitchFamily="34" charset="0"/>
                      </a:endParaRPr>
                    </a:p>
                  </p:txBody>
                </p:sp>
                <p:sp>
                  <p:nvSpPr>
                    <p:cNvPr id="92"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endParaRPr lang="en-US">
                        <a:latin typeface="Arial" pitchFamily="34" charset="0"/>
                        <a:cs typeface="Arial" pitchFamily="34" charset="0"/>
                      </a:endParaRPr>
                    </a:p>
                  </p:txBody>
                </p:sp>
                <p:sp>
                  <p:nvSpPr>
                    <p:cNvPr id="93"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endParaRPr lang="en-US">
                        <a:latin typeface="Arial" pitchFamily="34" charset="0"/>
                        <a:cs typeface="Arial" pitchFamily="34" charset="0"/>
                      </a:endParaRPr>
                    </a:p>
                  </p:txBody>
                </p:sp>
                <p:sp>
                  <p:nvSpPr>
                    <p:cNvPr id="94"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endParaRPr lang="en-US">
                        <a:latin typeface="Arial" pitchFamily="34" charset="0"/>
                        <a:cs typeface="Arial" pitchFamily="34" charset="0"/>
                      </a:endParaRPr>
                    </a:p>
                  </p:txBody>
                </p:sp>
                <p:sp>
                  <p:nvSpPr>
                    <p:cNvPr id="95"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96"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97"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98"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endParaRPr lang="en-US">
                        <a:latin typeface="Arial" pitchFamily="34" charset="0"/>
                        <a:cs typeface="Arial" pitchFamily="34" charset="0"/>
                      </a:endParaRPr>
                    </a:p>
                  </p:txBody>
                </p:sp>
                <p:sp>
                  <p:nvSpPr>
                    <p:cNvPr id="99"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endParaRPr lang="en-US">
                        <a:latin typeface="Arial" pitchFamily="34" charset="0"/>
                        <a:cs typeface="Arial" pitchFamily="34" charset="0"/>
                      </a:endParaRPr>
                    </a:p>
                  </p:txBody>
                </p:sp>
                <p:sp>
                  <p:nvSpPr>
                    <p:cNvPr id="100"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sp>
                  <p:nvSpPr>
                    <p:cNvPr id="101"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endParaRPr lang="en-US">
                        <a:latin typeface="Arial" pitchFamily="34" charset="0"/>
                        <a:cs typeface="Arial" pitchFamily="34" charset="0"/>
                      </a:endParaRPr>
                    </a:p>
                  </p:txBody>
                </p:sp>
                <p:sp>
                  <p:nvSpPr>
                    <p:cNvPr id="102"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endParaRPr lang="en-US">
                        <a:latin typeface="Arial" pitchFamily="34" charset="0"/>
                        <a:cs typeface="Arial" pitchFamily="34" charset="0"/>
                      </a:endParaRPr>
                    </a:p>
                  </p:txBody>
                </p:sp>
                <p:sp>
                  <p:nvSpPr>
                    <p:cNvPr id="103"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endParaRPr lang="en-US">
                        <a:latin typeface="Arial" pitchFamily="34" charset="0"/>
                        <a:cs typeface="Arial" pitchFamily="34" charset="0"/>
                      </a:endParaRPr>
                    </a:p>
                  </p:txBody>
                </p:sp>
                <p:sp>
                  <p:nvSpPr>
                    <p:cNvPr id="104"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endParaRPr lang="en-US">
                        <a:latin typeface="Arial" pitchFamily="34" charset="0"/>
                        <a:cs typeface="Arial" pitchFamily="34" charset="0"/>
                      </a:endParaRPr>
                    </a:p>
                  </p:txBody>
                </p:sp>
                <p:sp>
                  <p:nvSpPr>
                    <p:cNvPr id="105"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endParaRPr lang="en-US">
                        <a:latin typeface="Arial" pitchFamily="34" charset="0"/>
                        <a:cs typeface="Arial" pitchFamily="34" charset="0"/>
                      </a:endParaRPr>
                    </a:p>
                  </p:txBody>
                </p:sp>
                <p:sp>
                  <p:nvSpPr>
                    <p:cNvPr id="106"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grpSp>
            </p:grpSp>
          </p:grpSp>
          <p:grpSp>
            <p:nvGrpSpPr>
              <p:cNvPr id="17" name="Group 343"/>
              <p:cNvGrpSpPr/>
              <p:nvPr/>
            </p:nvGrpSpPr>
            <p:grpSpPr>
              <a:xfrm>
                <a:off x="1862778" y="3550629"/>
                <a:ext cx="844708" cy="257028"/>
                <a:chOff x="5563489" y="3481924"/>
                <a:chExt cx="844708" cy="257028"/>
              </a:xfrm>
            </p:grpSpPr>
            <p:sp>
              <p:nvSpPr>
                <p:cNvPr id="20" name="Freeform 281"/>
                <p:cNvSpPr>
                  <a:spLocks/>
                </p:cNvSpPr>
                <p:nvPr/>
              </p:nvSpPr>
              <p:spPr bwMode="auto">
                <a:xfrm>
                  <a:off x="5563489" y="3581185"/>
                  <a:ext cx="571965" cy="157767"/>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21" name="Freeform 283"/>
                <p:cNvSpPr>
                  <a:spLocks/>
                </p:cNvSpPr>
                <p:nvPr/>
              </p:nvSpPr>
              <p:spPr bwMode="auto">
                <a:xfrm>
                  <a:off x="6245345" y="3539199"/>
                  <a:ext cx="67524" cy="143771"/>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22" name="Freeform 284"/>
                <p:cNvSpPr>
                  <a:spLocks/>
                </p:cNvSpPr>
                <p:nvPr/>
              </p:nvSpPr>
              <p:spPr bwMode="auto">
                <a:xfrm>
                  <a:off x="6312869" y="3536654"/>
                  <a:ext cx="95328" cy="148861"/>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sp>
              <p:nvSpPr>
                <p:cNvPr id="23" name="Freeform 286"/>
                <p:cNvSpPr>
                  <a:spLocks/>
                </p:cNvSpPr>
                <p:nvPr/>
              </p:nvSpPr>
              <p:spPr bwMode="auto">
                <a:xfrm>
                  <a:off x="6059986" y="3484489"/>
                  <a:ext cx="348210" cy="94151"/>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4" name="Freeform 287"/>
                <p:cNvSpPr>
                  <a:spLocks/>
                </p:cNvSpPr>
                <p:nvPr/>
              </p:nvSpPr>
              <p:spPr bwMode="auto">
                <a:xfrm>
                  <a:off x="5885219" y="3536654"/>
                  <a:ext cx="95328" cy="148861"/>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25" name="Freeform 291"/>
                <p:cNvSpPr>
                  <a:spLocks/>
                </p:cNvSpPr>
                <p:nvPr/>
              </p:nvSpPr>
              <p:spPr bwMode="auto">
                <a:xfrm>
                  <a:off x="6063958" y="3543016"/>
                  <a:ext cx="96652" cy="148861"/>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26" name="Freeform 290"/>
                <p:cNvSpPr>
                  <a:spLocks/>
                </p:cNvSpPr>
                <p:nvPr/>
              </p:nvSpPr>
              <p:spPr bwMode="auto">
                <a:xfrm>
                  <a:off x="5885219" y="3481924"/>
                  <a:ext cx="348210" cy="94151"/>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7" name="Freeform 282"/>
                <p:cNvSpPr>
                  <a:spLocks/>
                </p:cNvSpPr>
                <p:nvPr/>
              </p:nvSpPr>
              <p:spPr bwMode="auto">
                <a:xfrm>
                  <a:off x="6159285" y="3535383"/>
                  <a:ext cx="95327" cy="148861"/>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sp>
              <p:nvSpPr>
                <p:cNvPr id="28" name="Freeform 290"/>
                <p:cNvSpPr>
                  <a:spLocks/>
                </p:cNvSpPr>
                <p:nvPr/>
              </p:nvSpPr>
              <p:spPr bwMode="auto">
                <a:xfrm>
                  <a:off x="5897135" y="3483218"/>
                  <a:ext cx="348210" cy="94151"/>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9" name="Freeform 288"/>
                <p:cNvSpPr>
                  <a:spLocks/>
                </p:cNvSpPr>
                <p:nvPr/>
              </p:nvSpPr>
              <p:spPr bwMode="auto">
                <a:xfrm>
                  <a:off x="5981384" y="3547469"/>
                  <a:ext cx="94004" cy="148861"/>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grpSp>
          <p:sp>
            <p:nvSpPr>
              <p:cNvPr id="18" name="Freeform 289"/>
              <p:cNvSpPr>
                <a:spLocks/>
              </p:cNvSpPr>
              <p:nvPr/>
            </p:nvSpPr>
            <p:spPr bwMode="auto">
              <a:xfrm>
                <a:off x="2184508" y="3550629"/>
                <a:ext cx="348210" cy="94151"/>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a:latin typeface="Arial" pitchFamily="34" charset="0"/>
                  <a:cs typeface="Arial" pitchFamily="34" charset="0"/>
                </a:endParaRPr>
              </a:p>
            </p:txBody>
          </p:sp>
          <p:sp>
            <p:nvSpPr>
              <p:cNvPr id="19" name="Freeform 289"/>
              <p:cNvSpPr>
                <a:spLocks/>
              </p:cNvSpPr>
              <p:nvPr/>
            </p:nvSpPr>
            <p:spPr bwMode="auto">
              <a:xfrm>
                <a:off x="2359276" y="3562100"/>
                <a:ext cx="348210" cy="94151"/>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a:latin typeface="Arial" pitchFamily="34" charset="0"/>
                  <a:cs typeface="Arial" pitchFamily="34" charset="0"/>
                </a:endParaRPr>
              </a:p>
            </p:txBody>
          </p:sp>
        </p:grpSp>
        <p:sp>
          <p:nvSpPr>
            <p:cNvPr id="14" name="Freeform 174"/>
            <p:cNvSpPr>
              <a:spLocks/>
            </p:cNvSpPr>
            <p:nvPr/>
          </p:nvSpPr>
          <p:spPr bwMode="auto">
            <a:xfrm>
              <a:off x="6710710" y="4694399"/>
              <a:ext cx="84057" cy="10653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5" name="Freeform 173"/>
            <p:cNvSpPr>
              <a:spLocks/>
            </p:cNvSpPr>
            <p:nvPr/>
          </p:nvSpPr>
          <p:spPr bwMode="auto">
            <a:xfrm>
              <a:off x="6712445" y="4699438"/>
              <a:ext cx="84057" cy="10653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grpSp>
      <p:sp>
        <p:nvSpPr>
          <p:cNvPr id="314" name="Rectangle 313"/>
          <p:cNvSpPr/>
          <p:nvPr/>
        </p:nvSpPr>
        <p:spPr>
          <a:xfrm>
            <a:off x="228600" y="3431298"/>
            <a:ext cx="7162800" cy="2616101"/>
          </a:xfrm>
          <a:prstGeom prst="rect">
            <a:avLst/>
          </a:prstGeom>
        </p:spPr>
        <p:txBody>
          <a:bodyPr wrap="square">
            <a:spAutoFit/>
          </a:bodyPr>
          <a:lstStyle/>
          <a:p>
            <a:pPr marL="228600" lvl="0" indent="-228600" fontAlgn="base">
              <a:lnSpc>
                <a:spcPct val="80000"/>
              </a:lnSpc>
              <a:spcBef>
                <a:spcPts val="2400"/>
              </a:spcBef>
              <a:spcAft>
                <a:spcPct val="0"/>
              </a:spcAft>
            </a:pPr>
            <a:r>
              <a:rPr lang="en-US" sz="1600" b="1" u="sng" kern="0" dirty="0" smtClean="0">
                <a:solidFill>
                  <a:srgbClr val="002060"/>
                </a:solidFill>
                <a:latin typeface="Arial"/>
                <a:cs typeface="Arial" pitchFamily="34" charset="0"/>
              </a:rPr>
              <a:t>Defining the Science Program: </a:t>
            </a:r>
          </a:p>
          <a:p>
            <a:pPr marL="576263" lvl="1" indent="-233363" fontAlgn="base">
              <a:lnSpc>
                <a:spcPct val="80000"/>
              </a:lnSpc>
              <a:spcBef>
                <a:spcPts val="1200"/>
              </a:spcBef>
              <a:spcAft>
                <a:spcPct val="0"/>
              </a:spcAft>
              <a:buFontTx/>
              <a:buChar char="–"/>
            </a:pPr>
            <a:r>
              <a:rPr lang="en-US" sz="1400" b="1" kern="0" dirty="0" smtClean="0">
                <a:solidFill>
                  <a:srgbClr val="000000"/>
                </a:solidFill>
                <a:latin typeface="Arial"/>
                <a:cs typeface="Arial" pitchFamily="34" charset="0"/>
              </a:rPr>
              <a:t>Highest priority in 2007 NSAC Long Range Plan</a:t>
            </a:r>
          </a:p>
          <a:p>
            <a:pPr marL="576263" lvl="1" indent="-233363" fontAlgn="base">
              <a:lnSpc>
                <a:spcPct val="80000"/>
              </a:lnSpc>
              <a:spcBef>
                <a:spcPts val="1200"/>
              </a:spcBef>
              <a:spcAft>
                <a:spcPct val="0"/>
              </a:spcAft>
              <a:buFontTx/>
              <a:buChar char="–"/>
            </a:pPr>
            <a:r>
              <a:rPr lang="en-US" sz="1400" b="1" kern="0" dirty="0" smtClean="0">
                <a:solidFill>
                  <a:srgbClr val="000000"/>
                </a:solidFill>
                <a:latin typeface="Arial"/>
                <a:cs typeface="Arial" pitchFamily="34" charset="0"/>
              </a:rPr>
              <a:t>Seven Reviews: </a:t>
            </a:r>
            <a:r>
              <a:rPr lang="en-US" sz="1400" kern="0" dirty="0" err="1" smtClean="0">
                <a:solidFill>
                  <a:srgbClr val="000000"/>
                </a:solidFill>
                <a:latin typeface="Arial"/>
                <a:cs typeface="Arial" pitchFamily="34" charset="0"/>
              </a:rPr>
              <a:t>JLab</a:t>
            </a:r>
            <a:r>
              <a:rPr lang="en-US" sz="1400" b="1" kern="0" dirty="0" smtClean="0">
                <a:solidFill>
                  <a:srgbClr val="000000"/>
                </a:solidFill>
                <a:latin typeface="Arial"/>
                <a:cs typeface="Arial" pitchFamily="34" charset="0"/>
              </a:rPr>
              <a:t> </a:t>
            </a:r>
            <a:r>
              <a:rPr lang="en-US" sz="1400" kern="0" dirty="0" smtClean="0">
                <a:solidFill>
                  <a:srgbClr val="000000"/>
                </a:solidFill>
                <a:latin typeface="Arial"/>
                <a:cs typeface="Arial" pitchFamily="34" charset="0"/>
              </a:rPr>
              <a:t>Program Advisory Committees (PAC) 2006 through 2011</a:t>
            </a:r>
            <a:endParaRPr lang="en-US" sz="1400" kern="0" dirty="0" smtClean="0">
              <a:solidFill>
                <a:srgbClr val="008000"/>
              </a:solidFill>
              <a:latin typeface="Arial"/>
              <a:cs typeface="Arial" pitchFamily="34" charset="0"/>
            </a:endParaRPr>
          </a:p>
          <a:p>
            <a:pPr marL="576263" lvl="1" indent="-233363" fontAlgn="base">
              <a:lnSpc>
                <a:spcPct val="80000"/>
              </a:lnSpc>
              <a:spcBef>
                <a:spcPts val="1200"/>
              </a:spcBef>
              <a:spcAft>
                <a:spcPct val="0"/>
              </a:spcAft>
              <a:buFontTx/>
              <a:buChar char="–"/>
            </a:pPr>
            <a:r>
              <a:rPr lang="en-US" sz="1400" b="1" kern="0" dirty="0" smtClean="0">
                <a:solidFill>
                  <a:srgbClr val="000000"/>
                </a:solidFill>
                <a:latin typeface="Arial"/>
                <a:cs typeface="Arial" pitchFamily="34" charset="0"/>
              </a:rPr>
              <a:t>Results</a:t>
            </a:r>
            <a:r>
              <a:rPr lang="en-US" sz="1400" kern="0" dirty="0" smtClean="0">
                <a:solidFill>
                  <a:srgbClr val="000000"/>
                </a:solidFill>
                <a:latin typeface="Arial"/>
                <a:cs typeface="Arial" pitchFamily="34" charset="0"/>
              </a:rPr>
              <a:t>: </a:t>
            </a:r>
            <a:r>
              <a:rPr lang="en-US" sz="1400" b="1" i="1" kern="0" dirty="0" smtClean="0">
                <a:solidFill>
                  <a:srgbClr val="000000"/>
                </a:solidFill>
                <a:latin typeface="Arial"/>
                <a:cs typeface="Arial" pitchFamily="34" charset="0"/>
              </a:rPr>
              <a:t>48 experiments approved ; 7 conditionally approved</a:t>
            </a:r>
          </a:p>
          <a:p>
            <a:pPr marL="576263" lvl="1" indent="-233363" fontAlgn="base">
              <a:lnSpc>
                <a:spcPct val="80000"/>
              </a:lnSpc>
              <a:spcBef>
                <a:spcPts val="1200"/>
              </a:spcBef>
              <a:spcAft>
                <a:spcPct val="0"/>
              </a:spcAft>
              <a:buFontTx/>
              <a:buChar char="–"/>
            </a:pPr>
            <a:r>
              <a:rPr lang="en-US" sz="1400" b="1" kern="0" dirty="0" smtClean="0">
                <a:solidFill>
                  <a:srgbClr val="000000"/>
                </a:solidFill>
                <a:latin typeface="Arial"/>
                <a:cs typeface="Arial" pitchFamily="34" charset="0"/>
              </a:rPr>
              <a:t>PAC39 scheduled June 2012</a:t>
            </a:r>
          </a:p>
          <a:p>
            <a:pPr marL="576263" lvl="1" indent="-233363" fontAlgn="base">
              <a:lnSpc>
                <a:spcPct val="80000"/>
              </a:lnSpc>
              <a:spcBef>
                <a:spcPts val="1200"/>
              </a:spcBef>
              <a:spcAft>
                <a:spcPct val="0"/>
              </a:spcAft>
              <a:buFontTx/>
              <a:buChar char="–"/>
            </a:pPr>
            <a:r>
              <a:rPr lang="en-US" sz="1400" b="1" kern="0" dirty="0" smtClean="0">
                <a:solidFill>
                  <a:srgbClr val="000000"/>
                </a:solidFill>
                <a:latin typeface="Arial"/>
                <a:cs typeface="Arial" pitchFamily="34" charset="0"/>
              </a:rPr>
              <a:t>White paper for 2012 NSAC subcommittee (in progress)</a:t>
            </a:r>
          </a:p>
          <a:p>
            <a:pPr marL="228600" lvl="0" indent="-228600" algn="ctr" fontAlgn="base">
              <a:lnSpc>
                <a:spcPct val="80000"/>
              </a:lnSpc>
              <a:spcBef>
                <a:spcPts val="2400"/>
              </a:spcBef>
              <a:spcAft>
                <a:spcPct val="0"/>
              </a:spcAft>
            </a:pPr>
            <a:r>
              <a:rPr lang="en-US" sz="1400" b="1" i="1" kern="0" dirty="0" smtClean="0">
                <a:solidFill>
                  <a:srgbClr val="0000FF"/>
                </a:solidFill>
                <a:latin typeface="Arial"/>
                <a:cs typeface="Arial" pitchFamily="34" charset="0"/>
              </a:rPr>
              <a:t>Experiments for 4 Halls approved for more than </a:t>
            </a:r>
          </a:p>
          <a:p>
            <a:pPr marL="228600" lvl="0" indent="-228600" algn="ctr" fontAlgn="base">
              <a:lnSpc>
                <a:spcPct val="80000"/>
              </a:lnSpc>
              <a:spcBef>
                <a:spcPct val="20000"/>
              </a:spcBef>
              <a:spcAft>
                <a:spcPct val="0"/>
              </a:spcAft>
            </a:pPr>
            <a:r>
              <a:rPr lang="en-US" sz="1400" b="1" i="1" kern="0" dirty="0" smtClean="0">
                <a:solidFill>
                  <a:srgbClr val="0000FF"/>
                </a:solidFill>
                <a:latin typeface="Arial"/>
                <a:cs typeface="Arial" pitchFamily="34" charset="0"/>
              </a:rPr>
              <a:t>five years of operation beginning in FY15</a:t>
            </a:r>
            <a:endParaRPr lang="en-US" sz="1400" b="1" i="1" kern="0" dirty="0" smtClean="0">
              <a:solidFill>
                <a:srgbClr val="008000"/>
              </a:solidFill>
              <a:latin typeface="Arial"/>
            </a:endParaRPr>
          </a:p>
        </p:txBody>
      </p:sp>
    </p:spTree>
    <p:extLst>
      <p:ext uri="{BB962C8B-B14F-4D97-AF65-F5344CB8AC3E}">
        <p14:creationId xmlns:p14="http://schemas.microsoft.com/office/powerpoint/2010/main" val="27959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08" y="113731"/>
            <a:ext cx="8229600" cy="710138"/>
          </a:xfrm>
        </p:spPr>
        <p:txBody>
          <a:bodyPr/>
          <a:lstStyle/>
          <a:p>
            <a:r>
              <a:rPr lang="en-US" b="1" dirty="0" smtClean="0">
                <a:latin typeface="Arial" pitchFamily="34" charset="0"/>
                <a:cs typeface="Arial" pitchFamily="34" charset="0"/>
              </a:rPr>
              <a:t>“White Paper”</a:t>
            </a:r>
            <a:endParaRPr lang="en-US" b="1" dirty="0">
              <a:latin typeface="Arial" pitchFamily="34" charset="0"/>
              <a:cs typeface="Arial" pitchFamily="34" charset="0"/>
            </a:endParaRPr>
          </a:p>
        </p:txBody>
      </p:sp>
      <p:sp>
        <p:nvSpPr>
          <p:cNvPr id="7" name="TextBox 6"/>
          <p:cNvSpPr txBox="1"/>
          <p:nvPr/>
        </p:nvSpPr>
        <p:spPr>
          <a:xfrm>
            <a:off x="228600" y="921068"/>
            <a:ext cx="8915400" cy="5283498"/>
          </a:xfrm>
          <a:prstGeom prst="rect">
            <a:avLst/>
          </a:prstGeom>
          <a:noFill/>
        </p:spPr>
        <p:txBody>
          <a:bodyPr wrap="square" rtlCol="0">
            <a:spAutoFit/>
          </a:bodyPr>
          <a:lstStyle/>
          <a:p>
            <a:pPr algn="ctr">
              <a:spcAft>
                <a:spcPts val="1000"/>
              </a:spcAft>
            </a:pPr>
            <a:r>
              <a:rPr lang="en-US" sz="2400" b="1" dirty="0" smtClean="0">
                <a:latin typeface="Arial" pitchFamily="34" charset="0"/>
                <a:cs typeface="Arial" pitchFamily="34" charset="0"/>
              </a:rPr>
              <a:t>Physics Opportunities with the </a:t>
            </a:r>
          </a:p>
          <a:p>
            <a:pPr algn="ctr">
              <a:spcAft>
                <a:spcPts val="1800"/>
              </a:spcAft>
            </a:pPr>
            <a:r>
              <a:rPr lang="en-US" sz="2400" b="1" dirty="0" smtClean="0">
                <a:latin typeface="Arial" pitchFamily="34" charset="0"/>
                <a:cs typeface="Arial" pitchFamily="34" charset="0"/>
              </a:rPr>
              <a:t>12 </a:t>
            </a:r>
            <a:r>
              <a:rPr lang="en-US" sz="2400" b="1" dirty="0" err="1" smtClean="0">
                <a:latin typeface="Arial" pitchFamily="34" charset="0"/>
                <a:cs typeface="Arial" pitchFamily="34" charset="0"/>
              </a:rPr>
              <a:t>GeV</a:t>
            </a:r>
            <a:r>
              <a:rPr lang="en-US" sz="2400" b="1" dirty="0" smtClean="0">
                <a:latin typeface="Arial" pitchFamily="34" charset="0"/>
                <a:cs typeface="Arial" pitchFamily="34" charset="0"/>
              </a:rPr>
              <a:t> Upgrade at Jefferson Lab</a:t>
            </a:r>
          </a:p>
          <a:p>
            <a:pPr marL="573088" indent="-573088" algn="l">
              <a:buClr>
                <a:schemeClr val="tx1"/>
              </a:buClr>
              <a:buFont typeface="Wingdings" pitchFamily="2" charset="2"/>
              <a:buChar char="Ø"/>
            </a:pPr>
            <a:r>
              <a:rPr lang="en-US" dirty="0" smtClean="0">
                <a:latin typeface="Arial  "/>
              </a:rPr>
              <a:t>Preparation for 2012 NSAC activity</a:t>
            </a:r>
          </a:p>
          <a:p>
            <a:pPr marL="573088" indent="-573088" algn="l">
              <a:buClr>
                <a:schemeClr val="tx1"/>
              </a:buClr>
              <a:buFont typeface="Wingdings" pitchFamily="2" charset="2"/>
              <a:buChar char="Ø"/>
            </a:pPr>
            <a:r>
              <a:rPr lang="en-US" dirty="0" smtClean="0">
                <a:latin typeface="Arial  "/>
              </a:rPr>
              <a:t>Update physics case for “NSAC audience”</a:t>
            </a:r>
            <a:endParaRPr lang="en-US" sz="2400" b="1" dirty="0" smtClean="0">
              <a:latin typeface="Arial  "/>
              <a:cs typeface="Arial" pitchFamily="34" charset="0"/>
            </a:endParaRPr>
          </a:p>
          <a:p>
            <a:pPr>
              <a:spcAft>
                <a:spcPts val="1000"/>
              </a:spcAft>
            </a:pPr>
            <a:r>
              <a:rPr lang="en-US" sz="2400" dirty="0" smtClean="0">
                <a:latin typeface="Arial" pitchFamily="34" charset="0"/>
                <a:cs typeface="Arial" pitchFamily="34" charset="0"/>
              </a:rPr>
              <a:t> </a:t>
            </a:r>
          </a:p>
          <a:p>
            <a:pPr marL="288925" lvl="0" indent="-288925" algn="l">
              <a:spcAft>
                <a:spcPts val="1000"/>
              </a:spcAft>
              <a:buFont typeface="Arial" pitchFamily="34" charset="0"/>
              <a:buChar char="•"/>
            </a:pPr>
            <a:r>
              <a:rPr lang="en-US" sz="2400" dirty="0" smtClean="0">
                <a:latin typeface="Arial" pitchFamily="34" charset="0"/>
                <a:cs typeface="Arial" pitchFamily="34" charset="0"/>
              </a:rPr>
              <a:t>Overview (3) – Pennington/</a:t>
            </a:r>
            <a:r>
              <a:rPr lang="en-US" sz="2400" dirty="0" err="1" smtClean="0">
                <a:latin typeface="Arial" pitchFamily="34" charset="0"/>
                <a:cs typeface="Arial" pitchFamily="34" charset="0"/>
              </a:rPr>
              <a:t>Ent</a:t>
            </a:r>
            <a:r>
              <a:rPr lang="en-US" sz="2400" dirty="0" smtClean="0">
                <a:latin typeface="Arial" pitchFamily="34" charset="0"/>
                <a:cs typeface="Arial" pitchFamily="34" charset="0"/>
              </a:rPr>
              <a:t>/</a:t>
            </a:r>
            <a:r>
              <a:rPr lang="en-US" sz="2400" dirty="0" err="1" smtClean="0">
                <a:latin typeface="Arial" pitchFamily="34" charset="0"/>
                <a:cs typeface="Arial" pitchFamily="34" charset="0"/>
              </a:rPr>
              <a:t>BMcK</a:t>
            </a:r>
            <a:endParaRPr lang="en-US" sz="2400" dirty="0" smtClean="0">
              <a:latin typeface="Arial" pitchFamily="34" charset="0"/>
              <a:cs typeface="Arial" pitchFamily="34" charset="0"/>
            </a:endParaRPr>
          </a:p>
          <a:p>
            <a:pPr marL="288925" lvl="0" indent="-288925" algn="l">
              <a:spcAft>
                <a:spcPts val="1000"/>
              </a:spcAft>
              <a:buFont typeface="Arial" pitchFamily="34" charset="0"/>
              <a:buChar char="•"/>
            </a:pPr>
            <a:r>
              <a:rPr lang="en-US" sz="2400" dirty="0" smtClean="0">
                <a:latin typeface="Arial" pitchFamily="34" charset="0"/>
                <a:cs typeface="Arial" pitchFamily="34" charset="0"/>
              </a:rPr>
              <a:t>Meson Spectroscopy and Structure (5) – Meyer, </a:t>
            </a:r>
            <a:r>
              <a:rPr lang="en-US" sz="2400" dirty="0" err="1" smtClean="0">
                <a:latin typeface="Arial" pitchFamily="34" charset="0"/>
                <a:cs typeface="Arial" pitchFamily="34" charset="0"/>
              </a:rPr>
              <a:t>Dudek</a:t>
            </a:r>
            <a:endParaRPr lang="en-US" sz="2400" dirty="0" smtClean="0">
              <a:latin typeface="Arial" pitchFamily="34" charset="0"/>
              <a:cs typeface="Arial" pitchFamily="34" charset="0"/>
            </a:endParaRPr>
          </a:p>
          <a:p>
            <a:pPr marL="288925" lvl="0" indent="-288925" algn="l">
              <a:spcAft>
                <a:spcPts val="1000"/>
              </a:spcAft>
              <a:buFont typeface="Arial" pitchFamily="34" charset="0"/>
              <a:buChar char="•"/>
            </a:pPr>
            <a:r>
              <a:rPr lang="en-US" sz="2400" dirty="0" smtClean="0">
                <a:latin typeface="Arial" pitchFamily="34" charset="0"/>
                <a:cs typeface="Arial" pitchFamily="34" charset="0"/>
              </a:rPr>
              <a:t>Nucleon Structure and Spectroscopy (10) – </a:t>
            </a:r>
            <a:r>
              <a:rPr lang="en-US" sz="2400" dirty="0" err="1" smtClean="0">
                <a:latin typeface="Arial" pitchFamily="34" charset="0"/>
                <a:cs typeface="Arial" pitchFamily="34" charset="0"/>
              </a:rPr>
              <a:t>Meziani</a:t>
            </a:r>
            <a:r>
              <a:rPr lang="en-US" sz="2400" dirty="0" smtClean="0">
                <a:latin typeface="Arial" pitchFamily="34" charset="0"/>
                <a:cs typeface="Arial" pitchFamily="34" charset="0"/>
              </a:rPr>
              <a:t>, Richards</a:t>
            </a:r>
          </a:p>
          <a:p>
            <a:pPr marL="288925" lvl="0" indent="-288925" algn="l">
              <a:spcAft>
                <a:spcPts val="1000"/>
              </a:spcAft>
              <a:buFont typeface="Arial" pitchFamily="34" charset="0"/>
              <a:buChar char="•"/>
            </a:pPr>
            <a:r>
              <a:rPr lang="en-US" sz="2400" dirty="0" smtClean="0">
                <a:latin typeface="Arial" pitchFamily="34" charset="0"/>
                <a:cs typeface="Arial" pitchFamily="34" charset="0"/>
              </a:rPr>
              <a:t>QCD and Nuclei (5) – Weinstein, Miller</a:t>
            </a:r>
          </a:p>
          <a:p>
            <a:pPr marL="288925" lvl="0" indent="-288925" algn="l">
              <a:spcAft>
                <a:spcPts val="1000"/>
              </a:spcAft>
              <a:buFont typeface="Arial" pitchFamily="34" charset="0"/>
              <a:buChar char="•"/>
            </a:pPr>
            <a:r>
              <a:rPr lang="en-US" sz="2400" dirty="0" smtClean="0">
                <a:latin typeface="Arial" pitchFamily="34" charset="0"/>
                <a:cs typeface="Arial" pitchFamily="34" charset="0"/>
              </a:rPr>
              <a:t>The Standard Model and Beyond (5) – Kumar, </a:t>
            </a:r>
            <a:r>
              <a:rPr lang="en-US" sz="2400" dirty="0" err="1" smtClean="0">
                <a:latin typeface="Arial" pitchFamily="34" charset="0"/>
                <a:cs typeface="Arial" pitchFamily="34" charset="0"/>
              </a:rPr>
              <a:t>Essig</a:t>
            </a:r>
            <a:endParaRPr lang="en-US" sz="2400" dirty="0" smtClean="0">
              <a:latin typeface="Arial" pitchFamily="34" charset="0"/>
              <a:cs typeface="Arial" pitchFamily="34" charset="0"/>
            </a:endParaRPr>
          </a:p>
          <a:p>
            <a:pPr marL="288925" lvl="0" indent="-288925" algn="l">
              <a:spcAft>
                <a:spcPts val="1000"/>
              </a:spcAft>
              <a:buFont typeface="Arial" pitchFamily="34" charset="0"/>
              <a:buChar char="•"/>
            </a:pPr>
            <a:r>
              <a:rPr lang="en-US" sz="2400" dirty="0" smtClean="0">
                <a:latin typeface="Arial" pitchFamily="34" charset="0"/>
                <a:cs typeface="Arial" pitchFamily="34" charset="0"/>
              </a:rPr>
              <a:t>Appendix A: Experimental Equipment (10) – Young</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50172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Concerns</a:t>
            </a:r>
            <a:endParaRPr lang="en-US" dirty="0"/>
          </a:p>
        </p:txBody>
      </p:sp>
      <p:sp>
        <p:nvSpPr>
          <p:cNvPr id="3" name="Content Placeholder 2"/>
          <p:cNvSpPr>
            <a:spLocks noGrp="1"/>
          </p:cNvSpPr>
          <p:nvPr>
            <p:ph idx="1"/>
          </p:nvPr>
        </p:nvSpPr>
        <p:spPr>
          <a:xfrm>
            <a:off x="457200" y="1143000"/>
            <a:ext cx="8001000" cy="5334000"/>
          </a:xfrm>
        </p:spPr>
        <p:txBody>
          <a:bodyPr/>
          <a:lstStyle/>
          <a:p>
            <a:pPr marL="457200" indent="-457200">
              <a:spcBef>
                <a:spcPts val="0"/>
              </a:spcBef>
              <a:tabLst>
                <a:tab pos="400050" algn="l"/>
              </a:tabLst>
            </a:pPr>
            <a:r>
              <a:rPr lang="en-US" sz="2600" dirty="0" smtClean="0"/>
              <a:t>12 </a:t>
            </a:r>
            <a:r>
              <a:rPr lang="en-US" sz="2600" dirty="0" err="1" smtClean="0"/>
              <a:t>GeV</a:t>
            </a:r>
            <a:r>
              <a:rPr lang="en-US" sz="2600" dirty="0" smtClean="0"/>
              <a:t> </a:t>
            </a:r>
          </a:p>
          <a:p>
            <a:pPr marL="857250" lvl="1" indent="-457200">
              <a:spcBef>
                <a:spcPts val="0"/>
              </a:spcBef>
            </a:pPr>
            <a:endParaRPr lang="en-US" sz="2600" dirty="0" smtClean="0"/>
          </a:p>
          <a:p>
            <a:pPr marL="857250" lvl="1" indent="-395288">
              <a:spcBef>
                <a:spcPts val="0"/>
              </a:spcBef>
            </a:pPr>
            <a:r>
              <a:rPr lang="en-US" sz="2600" dirty="0" smtClean="0"/>
              <a:t>Project</a:t>
            </a:r>
          </a:p>
          <a:p>
            <a:pPr marL="1257300" lvl="2" indent="-457200">
              <a:spcBef>
                <a:spcPts val="0"/>
              </a:spcBef>
            </a:pPr>
            <a:r>
              <a:rPr lang="en-US" sz="2600" dirty="0" smtClean="0"/>
              <a:t>Superconducting magnets</a:t>
            </a:r>
          </a:p>
          <a:p>
            <a:pPr marL="1257300" lvl="2" indent="-457200">
              <a:spcBef>
                <a:spcPts val="0"/>
              </a:spcBef>
            </a:pPr>
            <a:r>
              <a:rPr lang="en-US" sz="2600" dirty="0" smtClean="0"/>
              <a:t>Schedule</a:t>
            </a:r>
          </a:p>
          <a:p>
            <a:pPr marL="857250" lvl="1" indent="-457200">
              <a:spcBef>
                <a:spcPts val="0"/>
              </a:spcBef>
            </a:pPr>
            <a:endParaRPr lang="en-US" sz="2600" dirty="0" smtClean="0"/>
          </a:p>
          <a:p>
            <a:pPr marL="857250" lvl="1" indent="-395288">
              <a:spcBef>
                <a:spcPts val="0"/>
              </a:spcBef>
            </a:pPr>
            <a:r>
              <a:rPr lang="en-US" sz="2600" dirty="0" smtClean="0"/>
              <a:t>Commissioning/Early Running 	</a:t>
            </a:r>
            <a:r>
              <a:rPr lang="en-US" sz="2600" dirty="0" smtClean="0">
                <a:sym typeface="Wingdings" pitchFamily="2" charset="2"/>
              </a:rPr>
              <a:t> PAC</a:t>
            </a:r>
            <a:endParaRPr lang="en-US" sz="2600" dirty="0" smtClean="0"/>
          </a:p>
          <a:p>
            <a:pPr marL="857250" lvl="1" indent="-395288">
              <a:spcBef>
                <a:spcPts val="0"/>
              </a:spcBef>
            </a:pPr>
            <a:endParaRPr lang="en-US" sz="2600" dirty="0" smtClean="0"/>
          </a:p>
          <a:p>
            <a:pPr marL="857250" lvl="1" indent="-395288">
              <a:spcBef>
                <a:spcPts val="0"/>
              </a:spcBef>
            </a:pPr>
            <a:r>
              <a:rPr lang="en-US" sz="2600" dirty="0" smtClean="0"/>
              <a:t>5 Year Program 			</a:t>
            </a:r>
            <a:r>
              <a:rPr lang="en-US" sz="2600" dirty="0" smtClean="0">
                <a:sym typeface="Wingdings" pitchFamily="2" charset="2"/>
              </a:rPr>
              <a:t> PAC</a:t>
            </a:r>
          </a:p>
          <a:p>
            <a:pPr marL="857250" lvl="1" indent="-457200">
              <a:spcBef>
                <a:spcPts val="0"/>
              </a:spcBef>
            </a:pPr>
            <a:endParaRPr lang="en-US" sz="2600" dirty="0" smtClean="0"/>
          </a:p>
          <a:p>
            <a:pPr>
              <a:spcBef>
                <a:spcPts val="0"/>
              </a:spcBef>
            </a:pPr>
            <a:r>
              <a:rPr lang="en-US" sz="2600" dirty="0" smtClean="0"/>
              <a:t>NSAC Exercise</a:t>
            </a:r>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2400"/>
            <a:ext cx="9144000" cy="639762"/>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0" cap="none" spc="0" normalizeH="0" baseline="0" noProof="0" dirty="0" smtClean="0">
                <a:ln>
                  <a:noFill/>
                </a:ln>
                <a:solidFill>
                  <a:schemeClr val="tx1"/>
                </a:solidFill>
                <a:effectLst/>
                <a:uLnTx/>
                <a:uFillTx/>
                <a:latin typeface="Arial" pitchFamily="34" charset="0"/>
                <a:ea typeface="ＭＳ Ｐゴシック" pitchFamily="63" charset="-128"/>
                <a:cs typeface="Arial" pitchFamily="34" charset="0"/>
              </a:rPr>
              <a:t>6 </a:t>
            </a:r>
            <a:r>
              <a:rPr kumimoji="0" lang="en-US" sz="2500" b="1" i="0" u="none" strike="noStrike" kern="0" cap="none" spc="0" normalizeH="0" baseline="0" noProof="0" dirty="0" err="1" smtClean="0">
                <a:ln>
                  <a:noFill/>
                </a:ln>
                <a:solidFill>
                  <a:schemeClr val="tx1"/>
                </a:solidFill>
                <a:effectLst/>
                <a:uLnTx/>
                <a:uFillTx/>
                <a:latin typeface="Arial" pitchFamily="34" charset="0"/>
                <a:ea typeface="ＭＳ Ｐゴシック" pitchFamily="63" charset="-128"/>
                <a:cs typeface="Arial" pitchFamily="34" charset="0"/>
              </a:rPr>
              <a:t>GeV</a:t>
            </a:r>
            <a:r>
              <a:rPr kumimoji="0" lang="en-US" sz="2500" b="1" i="0" u="none" strike="noStrike" kern="0" cap="none" spc="0" normalizeH="0" baseline="0" noProof="0" dirty="0" smtClean="0">
                <a:ln>
                  <a:noFill/>
                </a:ln>
                <a:solidFill>
                  <a:schemeClr val="tx1"/>
                </a:solidFill>
                <a:effectLst/>
                <a:uLnTx/>
                <a:uFillTx/>
                <a:latin typeface="Arial" pitchFamily="34" charset="0"/>
                <a:ea typeface="ＭＳ Ｐゴシック" pitchFamily="63" charset="-128"/>
                <a:cs typeface="Arial" pitchFamily="34" charset="0"/>
              </a:rPr>
              <a:t> Experimental Nuclear Physics Program (2009-12)</a:t>
            </a:r>
            <a:endParaRPr kumimoji="0" lang="en-US" sz="2500" b="1" i="0" u="none" strike="noStrike" kern="0" cap="none" spc="0" normalizeH="0" baseline="0" noProof="0" dirty="0">
              <a:ln>
                <a:noFill/>
              </a:ln>
              <a:solidFill>
                <a:schemeClr val="tx1"/>
              </a:solidFill>
              <a:effectLst/>
              <a:uLnTx/>
              <a:uFillTx/>
              <a:latin typeface="Arial" pitchFamily="34" charset="0"/>
              <a:ea typeface="ＭＳ Ｐゴシック" pitchFamily="63" charset="-128"/>
              <a:cs typeface="Arial"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053" r="5621" b="4449"/>
          <a:stretch/>
        </p:blipFill>
        <p:spPr>
          <a:xfrm>
            <a:off x="914400" y="1066800"/>
            <a:ext cx="7324725" cy="51054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rot="21204283">
            <a:off x="4431756" y="1467677"/>
            <a:ext cx="3270169" cy="400110"/>
          </a:xfrm>
          <a:prstGeom prst="rect">
            <a:avLst/>
          </a:prstGeom>
          <a:solidFill>
            <a:schemeClr val="bg1"/>
          </a:solidFill>
          <a:ln w="12700">
            <a:solidFill>
              <a:schemeClr val="tx1"/>
            </a:solidFill>
          </a:ln>
        </p:spPr>
        <p:txBody>
          <a:bodyPr wrap="square" rtlCol="0">
            <a:spAutoFit/>
          </a:bodyPr>
          <a:lstStyle/>
          <a:p>
            <a:r>
              <a:rPr lang="en-US" sz="2000" b="1" dirty="0" smtClean="0">
                <a:solidFill>
                  <a:srgbClr val="FF0000"/>
                </a:solidFill>
                <a:latin typeface="Arial" pitchFamily="34" charset="0"/>
                <a:cs typeface="Arial" pitchFamily="34" charset="0"/>
              </a:rPr>
              <a:t>Successfully Completed!</a:t>
            </a:r>
          </a:p>
        </p:txBody>
      </p:sp>
    </p:spTree>
    <p:extLst>
      <p:ext uri="{BB962C8B-B14F-4D97-AF65-F5344CB8AC3E}">
        <p14:creationId xmlns:p14="http://schemas.microsoft.com/office/powerpoint/2010/main" val="2019001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2" name="TextBox 10"/>
          <p:cNvSpPr txBox="1">
            <a:spLocks noChangeArrowheads="1"/>
          </p:cNvSpPr>
          <p:nvPr/>
        </p:nvSpPr>
        <p:spPr bwMode="auto">
          <a:xfrm>
            <a:off x="0" y="118698"/>
            <a:ext cx="9143999" cy="565885"/>
          </a:xfrm>
          <a:prstGeom prst="rect">
            <a:avLst/>
          </a:prstGeom>
          <a:noFill/>
          <a:ln w="9525">
            <a:noFill/>
            <a:miter lim="800000"/>
            <a:headEnd/>
            <a:tailEnd/>
          </a:ln>
        </p:spPr>
        <p:txBody>
          <a:bodyPr wrap="square" lIns="72731" tIns="36366" rIns="72731" bIns="36366">
            <a:spAutoFit/>
          </a:bodyPr>
          <a:lstStyle/>
          <a:p>
            <a:pPr algn="ctr" defTabSz="457200" eaLnBrk="1" fontAlgn="auto" hangingPunct="1">
              <a:spcBef>
                <a:spcPts val="0"/>
              </a:spcBef>
              <a:spcAft>
                <a:spcPts val="0"/>
              </a:spcAft>
            </a:pPr>
            <a:r>
              <a:rPr lang="en-US" sz="3200" b="1" dirty="0" smtClean="0">
                <a:solidFill>
                  <a:srgbClr val="000000"/>
                </a:solidFill>
                <a:latin typeface="Arial" pitchFamily="34" charset="0"/>
                <a:cs typeface="Arial" pitchFamily="34" charset="0"/>
              </a:rPr>
              <a:t>G2p/</a:t>
            </a:r>
            <a:r>
              <a:rPr lang="en-US" sz="3200" b="1" dirty="0" err="1" smtClean="0">
                <a:solidFill>
                  <a:srgbClr val="000000"/>
                </a:solidFill>
                <a:latin typeface="Arial" pitchFamily="34" charset="0"/>
                <a:cs typeface="Arial" pitchFamily="34" charset="0"/>
              </a:rPr>
              <a:t>GEp</a:t>
            </a:r>
            <a:r>
              <a:rPr lang="en-US" sz="3200" b="1" dirty="0" smtClean="0">
                <a:solidFill>
                  <a:srgbClr val="000000"/>
                </a:solidFill>
                <a:latin typeface="Arial" pitchFamily="34" charset="0"/>
                <a:cs typeface="Arial" pitchFamily="34" charset="0"/>
              </a:rPr>
              <a:t>: Major </a:t>
            </a:r>
            <a:r>
              <a:rPr lang="en-US" sz="3200" b="1" dirty="0">
                <a:solidFill>
                  <a:srgbClr val="000000"/>
                </a:solidFill>
                <a:latin typeface="Arial" pitchFamily="34" charset="0"/>
                <a:cs typeface="Arial" pitchFamily="34" charset="0"/>
              </a:rPr>
              <a:t>New Installation in Hall A</a:t>
            </a:r>
          </a:p>
        </p:txBody>
      </p:sp>
      <p:pic>
        <p:nvPicPr>
          <p:cNvPr id="4" name="Content Placeholder 3" descr="total G2p installation.bmp"/>
          <p:cNvPicPr>
            <a:picLocks noGrp="1" noChangeAspect="1"/>
          </p:cNvPicPr>
          <p:nvPr>
            <p:ph idx="1"/>
          </p:nvPr>
        </p:nvPicPr>
        <p:blipFill>
          <a:blip r:embed="rId3" cstate="print"/>
          <a:srcRect l="2099" t="17487" r="2099" b="15319"/>
          <a:stretch>
            <a:fillRect/>
          </a:stretch>
        </p:blipFill>
        <p:spPr>
          <a:xfrm>
            <a:off x="191945" y="2152030"/>
            <a:ext cx="5674368" cy="271951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7412" name="TextBox 5"/>
          <p:cNvSpPr txBox="1">
            <a:spLocks noChangeArrowheads="1"/>
          </p:cNvSpPr>
          <p:nvPr/>
        </p:nvSpPr>
        <p:spPr bwMode="auto">
          <a:xfrm>
            <a:off x="3030030" y="2225533"/>
            <a:ext cx="2569915" cy="523212"/>
          </a:xfrm>
          <a:prstGeom prst="rect">
            <a:avLst/>
          </a:prstGeom>
          <a:solidFill>
            <a:srgbClr val="FFFFFF"/>
          </a:solidFill>
          <a:ln w="9525">
            <a:solidFill>
              <a:srgbClr val="000000"/>
            </a:solidFill>
            <a:miter lim="800000"/>
            <a:headEnd/>
            <a:tailEnd/>
          </a:ln>
        </p:spPr>
        <p:txBody>
          <a:bodyPr wrap="none" lIns="91430" tIns="45716" rIns="91430" bIns="45716">
            <a:spAutoFit/>
          </a:bodyPr>
          <a:lstStyle/>
          <a:p>
            <a:pPr algn="ctr" defTabSz="457200" eaLnBrk="1" fontAlgn="auto" hangingPunct="1">
              <a:spcBef>
                <a:spcPts val="0"/>
              </a:spcBef>
              <a:spcAft>
                <a:spcPts val="0"/>
              </a:spcAft>
            </a:pPr>
            <a:r>
              <a:rPr lang="en-US" sz="1800" dirty="0">
                <a:solidFill>
                  <a:srgbClr val="000000"/>
                </a:solidFill>
                <a:latin typeface="Arial" pitchFamily="34" charset="0"/>
                <a:cs typeface="Arial" pitchFamily="34" charset="0"/>
              </a:rPr>
              <a:t>New Beam Diagnostics</a:t>
            </a:r>
          </a:p>
          <a:p>
            <a:pPr algn="ctr" defTabSz="457200" eaLnBrk="1" fontAlgn="auto" hangingPunct="1">
              <a:spcBef>
                <a:spcPts val="0"/>
              </a:spcBef>
              <a:spcAft>
                <a:spcPts val="0"/>
              </a:spcAft>
            </a:pPr>
            <a:r>
              <a:rPr lang="en-US" sz="1000" dirty="0">
                <a:solidFill>
                  <a:srgbClr val="000000"/>
                </a:solidFill>
                <a:latin typeface="Arial" pitchFamily="34" charset="0"/>
                <a:cs typeface="Arial" pitchFamily="34" charset="0"/>
              </a:rPr>
              <a:t>(</a:t>
            </a:r>
            <a:r>
              <a:rPr lang="en-US" sz="1000" dirty="0" err="1">
                <a:solidFill>
                  <a:srgbClr val="000000"/>
                </a:solidFill>
                <a:latin typeface="Arial" pitchFamily="34" charset="0"/>
                <a:cs typeface="Arial" pitchFamily="34" charset="0"/>
              </a:rPr>
              <a:t>BPM,BCM,Harps,Tungsten</a:t>
            </a:r>
            <a:r>
              <a:rPr lang="en-US" sz="1000" dirty="0">
                <a:solidFill>
                  <a:srgbClr val="000000"/>
                </a:solidFill>
                <a:latin typeface="Arial" pitchFamily="34" charset="0"/>
                <a:cs typeface="Arial" pitchFamily="34" charset="0"/>
              </a:rPr>
              <a:t> </a:t>
            </a:r>
            <a:r>
              <a:rPr lang="en-US" sz="1000" dirty="0" err="1">
                <a:solidFill>
                  <a:srgbClr val="000000"/>
                </a:solidFill>
                <a:latin typeface="Arial" pitchFamily="34" charset="0"/>
                <a:cs typeface="Arial" pitchFamily="34" charset="0"/>
              </a:rPr>
              <a:t>Calo</a:t>
            </a:r>
            <a:r>
              <a:rPr lang="en-US" sz="1000" dirty="0">
                <a:solidFill>
                  <a:srgbClr val="000000"/>
                </a:solidFill>
                <a:latin typeface="Arial" pitchFamily="34" charset="0"/>
                <a:cs typeface="Arial" pitchFamily="34" charset="0"/>
              </a:rPr>
              <a:t>)</a:t>
            </a:r>
          </a:p>
        </p:txBody>
      </p:sp>
      <p:sp>
        <p:nvSpPr>
          <p:cNvPr id="17413" name="TextBox 6"/>
          <p:cNvSpPr txBox="1">
            <a:spLocks noChangeArrowheads="1"/>
          </p:cNvSpPr>
          <p:nvPr/>
        </p:nvSpPr>
        <p:spPr bwMode="auto">
          <a:xfrm>
            <a:off x="4804267" y="2693329"/>
            <a:ext cx="1082328" cy="369324"/>
          </a:xfrm>
          <a:prstGeom prst="rect">
            <a:avLst/>
          </a:prstGeom>
          <a:noFill/>
          <a:ln w="9525">
            <a:noFill/>
            <a:miter lim="800000"/>
            <a:headEnd/>
            <a:tailEnd/>
          </a:ln>
        </p:spPr>
        <p:txBody>
          <a:bodyPr wrap="none" lIns="91430" tIns="45716" rIns="91430" bIns="45716">
            <a:spAutoFit/>
          </a:bodyPr>
          <a:lstStyle/>
          <a:p>
            <a:pPr algn="ctr" defTabSz="457200" eaLnBrk="1" fontAlgn="auto" hangingPunct="1">
              <a:spcBef>
                <a:spcPts val="0"/>
              </a:spcBef>
              <a:spcAft>
                <a:spcPts val="0"/>
              </a:spcAft>
            </a:pPr>
            <a:r>
              <a:rPr lang="en-US" sz="1800" b="1" dirty="0">
                <a:solidFill>
                  <a:srgbClr val="0070C0"/>
                </a:solidFill>
                <a:latin typeface="Arial" pitchFamily="34" charset="0"/>
                <a:cs typeface="Arial" pitchFamily="34" charset="0"/>
              </a:rPr>
              <a:t>Chicane</a:t>
            </a:r>
          </a:p>
        </p:txBody>
      </p:sp>
      <p:sp>
        <p:nvSpPr>
          <p:cNvPr id="17414" name="TextBox 7"/>
          <p:cNvSpPr txBox="1">
            <a:spLocks noChangeArrowheads="1"/>
          </p:cNvSpPr>
          <p:nvPr/>
        </p:nvSpPr>
        <p:spPr bwMode="auto">
          <a:xfrm>
            <a:off x="2472386" y="4917254"/>
            <a:ext cx="1962889" cy="369324"/>
          </a:xfrm>
          <a:prstGeom prst="rect">
            <a:avLst/>
          </a:prstGeom>
          <a:noFill/>
          <a:ln w="9525">
            <a:noFill/>
            <a:miter lim="800000"/>
            <a:headEnd/>
            <a:tailEnd/>
          </a:ln>
        </p:spPr>
        <p:txBody>
          <a:bodyPr wrap="none" lIns="91430" tIns="45716" rIns="91430" bIns="45716">
            <a:spAutoFit/>
          </a:bodyPr>
          <a:lstStyle/>
          <a:p>
            <a:pPr algn="ctr" defTabSz="457200" eaLnBrk="1" fontAlgn="auto" hangingPunct="1">
              <a:spcBef>
                <a:spcPts val="0"/>
              </a:spcBef>
              <a:spcAft>
                <a:spcPts val="0"/>
              </a:spcAft>
            </a:pPr>
            <a:r>
              <a:rPr lang="en-US" sz="1800" b="1" dirty="0">
                <a:solidFill>
                  <a:srgbClr val="0070C0"/>
                </a:solidFill>
                <a:latin typeface="Arial" pitchFamily="34" charset="0"/>
                <a:cs typeface="Arial" pitchFamily="34" charset="0"/>
              </a:rPr>
              <a:t>Polarized Target</a:t>
            </a:r>
          </a:p>
        </p:txBody>
      </p:sp>
      <p:sp>
        <p:nvSpPr>
          <p:cNvPr id="17415" name="TextBox 8"/>
          <p:cNvSpPr txBox="1">
            <a:spLocks noChangeArrowheads="1"/>
          </p:cNvSpPr>
          <p:nvPr/>
        </p:nvSpPr>
        <p:spPr bwMode="auto">
          <a:xfrm>
            <a:off x="218264" y="4974816"/>
            <a:ext cx="1505520" cy="369324"/>
          </a:xfrm>
          <a:prstGeom prst="rect">
            <a:avLst/>
          </a:prstGeom>
          <a:noFill/>
          <a:ln w="9525">
            <a:noFill/>
            <a:miter lim="800000"/>
            <a:headEnd/>
            <a:tailEnd/>
          </a:ln>
        </p:spPr>
        <p:txBody>
          <a:bodyPr wrap="none" lIns="91430" tIns="45716" rIns="91430" bIns="45716">
            <a:spAutoFit/>
          </a:bodyPr>
          <a:lstStyle/>
          <a:p>
            <a:pPr algn="ctr" defTabSz="457200" eaLnBrk="1" fontAlgn="auto" hangingPunct="1">
              <a:spcBef>
                <a:spcPts val="0"/>
              </a:spcBef>
              <a:spcAft>
                <a:spcPts val="0"/>
              </a:spcAft>
            </a:pPr>
            <a:r>
              <a:rPr lang="en-US" sz="1800" b="1" dirty="0">
                <a:solidFill>
                  <a:srgbClr val="0070C0"/>
                </a:solidFill>
                <a:latin typeface="Arial" pitchFamily="34" charset="0"/>
                <a:cs typeface="Arial" pitchFamily="34" charset="0"/>
              </a:rPr>
              <a:t>Local Dump</a:t>
            </a:r>
          </a:p>
        </p:txBody>
      </p:sp>
      <p:sp>
        <p:nvSpPr>
          <p:cNvPr id="17416" name="TextBox 10"/>
          <p:cNvSpPr txBox="1">
            <a:spLocks noChangeArrowheads="1"/>
          </p:cNvSpPr>
          <p:nvPr/>
        </p:nvSpPr>
        <p:spPr bwMode="auto">
          <a:xfrm>
            <a:off x="1619774" y="2187367"/>
            <a:ext cx="813023" cy="369324"/>
          </a:xfrm>
          <a:prstGeom prst="rect">
            <a:avLst/>
          </a:prstGeom>
          <a:noFill/>
          <a:ln w="9525">
            <a:noFill/>
            <a:miter lim="800000"/>
            <a:headEnd/>
            <a:tailEnd/>
          </a:ln>
        </p:spPr>
        <p:txBody>
          <a:bodyPr wrap="none" lIns="91430" tIns="45716" rIns="91430" bIns="45716">
            <a:spAutoFit/>
          </a:bodyPr>
          <a:lstStyle/>
          <a:p>
            <a:pPr algn="ctr" defTabSz="457200" eaLnBrk="1" fontAlgn="auto" hangingPunct="1">
              <a:spcBef>
                <a:spcPts val="0"/>
              </a:spcBef>
              <a:spcAft>
                <a:spcPts val="0"/>
              </a:spcAft>
            </a:pPr>
            <a:r>
              <a:rPr lang="en-US" sz="1800" b="1" dirty="0">
                <a:solidFill>
                  <a:srgbClr val="0070C0"/>
                </a:solidFill>
                <a:latin typeface="Arial" pitchFamily="34" charset="0"/>
                <a:cs typeface="Arial" pitchFamily="34" charset="0"/>
              </a:rPr>
              <a:t>Septa</a:t>
            </a:r>
          </a:p>
        </p:txBody>
      </p:sp>
      <p:cxnSp>
        <p:nvCxnSpPr>
          <p:cNvPr id="14" name="Straight Arrow Connector 13"/>
          <p:cNvCxnSpPr/>
          <p:nvPr/>
        </p:nvCxnSpPr>
        <p:spPr>
          <a:xfrm rot="10800000" flipV="1">
            <a:off x="3937001" y="3065555"/>
            <a:ext cx="1304290" cy="1032711"/>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H="1">
            <a:off x="4965575" y="3526691"/>
            <a:ext cx="1219451" cy="297180"/>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4" idx="2"/>
          </p:cNvCxnSpPr>
          <p:nvPr/>
        </p:nvCxnSpPr>
        <p:spPr>
          <a:xfrm flipH="1" flipV="1">
            <a:off x="2581911" y="3987979"/>
            <a:ext cx="447218" cy="883567"/>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7416" idx="2"/>
          </p:cNvCxnSpPr>
          <p:nvPr/>
        </p:nvCxnSpPr>
        <p:spPr>
          <a:xfrm>
            <a:off x="2026286" y="2556691"/>
            <a:ext cx="146684" cy="1669778"/>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340069" y="4021817"/>
            <a:ext cx="421422" cy="912790"/>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423" name="TextBox 3"/>
          <p:cNvSpPr txBox="1">
            <a:spLocks noChangeArrowheads="1"/>
          </p:cNvSpPr>
          <p:nvPr/>
        </p:nvSpPr>
        <p:spPr bwMode="auto">
          <a:xfrm>
            <a:off x="0" y="776415"/>
            <a:ext cx="9143999" cy="350441"/>
          </a:xfrm>
          <a:prstGeom prst="rect">
            <a:avLst/>
          </a:prstGeom>
          <a:noFill/>
          <a:ln w="9525">
            <a:noFill/>
            <a:miter lim="800000"/>
            <a:headEnd/>
            <a:tailEnd/>
          </a:ln>
        </p:spPr>
        <p:txBody>
          <a:bodyPr wrap="square" lIns="72731" tIns="36366" rIns="72731" bIns="36366">
            <a:spAutoFit/>
          </a:bodyPr>
          <a:lstStyle/>
          <a:p>
            <a:pPr algn="ctr" defTabSz="457200" eaLnBrk="1" fontAlgn="auto" hangingPunct="1">
              <a:spcBef>
                <a:spcPts val="0"/>
              </a:spcBef>
              <a:spcAft>
                <a:spcPts val="0"/>
              </a:spcAft>
            </a:pPr>
            <a:r>
              <a:rPr lang="en-US" sz="1800" dirty="0">
                <a:solidFill>
                  <a:srgbClr val="000000"/>
                </a:solidFill>
                <a:latin typeface="Arial" pitchFamily="34" charset="0"/>
                <a:cs typeface="Arial" pitchFamily="34" charset="0"/>
              </a:rPr>
              <a:t>Strong Support from </a:t>
            </a:r>
            <a:r>
              <a:rPr lang="en-US" sz="1800" dirty="0" smtClean="0">
                <a:solidFill>
                  <a:srgbClr val="000000"/>
                </a:solidFill>
                <a:latin typeface="Arial" pitchFamily="34" charset="0"/>
                <a:cs typeface="Arial" pitchFamily="34" charset="0"/>
              </a:rPr>
              <a:t>DOE/NP </a:t>
            </a:r>
            <a:r>
              <a:rPr lang="en-US" sz="1800" dirty="0">
                <a:solidFill>
                  <a:srgbClr val="000000"/>
                </a:solidFill>
                <a:latin typeface="Arial" pitchFamily="34" charset="0"/>
                <a:cs typeface="Arial" pitchFamily="34" charset="0"/>
              </a:rPr>
              <a:t>and </a:t>
            </a:r>
            <a:r>
              <a:rPr lang="en-US" sz="1800" dirty="0" smtClean="0">
                <a:solidFill>
                  <a:srgbClr val="000000"/>
                </a:solidFill>
                <a:latin typeface="Arial" pitchFamily="34" charset="0"/>
                <a:cs typeface="Arial" pitchFamily="34" charset="0"/>
              </a:rPr>
              <a:t> User </a:t>
            </a:r>
            <a:r>
              <a:rPr lang="en-US" sz="1800" dirty="0">
                <a:solidFill>
                  <a:srgbClr val="000000"/>
                </a:solidFill>
                <a:latin typeface="Arial" pitchFamily="34" charset="0"/>
                <a:cs typeface="Arial" pitchFamily="34" charset="0"/>
              </a:rPr>
              <a:t>Contributions</a:t>
            </a:r>
          </a:p>
        </p:txBody>
      </p:sp>
      <p:sp>
        <p:nvSpPr>
          <p:cNvPr id="16" name="Rectangle 44"/>
          <p:cNvSpPr>
            <a:spLocks noChangeArrowheads="1"/>
          </p:cNvSpPr>
          <p:nvPr/>
        </p:nvSpPr>
        <p:spPr bwMode="auto">
          <a:xfrm>
            <a:off x="548104" y="1169387"/>
            <a:ext cx="8767177" cy="1046440"/>
          </a:xfrm>
          <a:prstGeom prst="rect">
            <a:avLst/>
          </a:prstGeom>
          <a:noFill/>
          <a:ln w="9525">
            <a:noFill/>
            <a:miter lim="800000"/>
            <a:headEnd/>
            <a:tailEnd/>
          </a:ln>
        </p:spPr>
        <p:txBody>
          <a:bodyPr wrap="square">
            <a:spAutoFit/>
          </a:bodyPr>
          <a:lstStyle/>
          <a:p>
            <a:pPr algn="l" defTabSz="457200" eaLnBrk="1" fontAlgn="auto" hangingPunct="1">
              <a:spcBef>
                <a:spcPts val="0"/>
              </a:spcBef>
              <a:spcAft>
                <a:spcPts val="0"/>
              </a:spcAft>
            </a:pPr>
            <a:r>
              <a:rPr lang="en-US" sz="1400" b="1" u="sng" dirty="0" smtClean="0">
                <a:solidFill>
                  <a:srgbClr val="000000"/>
                </a:solidFill>
                <a:latin typeface="Arial" pitchFamily="34" charset="0"/>
                <a:cs typeface="Arial" pitchFamily="34" charset="0"/>
              </a:rPr>
              <a:t>Spin </a:t>
            </a:r>
            <a:r>
              <a:rPr lang="en-US" sz="1400" b="1" u="sng" dirty="0" err="1">
                <a:solidFill>
                  <a:srgbClr val="000000"/>
                </a:solidFill>
                <a:latin typeface="Arial" pitchFamily="34" charset="0"/>
                <a:cs typeface="Arial" pitchFamily="34" charset="0"/>
              </a:rPr>
              <a:t>Polarizability</a:t>
            </a:r>
            <a:r>
              <a:rPr lang="en-US" sz="1400" b="1" dirty="0">
                <a:solidFill>
                  <a:srgbClr val="000000"/>
                </a:solidFill>
                <a:latin typeface="Arial" pitchFamily="34" charset="0"/>
                <a:cs typeface="Arial" pitchFamily="34" charset="0"/>
              </a:rPr>
              <a:t> </a:t>
            </a:r>
            <a:r>
              <a:rPr lang="en-US" sz="1400" dirty="0">
                <a:solidFill>
                  <a:srgbClr val="000000"/>
                </a:solidFill>
                <a:latin typeface="Arial" pitchFamily="34" charset="0"/>
                <a:cs typeface="Arial" pitchFamily="34" charset="0"/>
              </a:rPr>
              <a:t>: Major failure (&gt;8</a:t>
            </a:r>
            <a:r>
              <a:rPr lang="en-US" sz="1600" dirty="0">
                <a:solidFill>
                  <a:srgbClr val="000000"/>
                </a:solidFill>
                <a:latin typeface="Symbol" pitchFamily="18" charset="2"/>
              </a:rPr>
              <a:t>s</a:t>
            </a:r>
            <a:r>
              <a:rPr lang="en-US" sz="1400" dirty="0">
                <a:solidFill>
                  <a:srgbClr val="000000"/>
                </a:solidFill>
                <a:latin typeface="Arial" pitchFamily="34" charset="0"/>
                <a:cs typeface="Arial" pitchFamily="34" charset="0"/>
              </a:rPr>
              <a:t>) of </a:t>
            </a:r>
            <a:r>
              <a:rPr lang="en-US" sz="1600" dirty="0">
                <a:solidFill>
                  <a:srgbClr val="000000"/>
                </a:solidFill>
                <a:latin typeface="Symbol" pitchFamily="18" charset="2"/>
                <a:sym typeface="Symbol" pitchFamily="18" charset="2"/>
              </a:rPr>
              <a:t></a:t>
            </a:r>
            <a:r>
              <a:rPr lang="en-US" sz="1400" dirty="0">
                <a:solidFill>
                  <a:srgbClr val="000000"/>
                </a:solidFill>
                <a:latin typeface="Arial" pitchFamily="34" charset="0"/>
                <a:cs typeface="Arial" pitchFamily="34" charset="0"/>
              </a:rPr>
              <a:t>PT for neutron </a:t>
            </a:r>
            <a:r>
              <a:rPr lang="en-US" sz="1600" dirty="0" err="1">
                <a:solidFill>
                  <a:srgbClr val="000000"/>
                </a:solidFill>
                <a:latin typeface="Symbol" pitchFamily="18" charset="2"/>
              </a:rPr>
              <a:t>d</a:t>
            </a:r>
            <a:r>
              <a:rPr lang="en-US" sz="1400" baseline="-25000" dirty="0" err="1">
                <a:solidFill>
                  <a:srgbClr val="000000"/>
                </a:solidFill>
                <a:latin typeface="Arial" pitchFamily="34" charset="0"/>
                <a:cs typeface="Arial" pitchFamily="34" charset="0"/>
              </a:rPr>
              <a:t>LT</a:t>
            </a:r>
            <a:r>
              <a:rPr lang="en-US" sz="1600" dirty="0">
                <a:solidFill>
                  <a:srgbClr val="000000"/>
                </a:solidFill>
                <a:latin typeface="Times"/>
              </a:rPr>
              <a:t>. </a:t>
            </a:r>
            <a:r>
              <a:rPr lang="en-US" sz="1400" dirty="0">
                <a:solidFill>
                  <a:srgbClr val="000000"/>
                </a:solidFill>
                <a:latin typeface="Arial" pitchFamily="34" charset="0"/>
                <a:cs typeface="Arial" pitchFamily="34" charset="0"/>
              </a:rPr>
              <a:t> Need g</a:t>
            </a:r>
            <a:r>
              <a:rPr lang="en-US" sz="1400" baseline="-25000" dirty="0">
                <a:solidFill>
                  <a:srgbClr val="000000"/>
                </a:solidFill>
                <a:latin typeface="Arial" pitchFamily="34" charset="0"/>
                <a:cs typeface="Arial" pitchFamily="34" charset="0"/>
              </a:rPr>
              <a:t>2</a:t>
            </a:r>
            <a:r>
              <a:rPr lang="en-US" sz="1400" dirty="0">
                <a:solidFill>
                  <a:srgbClr val="000000"/>
                </a:solidFill>
                <a:latin typeface="Arial" pitchFamily="34" charset="0"/>
                <a:cs typeface="Arial" pitchFamily="34" charset="0"/>
              </a:rPr>
              <a:t> </a:t>
            </a:r>
            <a:r>
              <a:rPr lang="en-US" sz="1400" dirty="0" err="1">
                <a:solidFill>
                  <a:srgbClr val="000000"/>
                </a:solidFill>
                <a:latin typeface="Arial" pitchFamily="34" charset="0"/>
                <a:cs typeface="Arial" pitchFamily="34" charset="0"/>
              </a:rPr>
              <a:t>isospin</a:t>
            </a:r>
            <a:r>
              <a:rPr lang="en-US" sz="1400" baseline="-25000" dirty="0">
                <a:solidFill>
                  <a:srgbClr val="000000"/>
                </a:solidFill>
                <a:latin typeface="Arial" pitchFamily="34" charset="0"/>
                <a:cs typeface="Arial" pitchFamily="34" charset="0"/>
              </a:rPr>
              <a:t> </a:t>
            </a:r>
            <a:r>
              <a:rPr lang="en-US" sz="1400" dirty="0">
                <a:solidFill>
                  <a:srgbClr val="000000"/>
                </a:solidFill>
                <a:latin typeface="Arial" pitchFamily="34" charset="0"/>
                <a:cs typeface="Arial" pitchFamily="34" charset="0"/>
              </a:rPr>
              <a:t>separation to solve</a:t>
            </a:r>
            <a:r>
              <a:rPr lang="en-US" sz="1400" dirty="0" smtClean="0">
                <a:solidFill>
                  <a:srgbClr val="000000"/>
                </a:solidFill>
                <a:latin typeface="Arial" pitchFamily="34" charset="0"/>
                <a:cs typeface="Arial" pitchFamily="34" charset="0"/>
              </a:rPr>
              <a:t>.</a:t>
            </a:r>
            <a:endParaRPr lang="en-US" sz="1400" dirty="0">
              <a:solidFill>
                <a:srgbClr val="000000"/>
              </a:solidFill>
              <a:latin typeface="Arial" pitchFamily="34" charset="0"/>
              <a:cs typeface="Arial" pitchFamily="34" charset="0"/>
            </a:endParaRPr>
          </a:p>
          <a:p>
            <a:pPr algn="l" defTabSz="457200" eaLnBrk="1" fontAlgn="auto" hangingPunct="1">
              <a:spcBef>
                <a:spcPts val="0"/>
              </a:spcBef>
              <a:spcAft>
                <a:spcPts val="0"/>
              </a:spcAft>
            </a:pPr>
            <a:r>
              <a:rPr lang="en-US" sz="1400" b="1" u="sng" dirty="0">
                <a:solidFill>
                  <a:srgbClr val="000000"/>
                </a:solidFill>
                <a:latin typeface="Arial" pitchFamily="34" charset="0"/>
                <a:cs typeface="Arial" pitchFamily="34" charset="0"/>
              </a:rPr>
              <a:t>Hydrogen </a:t>
            </a:r>
            <a:r>
              <a:rPr lang="en-US" sz="1400" b="1" u="sng" dirty="0" err="1">
                <a:solidFill>
                  <a:srgbClr val="000000"/>
                </a:solidFill>
                <a:latin typeface="Arial" pitchFamily="34" charset="0"/>
                <a:cs typeface="Arial" pitchFamily="34" charset="0"/>
              </a:rPr>
              <a:t>HyperFine</a:t>
            </a:r>
            <a:r>
              <a:rPr lang="en-US" sz="1400" b="1" u="sng" dirty="0">
                <a:solidFill>
                  <a:srgbClr val="000000"/>
                </a:solidFill>
                <a:latin typeface="Arial" pitchFamily="34" charset="0"/>
                <a:cs typeface="Arial" pitchFamily="34" charset="0"/>
              </a:rPr>
              <a:t> Splitting</a:t>
            </a:r>
            <a:r>
              <a:rPr lang="en-US" sz="1400" dirty="0">
                <a:solidFill>
                  <a:srgbClr val="000000"/>
                </a:solidFill>
                <a:latin typeface="Arial" pitchFamily="34" charset="0"/>
                <a:cs typeface="Arial" pitchFamily="34" charset="0"/>
              </a:rPr>
              <a:t> : Lack of knowledge of g</a:t>
            </a:r>
            <a:r>
              <a:rPr lang="en-US" sz="1400" baseline="-25000" dirty="0">
                <a:solidFill>
                  <a:srgbClr val="000000"/>
                </a:solidFill>
                <a:latin typeface="Arial" pitchFamily="34" charset="0"/>
                <a:cs typeface="Arial" pitchFamily="34" charset="0"/>
              </a:rPr>
              <a:t>2</a:t>
            </a:r>
            <a:r>
              <a:rPr lang="en-US" sz="1400" dirty="0">
                <a:solidFill>
                  <a:srgbClr val="000000"/>
                </a:solidFill>
                <a:latin typeface="Arial" pitchFamily="34" charset="0"/>
                <a:cs typeface="Arial" pitchFamily="34" charset="0"/>
              </a:rPr>
              <a:t> at low Q</a:t>
            </a:r>
            <a:r>
              <a:rPr lang="en-US" sz="1400" baseline="30000" dirty="0">
                <a:solidFill>
                  <a:srgbClr val="000000"/>
                </a:solidFill>
                <a:latin typeface="Arial" pitchFamily="34" charset="0"/>
                <a:cs typeface="Arial" pitchFamily="34" charset="0"/>
              </a:rPr>
              <a:t>2</a:t>
            </a:r>
            <a:r>
              <a:rPr lang="en-US" sz="1400" dirty="0">
                <a:solidFill>
                  <a:srgbClr val="000000"/>
                </a:solidFill>
                <a:latin typeface="Arial" pitchFamily="34" charset="0"/>
                <a:cs typeface="Arial" pitchFamily="34" charset="0"/>
              </a:rPr>
              <a:t> is one of the leading uncertainties</a:t>
            </a:r>
            <a:r>
              <a:rPr lang="en-US" sz="1400" dirty="0" smtClean="0">
                <a:solidFill>
                  <a:srgbClr val="000000"/>
                </a:solidFill>
                <a:latin typeface="Arial" pitchFamily="34" charset="0"/>
                <a:cs typeface="Arial" pitchFamily="34" charset="0"/>
              </a:rPr>
              <a:t>.</a:t>
            </a:r>
            <a:endParaRPr lang="en-US" sz="1400" dirty="0">
              <a:solidFill>
                <a:srgbClr val="000000"/>
              </a:solidFill>
              <a:latin typeface="Arial" pitchFamily="34" charset="0"/>
              <a:cs typeface="Arial" pitchFamily="34" charset="0"/>
            </a:endParaRPr>
          </a:p>
          <a:p>
            <a:pPr algn="l" defTabSz="457200" eaLnBrk="1" fontAlgn="auto" hangingPunct="1">
              <a:spcBef>
                <a:spcPts val="0"/>
              </a:spcBef>
              <a:spcAft>
                <a:spcPts val="0"/>
              </a:spcAft>
            </a:pPr>
            <a:r>
              <a:rPr lang="en-US" sz="1400" b="1" u="sng" dirty="0">
                <a:solidFill>
                  <a:srgbClr val="000000"/>
                </a:solidFill>
                <a:latin typeface="Arial" pitchFamily="34" charset="0"/>
                <a:cs typeface="Arial" pitchFamily="34" charset="0"/>
              </a:rPr>
              <a:t>Proton Charge Radius</a:t>
            </a:r>
            <a:r>
              <a:rPr lang="en-US" sz="1400" b="1" dirty="0">
                <a:solidFill>
                  <a:srgbClr val="000000"/>
                </a:solidFill>
                <a:latin typeface="Arial" pitchFamily="34" charset="0"/>
                <a:cs typeface="Arial" pitchFamily="34" charset="0"/>
              </a:rPr>
              <a:t> : </a:t>
            </a:r>
            <a:r>
              <a:rPr lang="en-US" sz="1400" dirty="0">
                <a:solidFill>
                  <a:srgbClr val="000000"/>
                </a:solidFill>
                <a:latin typeface="Arial" pitchFamily="34" charset="0"/>
                <a:cs typeface="Arial" pitchFamily="34" charset="0"/>
              </a:rPr>
              <a:t>one of the leading uncertainties in extraction of &lt;</a:t>
            </a:r>
            <a:r>
              <a:rPr lang="en-US" sz="1400" dirty="0" err="1">
                <a:solidFill>
                  <a:srgbClr val="000000"/>
                </a:solidFill>
                <a:latin typeface="Arial" pitchFamily="34" charset="0"/>
                <a:cs typeface="Arial" pitchFamily="34" charset="0"/>
              </a:rPr>
              <a:t>R</a:t>
            </a:r>
            <a:r>
              <a:rPr lang="en-US" sz="1400" baseline="-25000" dirty="0" err="1">
                <a:solidFill>
                  <a:srgbClr val="000000"/>
                </a:solidFill>
                <a:latin typeface="Arial" pitchFamily="34" charset="0"/>
                <a:cs typeface="Arial" pitchFamily="34" charset="0"/>
              </a:rPr>
              <a:t>p</a:t>
            </a:r>
            <a:r>
              <a:rPr lang="en-US" sz="1400" dirty="0">
                <a:solidFill>
                  <a:srgbClr val="000000"/>
                </a:solidFill>
                <a:latin typeface="Arial" pitchFamily="34" charset="0"/>
                <a:cs typeface="Arial" pitchFamily="34" charset="0"/>
              </a:rPr>
              <a:t>&gt; from </a:t>
            </a:r>
            <a:r>
              <a:rPr lang="en-US" sz="1600" dirty="0">
                <a:solidFill>
                  <a:srgbClr val="000000"/>
                </a:solidFill>
                <a:latin typeface="Symbol" pitchFamily="18" charset="2"/>
              </a:rPr>
              <a:t>m-</a:t>
            </a:r>
            <a:r>
              <a:rPr lang="en-US" sz="1400" dirty="0">
                <a:solidFill>
                  <a:srgbClr val="000000"/>
                </a:solidFill>
                <a:latin typeface="Arial" pitchFamily="34" charset="0"/>
                <a:cs typeface="Arial" pitchFamily="34" charset="0"/>
              </a:rPr>
              <a:t>H</a:t>
            </a:r>
            <a:r>
              <a:rPr lang="en-US" sz="1600" dirty="0">
                <a:solidFill>
                  <a:srgbClr val="000000"/>
                </a:solidFill>
                <a:latin typeface="Times"/>
              </a:rPr>
              <a:t> </a:t>
            </a:r>
            <a:r>
              <a:rPr lang="en-US" sz="1400" dirty="0">
                <a:solidFill>
                  <a:srgbClr val="000000"/>
                </a:solidFill>
                <a:latin typeface="Arial" pitchFamily="34" charset="0"/>
                <a:cs typeface="Arial" pitchFamily="34" charset="0"/>
              </a:rPr>
              <a:t>Lamb shift.</a:t>
            </a:r>
          </a:p>
          <a:p>
            <a:pPr algn="l" defTabSz="457200" eaLnBrk="1" fontAlgn="auto" hangingPunct="1">
              <a:spcBef>
                <a:spcPts val="0"/>
              </a:spcBef>
              <a:spcAft>
                <a:spcPts val="0"/>
              </a:spcAft>
            </a:pPr>
            <a:r>
              <a:rPr lang="en-US" sz="1600" dirty="0">
                <a:solidFill>
                  <a:srgbClr val="000000"/>
                </a:solidFill>
                <a:latin typeface="Times"/>
              </a:rPr>
              <a:t> </a:t>
            </a:r>
          </a:p>
        </p:txBody>
      </p:sp>
      <p:sp>
        <p:nvSpPr>
          <p:cNvPr id="20" name="TextBox 19"/>
          <p:cNvSpPr txBox="1"/>
          <p:nvPr/>
        </p:nvSpPr>
        <p:spPr>
          <a:xfrm>
            <a:off x="331076" y="5407572"/>
            <a:ext cx="5555519" cy="707886"/>
          </a:xfrm>
          <a:prstGeom prst="rect">
            <a:avLst/>
          </a:prstGeom>
          <a:noFill/>
          <a:ln w="31750">
            <a:solidFill>
              <a:srgbClr val="FF0000"/>
            </a:solidFill>
          </a:ln>
        </p:spPr>
        <p:txBody>
          <a:bodyPr wrap="square" rtlCol="0">
            <a:spAutoFit/>
          </a:bodyPr>
          <a:lstStyle/>
          <a:p>
            <a:pPr algn="l"/>
            <a:r>
              <a:rPr lang="en-US" sz="2000" dirty="0" smtClean="0">
                <a:solidFill>
                  <a:srgbClr val="002060"/>
                </a:solidFill>
                <a:latin typeface="Arial" pitchFamily="34" charset="0"/>
                <a:cs typeface="Arial" pitchFamily="34" charset="0"/>
              </a:rPr>
              <a:t>Major effort from </a:t>
            </a:r>
            <a:r>
              <a:rPr lang="en-US" sz="2000" dirty="0" err="1" smtClean="0">
                <a:solidFill>
                  <a:srgbClr val="002060"/>
                </a:solidFill>
                <a:latin typeface="Arial" pitchFamily="34" charset="0"/>
                <a:cs typeface="Arial" pitchFamily="34" charset="0"/>
              </a:rPr>
              <a:t>JLab</a:t>
            </a:r>
            <a:r>
              <a:rPr lang="en-US" sz="2000" dirty="0" smtClean="0">
                <a:solidFill>
                  <a:srgbClr val="002060"/>
                </a:solidFill>
                <a:latin typeface="Arial" pitchFamily="34" charset="0"/>
                <a:cs typeface="Arial" pitchFamily="34" charset="0"/>
              </a:rPr>
              <a:t> target group</a:t>
            </a:r>
          </a:p>
          <a:p>
            <a:pPr algn="l"/>
            <a:r>
              <a:rPr lang="en-US" sz="2000" dirty="0" smtClean="0">
                <a:solidFill>
                  <a:srgbClr val="002060"/>
                </a:solidFill>
                <a:latin typeface="Arial" pitchFamily="34" charset="0"/>
                <a:cs typeface="Arial" pitchFamily="34" charset="0"/>
              </a:rPr>
              <a:t>to retrofit Hall B SC magnet after magnet failed </a:t>
            </a:r>
            <a:endParaRPr lang="en-US" sz="2000" dirty="0">
              <a:solidFill>
                <a:srgbClr val="002060"/>
              </a:solidFill>
              <a:latin typeface="Arial" pitchFamily="34" charset="0"/>
              <a:cs typeface="Arial" pitchFamily="34" charset="0"/>
            </a:endParaRPr>
          </a:p>
        </p:txBody>
      </p:sp>
      <p:pic>
        <p:nvPicPr>
          <p:cNvPr id="22" name="Picture 21" descr="radius_v5(2).eps"/>
          <p:cNvPicPr>
            <a:picLocks noChangeAspect="1"/>
          </p:cNvPicPr>
          <p:nvPr/>
        </p:nvPicPr>
        <p:blipFill>
          <a:blip r:embed="rId4" cstate="print"/>
          <a:stretch>
            <a:fillRect/>
          </a:stretch>
        </p:blipFill>
        <p:spPr>
          <a:xfrm>
            <a:off x="6085488" y="2191234"/>
            <a:ext cx="3011214" cy="3295166"/>
          </a:xfrm>
          <a:prstGeom prst="rect">
            <a:avLst/>
          </a:prstGeom>
          <a:ln>
            <a:noFill/>
          </a:ln>
          <a:effectLst/>
        </p:spPr>
      </p:pic>
    </p:spTree>
    <p:extLst>
      <p:ext uri="{BB962C8B-B14F-4D97-AF65-F5344CB8AC3E}">
        <p14:creationId xmlns:p14="http://schemas.microsoft.com/office/powerpoint/2010/main" val="1567634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HDIce</a:t>
            </a:r>
            <a:r>
              <a:rPr lang="en-US" dirty="0" smtClean="0"/>
              <a:t> (g14, Hall B) Highlights</a:t>
            </a:r>
            <a:endParaRPr lang="en-US" dirty="0"/>
          </a:p>
        </p:txBody>
      </p:sp>
      <p:graphicFrame>
        <p:nvGraphicFramePr>
          <p:cNvPr id="6" name="Content Placeholder 6"/>
          <p:cNvGraphicFramePr>
            <a:graphicFrameLocks noGrp="1"/>
          </p:cNvGraphicFramePr>
          <p:nvPr>
            <p:ph idx="1"/>
            <p:extLst>
              <p:ext uri="{D42A27DB-BD31-4B8C-83A1-F6EECF244321}">
                <p14:modId xmlns:p14="http://schemas.microsoft.com/office/powerpoint/2010/main" val="982721799"/>
              </p:ext>
            </p:extLst>
          </p:nvPr>
        </p:nvGraphicFramePr>
        <p:xfrm>
          <a:off x="155447" y="990601"/>
          <a:ext cx="5940554" cy="5360074"/>
        </p:xfrm>
        <a:graphic>
          <a:graphicData uri="http://schemas.openxmlformats.org/drawingml/2006/table">
            <a:tbl>
              <a:tblPr firstRow="1" bandRow="1">
                <a:effectLst>
                  <a:outerShdw blurRad="50800" dist="38100" dir="10800000" algn="r" rotWithShape="0">
                    <a:prstClr val="black">
                      <a:alpha val="40000"/>
                    </a:prstClr>
                  </a:outerShdw>
                </a:effectLst>
                <a:tableStyleId>{8A107856-5554-42FB-B03E-39F5DBC370BA}</a:tableStyleId>
              </a:tblPr>
              <a:tblGrid>
                <a:gridCol w="484944"/>
                <a:gridCol w="303090"/>
                <a:gridCol w="303090"/>
                <a:gridCol w="394015"/>
                <a:gridCol w="333402"/>
                <a:gridCol w="313189"/>
                <a:gridCol w="404119"/>
                <a:gridCol w="373816"/>
                <a:gridCol w="303082"/>
                <a:gridCol w="424335"/>
                <a:gridCol w="363708"/>
                <a:gridCol w="363708"/>
                <a:gridCol w="363708"/>
                <a:gridCol w="303078"/>
                <a:gridCol w="303090"/>
                <a:gridCol w="303090"/>
                <a:gridCol w="303090"/>
              </a:tblGrid>
              <a:tr h="612606">
                <a:tc>
                  <a:txBody>
                    <a:bodyPr/>
                    <a:lstStyle/>
                    <a:p>
                      <a:endParaRPr lang="en-US" sz="1200" b="0" dirty="0">
                        <a:latin typeface="Calibri"/>
                        <a:cs typeface="Calibri"/>
                      </a:endParaRPr>
                    </a:p>
                  </a:txBody>
                  <a:tcPr/>
                </a:tc>
                <a:tc>
                  <a:txBody>
                    <a:bodyPr/>
                    <a:lstStyle/>
                    <a:p>
                      <a:r>
                        <a:rPr lang="en-US" sz="1200" b="0" dirty="0" err="1" smtClean="0">
                          <a:latin typeface="Calibri"/>
                          <a:cs typeface="Calibri"/>
                        </a:rPr>
                        <a:t>σ</a:t>
                      </a:r>
                      <a:endParaRPr lang="en-US" sz="1200" b="0" dirty="0">
                        <a:latin typeface="Calibri"/>
                        <a:cs typeface="Calibri"/>
                      </a:endParaRPr>
                    </a:p>
                  </a:txBody>
                  <a:tcPr/>
                </a:tc>
                <a:tc>
                  <a:txBody>
                    <a:bodyPr/>
                    <a:lstStyle/>
                    <a:p>
                      <a:r>
                        <a:rPr lang="en-US" sz="1200" b="0" dirty="0" err="1" smtClean="0">
                          <a:latin typeface="Calibri"/>
                          <a:cs typeface="Calibri"/>
                        </a:rPr>
                        <a:t>Σ</a:t>
                      </a:r>
                      <a:endParaRPr lang="en-US" sz="1200" b="0" dirty="0">
                        <a:latin typeface="Calibri"/>
                        <a:cs typeface="Calibri"/>
                      </a:endParaRPr>
                    </a:p>
                  </a:txBody>
                  <a:tcPr/>
                </a:tc>
                <a:tc>
                  <a:txBody>
                    <a:bodyPr/>
                    <a:lstStyle/>
                    <a:p>
                      <a:r>
                        <a:rPr lang="en-US" sz="1200" b="0" dirty="0" smtClean="0">
                          <a:latin typeface="Calibri"/>
                          <a:cs typeface="Calibri"/>
                        </a:rPr>
                        <a:t>T</a:t>
                      </a:r>
                      <a:endParaRPr lang="en-US" sz="1200" b="0" dirty="0">
                        <a:latin typeface="Calibri"/>
                        <a:cs typeface="Calibri"/>
                      </a:endParaRPr>
                    </a:p>
                  </a:txBody>
                  <a:tcPr/>
                </a:tc>
                <a:tc>
                  <a:txBody>
                    <a:bodyPr/>
                    <a:lstStyle/>
                    <a:p>
                      <a:r>
                        <a:rPr lang="en-US" sz="1200" b="0" dirty="0" smtClean="0">
                          <a:latin typeface="Calibri"/>
                          <a:cs typeface="Calibri"/>
                        </a:rPr>
                        <a:t>P</a:t>
                      </a:r>
                      <a:endParaRPr lang="en-US" sz="1200" b="0" dirty="0">
                        <a:latin typeface="Calibri"/>
                        <a:cs typeface="Calibri"/>
                      </a:endParaRPr>
                    </a:p>
                  </a:txBody>
                  <a:tcPr/>
                </a:tc>
                <a:tc>
                  <a:txBody>
                    <a:bodyPr/>
                    <a:lstStyle/>
                    <a:p>
                      <a:r>
                        <a:rPr lang="en-US" sz="1200" b="0" dirty="0" smtClean="0">
                          <a:latin typeface="Calibri"/>
                          <a:cs typeface="Calibri"/>
                        </a:rPr>
                        <a:t>E</a:t>
                      </a:r>
                      <a:endParaRPr lang="en-US" sz="1200" b="0" dirty="0">
                        <a:latin typeface="Calibri"/>
                        <a:cs typeface="Calibri"/>
                      </a:endParaRPr>
                    </a:p>
                  </a:txBody>
                  <a:tcPr/>
                </a:tc>
                <a:tc>
                  <a:txBody>
                    <a:bodyPr/>
                    <a:lstStyle/>
                    <a:p>
                      <a:r>
                        <a:rPr lang="en-US" sz="1200" b="0" dirty="0" smtClean="0">
                          <a:latin typeface="Calibri"/>
                          <a:cs typeface="Calibri"/>
                        </a:rPr>
                        <a:t>F</a:t>
                      </a:r>
                      <a:endParaRPr lang="en-US" sz="1200" b="0" dirty="0">
                        <a:latin typeface="Calibri"/>
                        <a:cs typeface="Calibri"/>
                      </a:endParaRPr>
                    </a:p>
                  </a:txBody>
                  <a:tcPr/>
                </a:tc>
                <a:tc>
                  <a:txBody>
                    <a:bodyPr/>
                    <a:lstStyle/>
                    <a:p>
                      <a:r>
                        <a:rPr lang="en-US" sz="1200" b="0" dirty="0" smtClean="0">
                          <a:latin typeface="Calibri"/>
                          <a:cs typeface="Calibri"/>
                        </a:rPr>
                        <a:t>G</a:t>
                      </a:r>
                      <a:endParaRPr lang="en-US" sz="1200" b="0" dirty="0">
                        <a:latin typeface="Calibri"/>
                        <a:cs typeface="Calibri"/>
                      </a:endParaRPr>
                    </a:p>
                  </a:txBody>
                  <a:tcPr/>
                </a:tc>
                <a:tc>
                  <a:txBody>
                    <a:bodyPr/>
                    <a:lstStyle/>
                    <a:p>
                      <a:r>
                        <a:rPr lang="en-US" sz="1200" b="0" dirty="0" smtClean="0">
                          <a:latin typeface="Calibri"/>
                          <a:cs typeface="Calibri"/>
                        </a:rPr>
                        <a:t>H</a:t>
                      </a:r>
                      <a:endParaRPr lang="en-US" sz="1200" b="0" dirty="0">
                        <a:latin typeface="Calibri"/>
                        <a:cs typeface="Calibri"/>
                      </a:endParaRPr>
                    </a:p>
                  </a:txBody>
                  <a:tcPr/>
                </a:tc>
                <a:tc>
                  <a:txBody>
                    <a:bodyPr/>
                    <a:lstStyle/>
                    <a:p>
                      <a:r>
                        <a:rPr lang="en-US" sz="1200" b="0" dirty="0" err="1" smtClean="0">
                          <a:latin typeface="Calibri"/>
                          <a:cs typeface="Calibri"/>
                        </a:rPr>
                        <a:t>T</a:t>
                      </a:r>
                      <a:r>
                        <a:rPr lang="en-US" sz="1200" b="0" baseline="-25000" dirty="0" err="1"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T</a:t>
                      </a:r>
                      <a:r>
                        <a:rPr lang="en-US" sz="1200" b="0" baseline="-25000" dirty="0" err="1" smtClean="0">
                          <a:latin typeface="Calibri"/>
                          <a:cs typeface="Calibri"/>
                        </a:rPr>
                        <a:t>z</a:t>
                      </a:r>
                      <a:endParaRPr lang="en-US" sz="1200" b="0" baseline="-25000" dirty="0">
                        <a:latin typeface="Calibri"/>
                        <a:cs typeface="Calibri"/>
                      </a:endParaRPr>
                    </a:p>
                  </a:txBody>
                  <a:tcPr/>
                </a:tc>
                <a:tc>
                  <a:txBody>
                    <a:bodyPr/>
                    <a:lstStyle/>
                    <a:p>
                      <a:r>
                        <a:rPr lang="en-US" sz="1200" b="0" dirty="0" smtClean="0">
                          <a:latin typeface="Calibri"/>
                          <a:cs typeface="Calibri"/>
                        </a:rPr>
                        <a:t>L</a:t>
                      </a:r>
                      <a:r>
                        <a:rPr lang="en-US" sz="1200" b="0" baseline="-25000" dirty="0"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L</a:t>
                      </a:r>
                      <a:r>
                        <a:rPr lang="en-US" sz="1200" b="0" baseline="-25000" dirty="0" err="1" smtClean="0">
                          <a:latin typeface="Calibri"/>
                          <a:cs typeface="Calibri"/>
                        </a:rPr>
                        <a:t>z</a:t>
                      </a:r>
                      <a:endParaRPr lang="en-US" sz="1200" b="0" baseline="-25000" dirty="0">
                        <a:latin typeface="Calibri"/>
                        <a:cs typeface="Calibri"/>
                      </a:endParaRPr>
                    </a:p>
                  </a:txBody>
                  <a:tcPr/>
                </a:tc>
                <a:tc>
                  <a:txBody>
                    <a:bodyPr/>
                    <a:lstStyle/>
                    <a:p>
                      <a:r>
                        <a:rPr lang="en-US" sz="1200" b="0" dirty="0" smtClean="0">
                          <a:latin typeface="Calibri"/>
                          <a:cs typeface="Calibri"/>
                        </a:rPr>
                        <a:t>O</a:t>
                      </a:r>
                      <a:r>
                        <a:rPr lang="en-US" sz="1200" b="0" baseline="-25000" dirty="0" smtClean="0">
                          <a:latin typeface="Calibri"/>
                          <a:cs typeface="Calibri"/>
                        </a:rPr>
                        <a:t>x</a:t>
                      </a:r>
                      <a:endParaRPr lang="en-US" sz="1200" b="0" baseline="-25000" dirty="0">
                        <a:latin typeface="Calibri"/>
                        <a:cs typeface="Calibri"/>
                      </a:endParaRPr>
                    </a:p>
                  </a:txBody>
                  <a:tcPr/>
                </a:tc>
                <a:tc>
                  <a:txBody>
                    <a:bodyPr/>
                    <a:lstStyle/>
                    <a:p>
                      <a:r>
                        <a:rPr lang="en-US" sz="1200" b="0" dirty="0" smtClean="0">
                          <a:latin typeface="Calibri"/>
                          <a:cs typeface="Calibri"/>
                        </a:rPr>
                        <a:t>O</a:t>
                      </a:r>
                      <a:r>
                        <a:rPr lang="en-US" sz="1200" b="0" baseline="-25000" dirty="0" smtClean="0">
                          <a:latin typeface="Calibri"/>
                          <a:cs typeface="Calibri"/>
                        </a:rPr>
                        <a:t>z</a:t>
                      </a:r>
                      <a:endParaRPr lang="en-US" sz="1200" b="0" baseline="-25000" dirty="0">
                        <a:latin typeface="Calibri"/>
                        <a:cs typeface="Calibri"/>
                      </a:endParaRPr>
                    </a:p>
                  </a:txBody>
                  <a:tcPr/>
                </a:tc>
                <a:tc>
                  <a:txBody>
                    <a:bodyPr/>
                    <a:lstStyle/>
                    <a:p>
                      <a:r>
                        <a:rPr lang="en-US" sz="1200" b="0" dirty="0" err="1" smtClean="0">
                          <a:latin typeface="Calibri"/>
                          <a:cs typeface="Calibri"/>
                        </a:rPr>
                        <a:t>C</a:t>
                      </a:r>
                      <a:r>
                        <a:rPr lang="en-US" sz="1200" b="0" baseline="-25000" dirty="0" err="1" smtClean="0">
                          <a:latin typeface="Calibri"/>
                          <a:cs typeface="Calibri"/>
                        </a:rPr>
                        <a:t>x</a:t>
                      </a:r>
                      <a:endParaRPr lang="en-US" sz="1200" b="0" baseline="-25000" dirty="0">
                        <a:latin typeface="Calibri"/>
                        <a:cs typeface="Calibri"/>
                      </a:endParaRPr>
                    </a:p>
                  </a:txBody>
                  <a:tcPr/>
                </a:tc>
                <a:tc>
                  <a:txBody>
                    <a:bodyPr/>
                    <a:lstStyle/>
                    <a:p>
                      <a:r>
                        <a:rPr lang="en-US" sz="1200" b="0" dirty="0" err="1" smtClean="0">
                          <a:latin typeface="Calibri"/>
                          <a:cs typeface="Calibri"/>
                        </a:rPr>
                        <a:t>C</a:t>
                      </a:r>
                      <a:r>
                        <a:rPr lang="en-US" sz="1200" b="0" baseline="-25000" dirty="0" err="1" smtClean="0">
                          <a:latin typeface="Calibri"/>
                          <a:cs typeface="Calibri"/>
                        </a:rPr>
                        <a:t>z</a:t>
                      </a:r>
                      <a:endParaRPr lang="en-US" sz="1200" b="0" baseline="-25000" dirty="0">
                        <a:latin typeface="Calibri"/>
                        <a:cs typeface="Calibri"/>
                      </a:endParaRPr>
                    </a:p>
                  </a:txBody>
                  <a:tcPr/>
                </a:tc>
              </a:tr>
              <a:tr h="266908">
                <a:tc gridSpan="17">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c hMerge="1">
                  <a:txBody>
                    <a:bodyPr/>
                    <a:lstStyle/>
                    <a:p>
                      <a:endParaRPr lang="en-US" sz="1200" b="0" baseline="-25000" dirty="0">
                        <a:latin typeface="Calibri"/>
                        <a:cs typeface="Calibri"/>
                      </a:endParaRPr>
                    </a:p>
                  </a:txBody>
                  <a:tcPr>
                    <a:noFill/>
                  </a:tcPr>
                </a:tc>
              </a:tr>
              <a:tr h="266908">
                <a:tc>
                  <a:txBody>
                    <a:bodyPr/>
                    <a:lstStyle/>
                    <a:p>
                      <a:r>
                        <a:rPr lang="en-US" sz="1200" dirty="0" smtClean="0">
                          <a:latin typeface="+mn-lt"/>
                          <a:cs typeface="Calibri"/>
                        </a:rPr>
                        <a:t>pπ</a:t>
                      </a:r>
                      <a:r>
                        <a:rPr lang="en-US" sz="1200" baseline="30000" dirty="0" smtClean="0">
                          <a:latin typeface="+mn-lt"/>
                          <a:cs typeface="Calibri"/>
                        </a:rPr>
                        <a:t>0</a:t>
                      </a:r>
                      <a:endParaRPr lang="en-US" sz="1200" baseline="30000" dirty="0">
                        <a:latin typeface="+mn-lt"/>
                        <a:cs typeface="Calibri"/>
                      </a:endParaRPr>
                    </a:p>
                  </a:txBody>
                  <a:tcPr>
                    <a:solidFill>
                      <a:srgbClr val="CCFFCC"/>
                    </a:solidFill>
                  </a:tcPr>
                </a:tc>
                <a:tc>
                  <a:txBody>
                    <a:bodyPr/>
                    <a:lstStyle/>
                    <a:p>
                      <a:pPr>
                        <a:buClrTx/>
                        <a:buSzPct val="120000"/>
                        <a:buFont typeface="Wingdings" charset="2"/>
                        <a:buNone/>
                      </a:pPr>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r>
              <a:tr h="266908">
                <a:tc>
                  <a:txBody>
                    <a:bodyPr/>
                    <a:lstStyle/>
                    <a:p>
                      <a:r>
                        <a:rPr lang="en-US" sz="1200" dirty="0" err="1" smtClean="0">
                          <a:latin typeface="+mn-lt"/>
                          <a:cs typeface="Calibri"/>
                        </a:rPr>
                        <a:t>nπ</a:t>
                      </a:r>
                      <a:r>
                        <a:rPr lang="en-US" sz="1200" baseline="30000" dirty="0" smtClean="0">
                          <a:latin typeface="+mn-lt"/>
                          <a:cs typeface="Calibri"/>
                        </a:rPr>
                        <a:t>+</a:t>
                      </a:r>
                      <a:endParaRPr lang="en-US" sz="1200" baseline="30000" dirty="0">
                        <a:latin typeface="+mn-lt"/>
                        <a:cs typeface="Calibri"/>
                      </a:endParaRPr>
                    </a:p>
                  </a:txBody>
                  <a:tcPr>
                    <a:solidFill>
                      <a:srgbClr val="CCFFCC"/>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r>
              <a:tr h="266908">
                <a:tc>
                  <a:txBody>
                    <a:bodyPr/>
                    <a:lstStyle/>
                    <a:p>
                      <a:r>
                        <a:rPr lang="en-US" sz="1200" dirty="0" err="1" smtClean="0">
                          <a:latin typeface="+mn-lt"/>
                          <a:cs typeface="Calibri"/>
                        </a:rPr>
                        <a:t>pη</a:t>
                      </a:r>
                      <a:endParaRPr lang="en-US" sz="1200" dirty="0">
                        <a:latin typeface="+mn-lt"/>
                        <a:cs typeface="Calibri"/>
                      </a:endParaRPr>
                    </a:p>
                  </a:txBody>
                  <a:tcPr>
                    <a:solidFill>
                      <a:srgbClr val="CCFFCC"/>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r>
              <a:tr h="266908">
                <a:tc>
                  <a:txBody>
                    <a:bodyPr/>
                    <a:lstStyle/>
                    <a:p>
                      <a:r>
                        <a:rPr lang="en-US" sz="1200" dirty="0" err="1" smtClean="0">
                          <a:latin typeface="+mn-lt"/>
                          <a:cs typeface="Calibri"/>
                        </a:rPr>
                        <a:t>pη</a:t>
                      </a:r>
                      <a:r>
                        <a:rPr lang="en-US" sz="1200" dirty="0" smtClean="0">
                          <a:latin typeface="+mn-lt"/>
                          <a:cs typeface="Calibri"/>
                        </a:rPr>
                        <a:t>’</a:t>
                      </a:r>
                      <a:endParaRPr lang="en-US" sz="1200" dirty="0">
                        <a:latin typeface="+mn-lt"/>
                        <a:cs typeface="Calibri"/>
                      </a:endParaRPr>
                    </a:p>
                  </a:txBody>
                  <a:tcPr>
                    <a:solidFill>
                      <a:srgbClr val="CCFFCC"/>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r>
              <a:tr h="266908">
                <a:tc>
                  <a:txBody>
                    <a:bodyPr/>
                    <a:lstStyle/>
                    <a:p>
                      <a:r>
                        <a:rPr lang="en-US" sz="1200" dirty="0" err="1" smtClean="0">
                          <a:latin typeface="+mn-lt"/>
                          <a:cs typeface="Calibri"/>
                        </a:rPr>
                        <a:t>pω</a:t>
                      </a:r>
                      <a:endParaRPr lang="en-US" sz="1200" dirty="0">
                        <a:latin typeface="+mn-lt"/>
                        <a:cs typeface="Calibri"/>
                      </a:endParaRPr>
                    </a:p>
                  </a:txBody>
                  <a:tcPr>
                    <a:solidFill>
                      <a:srgbClr val="CCFFCC"/>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CCFFCC"/>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c>
                  <a:txBody>
                    <a:bodyPr/>
                    <a:lstStyle/>
                    <a:p>
                      <a:endParaRPr lang="en-US" sz="1200" b="1" dirty="0">
                        <a:latin typeface="Calibri"/>
                        <a:cs typeface="Calibri"/>
                      </a:endParaRPr>
                    </a:p>
                  </a:txBody>
                  <a:tcPr>
                    <a:solidFill>
                      <a:srgbClr val="FFFFFF"/>
                    </a:solidFill>
                  </a:tcPr>
                </a:tc>
              </a:tr>
              <a:tr h="268873">
                <a:tc>
                  <a:txBody>
                    <a:bodyPr/>
                    <a:lstStyle/>
                    <a:p>
                      <a:r>
                        <a:rPr lang="en-US" sz="1200" dirty="0" smtClean="0">
                          <a:latin typeface="+mn-lt"/>
                          <a:cs typeface="Calibri"/>
                        </a:rPr>
                        <a:t>K</a:t>
                      </a:r>
                      <a:r>
                        <a:rPr lang="en-US" sz="1200" baseline="30000" dirty="0" smtClean="0">
                          <a:latin typeface="+mn-lt"/>
                          <a:cs typeface="Calibri"/>
                        </a:rPr>
                        <a:t>+</a:t>
                      </a:r>
                      <a:r>
                        <a:rPr lang="en-US" sz="1200" dirty="0" smtClean="0">
                          <a:latin typeface="+mn-lt"/>
                          <a:cs typeface="Calibri"/>
                        </a:rPr>
                        <a:t>Λ</a:t>
                      </a:r>
                      <a:endParaRPr lang="en-US" sz="1200" dirty="0">
                        <a:latin typeface="+mn-lt"/>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r>
              <a:tr h="266908">
                <a:tc>
                  <a:txBody>
                    <a:bodyPr/>
                    <a:lstStyle/>
                    <a:p>
                      <a:r>
                        <a:rPr lang="en-US" sz="1200" dirty="0" smtClean="0">
                          <a:latin typeface="+mn-lt"/>
                          <a:cs typeface="Calibri"/>
                        </a:rPr>
                        <a:t>K</a:t>
                      </a:r>
                      <a:r>
                        <a:rPr lang="en-US" sz="1200" baseline="30000" dirty="0" smtClean="0">
                          <a:latin typeface="+mn-lt"/>
                          <a:cs typeface="Calibri"/>
                        </a:rPr>
                        <a:t>+</a:t>
                      </a:r>
                      <a:r>
                        <a:rPr lang="en-US" sz="1200" dirty="0" smtClean="0">
                          <a:latin typeface="+mn-lt"/>
                          <a:cs typeface="Calibri"/>
                        </a:rPr>
                        <a:t>Σ</a:t>
                      </a:r>
                      <a:r>
                        <a:rPr lang="en-US" sz="1200" baseline="30000" dirty="0" smtClean="0">
                          <a:latin typeface="+mn-lt"/>
                          <a:cs typeface="Calibri"/>
                        </a:rPr>
                        <a:t>0</a:t>
                      </a:r>
                      <a:endParaRPr lang="en-US" sz="1200" baseline="30000" dirty="0">
                        <a:latin typeface="+mn-lt"/>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chemeClr val="tx1"/>
                          </a:solidFill>
                          <a:latin typeface="Calibri"/>
                          <a:ea typeface="Zapf Dingbats"/>
                          <a:cs typeface="Calibri"/>
                        </a:rPr>
                        <a:t>✓</a:t>
                      </a:r>
                      <a:endParaRPr lang="en-US" sz="1200" b="1" dirty="0">
                        <a:solidFill>
                          <a:schemeClr val="tx1"/>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solidFill>
                      <a:srgbClr val="FFFBB0"/>
                    </a:solidFill>
                  </a:tcPr>
                </a:tc>
              </a:tr>
              <a:tr h="258610">
                <a:tc>
                  <a:txBody>
                    <a:bodyPr/>
                    <a:lstStyle/>
                    <a:p>
                      <a:r>
                        <a:rPr lang="en-US" sz="1200" dirty="0" smtClean="0">
                          <a:latin typeface="+mn-lt"/>
                          <a:cs typeface="Calibri"/>
                        </a:rPr>
                        <a:t>K</a:t>
                      </a:r>
                      <a:r>
                        <a:rPr lang="en-US" sz="1200" baseline="30000" dirty="0" smtClean="0">
                          <a:latin typeface="+mn-lt"/>
                          <a:cs typeface="Calibri"/>
                        </a:rPr>
                        <a:t>0*</a:t>
                      </a:r>
                      <a:r>
                        <a:rPr lang="en-US" sz="1200" dirty="0" err="1" smtClean="0">
                          <a:latin typeface="+mn-lt"/>
                          <a:cs typeface="Calibri"/>
                        </a:rPr>
                        <a:t>Σ</a:t>
                      </a:r>
                      <a:r>
                        <a:rPr lang="en-US" sz="1200" baseline="30000" dirty="0" smtClean="0">
                          <a:latin typeface="+mn-lt"/>
                          <a:cs typeface="Calibri"/>
                        </a:rPr>
                        <a:t>+</a:t>
                      </a:r>
                      <a:endParaRPr lang="en-US" sz="1200" baseline="30000" dirty="0">
                        <a:latin typeface="+mn-lt"/>
                        <a:cs typeface="Calibri"/>
                      </a:endParaRPr>
                    </a:p>
                  </a:txBody>
                  <a:tcPr/>
                </a:tc>
                <a:tc>
                  <a:txBody>
                    <a:bodyPr/>
                    <a:lstStyle/>
                    <a:p>
                      <a:r>
                        <a:rPr lang="en-US" sz="1200" b="1" dirty="0" smtClean="0">
                          <a:solidFill>
                            <a:srgbClr val="FF0000"/>
                          </a:solidFill>
                          <a:latin typeface="Calibri"/>
                          <a:ea typeface="Zapf Dingbats"/>
                          <a:cs typeface="Calibri"/>
                        </a:rPr>
                        <a:t>✔</a:t>
                      </a:r>
                      <a:endParaRPr lang="en-US" sz="1200" b="1" dirty="0">
                        <a:solidFill>
                          <a:srgbClr val="FF0000"/>
                        </a:solidFill>
                        <a:latin typeface="Calibri"/>
                        <a:cs typeface="Calibri"/>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latin typeface="+mn-lt"/>
                          <a:ea typeface="Zapf Dingbats"/>
                          <a:cs typeface="Calibri"/>
                        </a:rPr>
                        <a:t>✓</a:t>
                      </a:r>
                      <a:endParaRPr lang="en-US" sz="1200" b="1" dirty="0" smtClean="0">
                        <a:solidFill>
                          <a:srgbClr val="000000"/>
                        </a:solidFill>
                        <a:latin typeface="+mn-lt"/>
                        <a:cs typeface="Calibri"/>
                      </a:endParaRPr>
                    </a:p>
                  </a:txBody>
                  <a:tcPr/>
                </a:tc>
                <a:tc>
                  <a:txBody>
                    <a:bodyPr/>
                    <a:lstStyle/>
                    <a:p>
                      <a:endParaRPr lang="en-US" sz="1200" b="1" dirty="0">
                        <a:latin typeface="Calibri"/>
                        <a:cs typeface="Calibri"/>
                      </a:endParaRPr>
                    </a:p>
                  </a:txBody>
                  <a:tcPr/>
                </a:tc>
                <a:tc>
                  <a:txBody>
                    <a:bodyPr/>
                    <a:lstStyle/>
                    <a:p>
                      <a:endParaRPr lang="en-US" sz="1200" b="1" dirty="0">
                        <a:latin typeface="Calibri"/>
                        <a:cs typeface="Calibri"/>
                      </a:endParaRPr>
                    </a:p>
                  </a:txBody>
                  <a:tcPr/>
                </a:tc>
                <a:tc>
                  <a:txBody>
                    <a:bodyPr/>
                    <a:lstStyle/>
                    <a:p>
                      <a:endParaRPr lang="en-US" sz="1200" b="1" dirty="0">
                        <a:solidFill>
                          <a:srgbClr val="000000"/>
                        </a:solidFill>
                        <a:latin typeface="Calibri"/>
                        <a:cs typeface="Calibri"/>
                      </a:endParaRPr>
                    </a:p>
                  </a:txBody>
                  <a:tcPr/>
                </a:tc>
                <a:tc>
                  <a:txBody>
                    <a:bodyPr/>
                    <a:lstStyle/>
                    <a:p>
                      <a:endParaRPr lang="en-US" sz="1200" b="1" dirty="0">
                        <a:latin typeface="Calibri"/>
                        <a:cs typeface="Calibri"/>
                      </a:endParaRPr>
                    </a:p>
                  </a:txBody>
                  <a:tcPr/>
                </a:tc>
                <a:tc>
                  <a:txBody>
                    <a:bodyPr/>
                    <a:lstStyle/>
                    <a:p>
                      <a:endParaRPr lang="en-US" sz="1200" b="1">
                        <a:latin typeface="Calibri"/>
                        <a:cs typeface="Calibri"/>
                      </a:endParaRPr>
                    </a:p>
                  </a:txBody>
                  <a:tcPr/>
                </a:tc>
                <a:tc>
                  <a:txBody>
                    <a:bodyPr/>
                    <a:lstStyle/>
                    <a:p>
                      <a:endParaRPr lang="en-US" sz="1200" b="1" dirty="0">
                        <a:latin typeface="Calibri"/>
                        <a:cs typeface="Calibri"/>
                      </a:endParaRPr>
                    </a:p>
                  </a:txBody>
                  <a:tcPr/>
                </a:tc>
                <a:tc>
                  <a:txBody>
                    <a:bodyPr/>
                    <a:lstStyle/>
                    <a:p>
                      <a:endParaRPr lang="en-US" sz="1200" b="1" dirty="0">
                        <a:latin typeface="Calibri"/>
                        <a:cs typeface="Calibri"/>
                      </a:endParaRPr>
                    </a:p>
                  </a:txBody>
                  <a:tcPr/>
                </a:tc>
                <a:tc>
                  <a:txBody>
                    <a:bodyPr/>
                    <a:lstStyle/>
                    <a:p>
                      <a:endParaRPr lang="en-US" sz="1200" b="1" dirty="0">
                        <a:latin typeface="Calibri"/>
                        <a:cs typeface="Calibri"/>
                      </a:endParaRPr>
                    </a:p>
                  </a:txBody>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tc>
                <a:tc>
                  <a:txBody>
                    <a:bodyPr/>
                    <a:lstStyle/>
                    <a:p>
                      <a:r>
                        <a:rPr lang="en-US" sz="1200" b="1" dirty="0" smtClean="0">
                          <a:solidFill>
                            <a:srgbClr val="000000"/>
                          </a:solidFill>
                          <a:latin typeface="Calibri"/>
                          <a:ea typeface="Zapf Dingbats"/>
                          <a:cs typeface="Calibri"/>
                        </a:rPr>
                        <a:t>✓</a:t>
                      </a:r>
                      <a:endParaRPr lang="en-US" sz="1200" b="1" dirty="0">
                        <a:solidFill>
                          <a:srgbClr val="000000"/>
                        </a:solidFill>
                        <a:latin typeface="Calibri"/>
                        <a:cs typeface="Calibri"/>
                      </a:endParaRPr>
                    </a:p>
                  </a:txBody>
                  <a:tcPr/>
                </a:tc>
                <a:tc>
                  <a:txBody>
                    <a:bodyPr/>
                    <a:lstStyle/>
                    <a:p>
                      <a:endParaRPr lang="en-US" sz="1200" b="1" dirty="0">
                        <a:solidFill>
                          <a:srgbClr val="000000"/>
                        </a:solidFill>
                        <a:latin typeface="Calibri"/>
                        <a:cs typeface="Calibri"/>
                      </a:endParaRPr>
                    </a:p>
                  </a:txBody>
                  <a:tcPr/>
                </a:tc>
                <a:tc>
                  <a:txBody>
                    <a:bodyPr/>
                    <a:lstStyle/>
                    <a:p>
                      <a:endParaRPr lang="en-US" sz="1200" b="1" dirty="0">
                        <a:solidFill>
                          <a:srgbClr val="000000"/>
                        </a:solidFill>
                        <a:latin typeface="Calibri"/>
                        <a:cs typeface="Calibri"/>
                      </a:endParaRPr>
                    </a:p>
                  </a:txBody>
                  <a:tcPr/>
                </a:tc>
                <a:tc>
                  <a:txBody>
                    <a:bodyPr/>
                    <a:lstStyle/>
                    <a:p>
                      <a:endParaRPr lang="en-US" sz="1200" b="1" dirty="0"/>
                    </a:p>
                  </a:txBody>
                  <a:tcPr/>
                </a:tc>
                <a:tc>
                  <a:txBody>
                    <a:bodyPr/>
                    <a:lstStyle/>
                    <a:p>
                      <a:endParaRPr lang="en-US" sz="1200" b="1" dirty="0"/>
                    </a:p>
                  </a:txBody>
                  <a:tcPr/>
                </a:tc>
              </a:tr>
              <a:tr h="266908">
                <a:tc gridSpan="17">
                  <a:txBody>
                    <a:bodyPr/>
                    <a:lstStyle/>
                    <a:p>
                      <a:endParaRPr lang="en-US" sz="1200" baseline="30000" dirty="0">
                        <a:latin typeface="+mn-lt"/>
                        <a:cs typeface="Calibri"/>
                      </a:endParaRPr>
                    </a:p>
                  </a:txBody>
                  <a:tcPr>
                    <a:solidFill>
                      <a:schemeClr val="bg1"/>
                    </a:solidFill>
                  </a:tcPr>
                </a:tc>
                <a:tc hMerge="1">
                  <a:txBody>
                    <a:bodyPr/>
                    <a:lstStyle/>
                    <a:p>
                      <a:endParaRPr lang="en-US" sz="1200" dirty="0">
                        <a:solidFill>
                          <a:srgbClr val="FF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c hMerge="1">
                  <a:txBody>
                    <a:bodyPr/>
                    <a:lstStyle/>
                    <a:p>
                      <a:endParaRPr lang="en-US" sz="1200" dirty="0">
                        <a:solidFill>
                          <a:srgbClr val="000000"/>
                        </a:solidFill>
                        <a:latin typeface="Calibri"/>
                        <a:cs typeface="Calibri"/>
                      </a:endParaRPr>
                    </a:p>
                  </a:txBody>
                  <a:tcPr>
                    <a:solidFill>
                      <a:schemeClr val="bg1"/>
                    </a:solidFill>
                  </a:tcPr>
                </a:tc>
              </a:tr>
              <a:tr h="266908">
                <a:tc>
                  <a:txBody>
                    <a:bodyPr/>
                    <a:lstStyle/>
                    <a:p>
                      <a:r>
                        <a:rPr lang="en-US" sz="1200" dirty="0" err="1" smtClean="0">
                          <a:latin typeface="+mn-lt"/>
                          <a:cs typeface="Times New Roman"/>
                        </a:rPr>
                        <a:t>pπ</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pPr>
                        <a:buClrTx/>
                        <a:buSzPct val="120000"/>
                        <a:buFont typeface="Wingdings" charset="2"/>
                        <a:buNone/>
                      </a:pPr>
                      <a:r>
                        <a:rPr lang="en-US" sz="1200" b="1" dirty="0" smtClean="0">
                          <a:solidFill>
                            <a:srgbClr val="FF0000"/>
                          </a:solidFill>
                          <a:latin typeface="Zapf Dingbats"/>
                          <a:ea typeface="Zapf Dingbats"/>
                          <a:cs typeface="Zapf Dingbats"/>
                        </a:rPr>
                        <a:t>✔</a:t>
                      </a:r>
                      <a:endParaRPr lang="en-US" sz="1200" b="1" dirty="0">
                        <a:solidFill>
                          <a:srgbClr val="FF0000"/>
                        </a:solidFill>
                        <a:latin typeface="Times New Roman"/>
                        <a:cs typeface="Times New Roman"/>
                      </a:endParaRPr>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00FF"/>
                        </a:solidFill>
                        <a:latin typeface="Times New Roman"/>
                        <a:cs typeface="Times New Roman"/>
                      </a:endParaRPr>
                    </a:p>
                  </a:txBody>
                  <a:tcPr>
                    <a:solidFill>
                      <a:srgbClr val="CCFFCC"/>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latin typeface="Times New Roman"/>
                        <a:cs typeface="Times New Roman"/>
                      </a:endParaRPr>
                    </a:p>
                  </a:txBody>
                  <a:tcPr>
                    <a:noFill/>
                  </a:tcPr>
                </a:tc>
                <a:tc>
                  <a:txBody>
                    <a:bodyPr/>
                    <a:lstStyle/>
                    <a:p>
                      <a:endParaRPr lang="en-US" sz="1200" b="1" dirty="0">
                        <a:latin typeface="Times New Roman"/>
                        <a:cs typeface="Times New Roman"/>
                      </a:endParaRPr>
                    </a:p>
                  </a:txBody>
                  <a:tcPr>
                    <a:noFill/>
                  </a:tcPr>
                </a:tc>
              </a:tr>
              <a:tr h="266908">
                <a:tc>
                  <a:txBody>
                    <a:bodyPr/>
                    <a:lstStyle/>
                    <a:p>
                      <a:r>
                        <a:rPr lang="en-US" sz="1200" baseline="0" dirty="0" err="1" smtClean="0">
                          <a:latin typeface="+mn-lt"/>
                          <a:cs typeface="Times New Roman"/>
                        </a:rPr>
                        <a:t>pρ</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00FF"/>
                        </a:solidFill>
                        <a:latin typeface="Times New Roman"/>
                        <a:cs typeface="Times New Roman"/>
                      </a:endParaRPr>
                    </a:p>
                  </a:txBody>
                  <a:tcPr>
                    <a:solidFill>
                      <a:srgbClr val="CCFFCC"/>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p>
                  </a:txBody>
                  <a:tcPr>
                    <a:noFill/>
                  </a:tcPr>
                </a:tc>
              </a:tr>
              <a:tr h="266908">
                <a:tc>
                  <a:txBody>
                    <a:bodyPr/>
                    <a:lstStyle/>
                    <a:p>
                      <a:r>
                        <a:rPr lang="en-US" sz="1200" baseline="0" dirty="0" smtClean="0">
                          <a:latin typeface="+mn-lt"/>
                          <a:cs typeface="Times New Roman"/>
                        </a:rPr>
                        <a:t>K</a:t>
                      </a:r>
                      <a:r>
                        <a:rPr lang="en-US" sz="1200" baseline="30000" dirty="0" smtClean="0">
                          <a:latin typeface="+mn-lt"/>
                          <a:cs typeface="Times New Roman"/>
                        </a:rPr>
                        <a:t>-</a:t>
                      </a:r>
                      <a:r>
                        <a:rPr lang="en-US" sz="1200" baseline="0" dirty="0" smtClean="0">
                          <a:latin typeface="+mn-lt"/>
                          <a:cs typeface="Times New Roman"/>
                        </a:rPr>
                        <a:t>Σ</a:t>
                      </a:r>
                      <a:r>
                        <a:rPr lang="en-US" sz="1200" baseline="30000" dirty="0" smtClean="0">
                          <a:latin typeface="+mn-lt"/>
                          <a:cs typeface="Times New Roman"/>
                        </a:rPr>
                        <a:t>+</a:t>
                      </a:r>
                      <a:endParaRPr lang="en-US" sz="1200" baseline="30000" dirty="0">
                        <a:latin typeface="+mn-lt"/>
                        <a:cs typeface="Times New Roman"/>
                      </a:endParaRPr>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latin typeface="Zapf Dingbats"/>
                          <a:ea typeface="Zapf Dingbats"/>
                          <a:cs typeface="Zapf Dingbats"/>
                        </a:rPr>
                        <a:t>✓</a:t>
                      </a:r>
                      <a:endParaRPr lang="en-US" sz="1200" b="1" dirty="0"/>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00FF"/>
                        </a:solidFill>
                      </a:endParaRPr>
                    </a:p>
                  </a:txBody>
                  <a:tcPr>
                    <a:solidFill>
                      <a:srgbClr val="CCFFCC"/>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CCFFCC"/>
                    </a:solid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solidFill>
                          <a:srgbClr val="00D700"/>
                        </a:solidFill>
                      </a:endParaRPr>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p>
                  </a:txBody>
                  <a:tcPr>
                    <a:noFill/>
                  </a:tcPr>
                </a:tc>
                <a:tc>
                  <a:txBody>
                    <a:bodyPr/>
                    <a:lstStyle/>
                    <a:p>
                      <a:endParaRPr lang="en-US" sz="1200" b="1" dirty="0"/>
                    </a:p>
                  </a:txBody>
                  <a:tcPr>
                    <a:noFill/>
                  </a:tcPr>
                </a:tc>
              </a:tr>
              <a:tr h="266908">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Λ</a:t>
                      </a:r>
                      <a:endParaRPr lang="en-US" sz="1200" dirty="0">
                        <a:latin typeface="+mn-lt"/>
                        <a:cs typeface="Times New Roman"/>
                      </a:endParaRPr>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r>
              <a:tr h="266908">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Σ</a:t>
                      </a:r>
                      <a:r>
                        <a:rPr lang="en-US" sz="1200" baseline="30000" dirty="0" smtClean="0">
                          <a:latin typeface="+mn-lt"/>
                          <a:cs typeface="Times New Roman"/>
                        </a:rPr>
                        <a:t>0</a:t>
                      </a:r>
                      <a:endParaRPr lang="en-US" sz="1200" baseline="30000" dirty="0">
                        <a:latin typeface="+mn-lt"/>
                        <a:cs typeface="Times New Roman"/>
                      </a:endParaRPr>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latin typeface="Zapf Dingbats"/>
                          <a:ea typeface="Zapf Dingbats"/>
                          <a:cs typeface="Zapf Dingbats"/>
                        </a:rPr>
                        <a:t>✓</a:t>
                      </a:r>
                      <a:endParaRPr lang="en-US" sz="1200" b="1" dirty="0"/>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rgbClr val="00D700"/>
                          </a:solidFill>
                          <a:latin typeface="Zapf Dingbats"/>
                          <a:ea typeface="Zapf Dingbats"/>
                          <a:cs typeface="Zapf Dingbats"/>
                        </a:rPr>
                        <a:t>✓</a:t>
                      </a:r>
                      <a:endParaRPr lang="en-US" sz="1200" b="1" dirty="0">
                        <a:solidFill>
                          <a:srgbClr val="00D700"/>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c>
                  <a:txBody>
                    <a:bodyPr/>
                    <a:lstStyle/>
                    <a:p>
                      <a:r>
                        <a:rPr lang="en-US" sz="1200" b="1" dirty="0" smtClean="0">
                          <a:solidFill>
                            <a:schemeClr val="tx1"/>
                          </a:solidFill>
                          <a:latin typeface="Zapf Dingbats"/>
                          <a:ea typeface="Zapf Dingbats"/>
                          <a:cs typeface="Zapf Dingbats"/>
                        </a:rPr>
                        <a:t>✓</a:t>
                      </a:r>
                      <a:endParaRPr lang="en-US" sz="1200" b="1" dirty="0">
                        <a:solidFill>
                          <a:schemeClr val="tx1"/>
                        </a:solidFill>
                      </a:endParaRPr>
                    </a:p>
                  </a:txBody>
                  <a:tcPr>
                    <a:solidFill>
                      <a:srgbClr val="FFFBB0"/>
                    </a:solidFill>
                  </a:tcPr>
                </a:tc>
              </a:tr>
              <a:tr h="266908">
                <a:tc>
                  <a:txBody>
                    <a:bodyPr/>
                    <a:lstStyle/>
                    <a:p>
                      <a:r>
                        <a:rPr lang="en-US" sz="1200" dirty="0" smtClean="0">
                          <a:latin typeface="+mn-lt"/>
                          <a:cs typeface="Times New Roman"/>
                        </a:rPr>
                        <a:t>K</a:t>
                      </a:r>
                      <a:r>
                        <a:rPr lang="en-US" sz="1200" baseline="30000" dirty="0" smtClean="0">
                          <a:latin typeface="+mn-lt"/>
                          <a:cs typeface="Times New Roman"/>
                        </a:rPr>
                        <a:t>0*</a:t>
                      </a:r>
                      <a:r>
                        <a:rPr lang="en-US" sz="1200" dirty="0" smtClean="0">
                          <a:latin typeface="+mn-lt"/>
                          <a:cs typeface="Times New Roman"/>
                        </a:rPr>
                        <a:t>Σ</a:t>
                      </a:r>
                      <a:r>
                        <a:rPr lang="en-US" sz="1200" baseline="30000" dirty="0" smtClean="0">
                          <a:latin typeface="+mn-lt"/>
                          <a:cs typeface="Times New Roman"/>
                        </a:rPr>
                        <a:t>0</a:t>
                      </a:r>
                      <a:endParaRPr lang="en-US" sz="1200" baseline="30000" dirty="0">
                        <a:latin typeface="+mn-lt"/>
                        <a:cs typeface="Times New Roman"/>
                      </a:endParaRPr>
                    </a:p>
                  </a:txBody>
                  <a:tcPr/>
                </a:tc>
                <a:tc>
                  <a:txBody>
                    <a:bodyPr/>
                    <a:lstStyle/>
                    <a:p>
                      <a:r>
                        <a:rPr lang="en-US" sz="1200" b="1" dirty="0" smtClean="0">
                          <a:latin typeface="Zapf Dingbats"/>
                          <a:ea typeface="Zapf Dingbats"/>
                          <a:cs typeface="Zapf Dingbats"/>
                        </a:rPr>
                        <a:t>✓</a:t>
                      </a:r>
                      <a:endParaRPr lang="en-US" sz="1200" b="1" dirty="0"/>
                    </a:p>
                  </a:txBody>
                  <a:tcPr/>
                </a:tc>
                <a:tc>
                  <a:txBody>
                    <a:bodyPr/>
                    <a:lstStyle/>
                    <a:p>
                      <a:r>
                        <a:rPr lang="en-US" sz="1200" b="1" dirty="0" smtClean="0">
                          <a:latin typeface="Zapf Dingbats"/>
                          <a:ea typeface="Zapf Dingbats"/>
                          <a:cs typeface="Zapf Dingbats"/>
                        </a:rPr>
                        <a:t>✓</a:t>
                      </a:r>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a:p>
                  </a:txBody>
                  <a:tcPr/>
                </a:tc>
                <a:tc>
                  <a:txBody>
                    <a:bodyPr/>
                    <a:lstStyle/>
                    <a:p>
                      <a:endParaRPr lang="en-US" sz="1200" b="1" dirty="0"/>
                    </a:p>
                  </a:txBody>
                  <a:tcPr/>
                </a:tc>
                <a:tc>
                  <a:txBody>
                    <a:bodyPr/>
                    <a:lstStyle/>
                    <a:p>
                      <a:endParaRPr lang="en-US" sz="1200" b="1"/>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a:p>
                  </a:txBody>
                  <a:tcPr/>
                </a:tc>
                <a:tc>
                  <a:txBody>
                    <a:bodyPr/>
                    <a:lstStyle/>
                    <a:p>
                      <a:endParaRPr lang="en-US" sz="1200" b="1"/>
                    </a:p>
                  </a:txBody>
                  <a:tcPr/>
                </a:tc>
                <a:tc>
                  <a:txBody>
                    <a:bodyPr/>
                    <a:lstStyle/>
                    <a:p>
                      <a:endParaRPr lang="en-US" sz="1200" b="1" dirty="0"/>
                    </a:p>
                  </a:txBody>
                  <a:tcPr/>
                </a:tc>
                <a:tc>
                  <a:txBody>
                    <a:bodyPr/>
                    <a:lstStyle/>
                    <a:p>
                      <a:endParaRPr lang="en-US" sz="1200" b="1" dirty="0"/>
                    </a:p>
                  </a:txBody>
                  <a:tcPr/>
                </a:tc>
              </a:tr>
            </a:tbl>
          </a:graphicData>
        </a:graphic>
      </p:graphicFrame>
      <p:pic>
        <p:nvPicPr>
          <p:cNvPr id="5" name="Picture 3" descr="100_2017.jpg"/>
          <p:cNvPicPr>
            <a:picLocks noChangeAspect="1"/>
          </p:cNvPicPr>
          <p:nvPr/>
        </p:nvPicPr>
        <p:blipFill>
          <a:blip r:embed="rId2" cstate="print">
            <a:extLst>
              <a:ext uri="{28A0092B-C50C-407E-A947-70E740481C1C}">
                <a14:useLocalDpi xmlns:a14="http://schemas.microsoft.com/office/drawing/2010/main" val="0"/>
              </a:ext>
            </a:extLst>
          </a:blip>
          <a:srcRect t="16467" r="5852" b="25900"/>
          <a:stretch>
            <a:fillRect/>
          </a:stretch>
        </p:blipFill>
        <p:spPr bwMode="auto">
          <a:xfrm>
            <a:off x="4267200" y="887907"/>
            <a:ext cx="4648200" cy="21336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 pol in g14 -3panel.jpg"/>
          <p:cNvPicPr>
            <a:picLocks noChangeAspect="1"/>
          </p:cNvPicPr>
          <p:nvPr/>
        </p:nvPicPr>
        <p:blipFill>
          <a:blip r:embed="rId3" cstate="print">
            <a:extLst>
              <a:ext uri="{28A0092B-C50C-407E-A947-70E740481C1C}">
                <a14:useLocalDpi xmlns:a14="http://schemas.microsoft.com/office/drawing/2010/main" val="0"/>
              </a:ext>
            </a:extLst>
          </a:blip>
          <a:srcRect t="11015" r="13333" b="5759"/>
          <a:stretch>
            <a:fillRect/>
          </a:stretch>
        </p:blipFill>
        <p:spPr bwMode="auto">
          <a:xfrm>
            <a:off x="4737123" y="3478161"/>
            <a:ext cx="4195483" cy="27432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28928" y="1585375"/>
            <a:ext cx="1522998"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800000"/>
                </a:solidFill>
                <a:latin typeface="Calibri"/>
                <a:ea typeface="ＭＳ Ｐゴシック" charset="-128"/>
                <a:cs typeface="ＭＳ Ｐゴシック" charset="-128"/>
              </a:rPr>
              <a:t>Proton targets</a:t>
            </a:r>
          </a:p>
        </p:txBody>
      </p:sp>
      <p:sp>
        <p:nvSpPr>
          <p:cNvPr id="8" name="TextBox 7"/>
          <p:cNvSpPr txBox="1"/>
          <p:nvPr/>
        </p:nvSpPr>
        <p:spPr>
          <a:xfrm>
            <a:off x="1350264" y="4296773"/>
            <a:ext cx="1672253"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dirty="0">
                <a:solidFill>
                  <a:srgbClr val="800000"/>
                </a:solidFill>
                <a:latin typeface="Calibri"/>
                <a:ea typeface="ＭＳ Ｐゴシック" charset="-128"/>
                <a:cs typeface="ＭＳ Ｐゴシック" charset="-128"/>
              </a:rPr>
              <a:t>Neutron targets</a:t>
            </a:r>
          </a:p>
        </p:txBody>
      </p:sp>
      <p:sp>
        <p:nvSpPr>
          <p:cNvPr id="9" name="Rectangle 8"/>
          <p:cNvSpPr/>
          <p:nvPr/>
        </p:nvSpPr>
        <p:spPr>
          <a:xfrm>
            <a:off x="3443389" y="4296773"/>
            <a:ext cx="1255472" cy="369332"/>
          </a:xfrm>
          <a:prstGeom prst="rect">
            <a:avLst/>
          </a:prstGeom>
          <a:solidFill>
            <a:schemeClr val="accent2">
              <a:tint val="20000"/>
            </a:schemeClr>
          </a:solidFill>
        </p:spPr>
        <p:txBody>
          <a:bodyPr wrap="none">
            <a:spAutoFit/>
          </a:bodyPr>
          <a:lstStyle/>
          <a:p>
            <a:r>
              <a:rPr lang="en-US" dirty="0">
                <a:solidFill>
                  <a:srgbClr val="00D700"/>
                </a:solidFill>
                <a:latin typeface="Zapf Dingbats"/>
                <a:ea typeface="Zapf Dingbats"/>
                <a:cs typeface="Zapf Dingbats"/>
              </a:rPr>
              <a:t>✔</a:t>
            </a:r>
            <a:r>
              <a:rPr lang="en-US" dirty="0">
                <a:ln>
                  <a:solidFill>
                    <a:srgbClr val="0000FF"/>
                  </a:solidFill>
                </a:ln>
                <a:latin typeface="Zapf Dingbats"/>
                <a:ea typeface="Zapf Dingbats"/>
                <a:cs typeface="Zapf Dingbats"/>
              </a:rPr>
              <a:t> </a:t>
            </a:r>
            <a:r>
              <a:rPr lang="en-US" b="1" dirty="0">
                <a:solidFill>
                  <a:srgbClr val="00D700"/>
                </a:solidFill>
                <a:ea typeface="Zapf Dingbats"/>
                <a:cs typeface="Zapf Dingbats"/>
              </a:rPr>
              <a:t>-</a:t>
            </a:r>
            <a:r>
              <a:rPr lang="en-US" b="1" dirty="0">
                <a:ln>
                  <a:solidFill>
                    <a:srgbClr val="0000FF"/>
                  </a:solidFill>
                </a:ln>
                <a:solidFill>
                  <a:srgbClr val="000000"/>
                </a:solidFill>
                <a:ea typeface="Zapf Dingbats"/>
                <a:cs typeface="Zapf Dingbats"/>
              </a:rPr>
              <a:t> </a:t>
            </a:r>
            <a:r>
              <a:rPr lang="en-US" b="1" dirty="0" err="1"/>
              <a:t>HDIce</a:t>
            </a:r>
            <a:endParaRPr lang="en-US" b="1" dirty="0"/>
          </a:p>
        </p:txBody>
      </p:sp>
    </p:spTree>
    <p:extLst>
      <p:ext uri="{BB962C8B-B14F-4D97-AF65-F5344CB8AC3E}">
        <p14:creationId xmlns:p14="http://schemas.microsoft.com/office/powerpoint/2010/main" val="4214161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5"/>
          <p:cNvSpPr txBox="1">
            <a:spLocks noChangeArrowheads="1"/>
          </p:cNvSpPr>
          <p:nvPr/>
        </p:nvSpPr>
        <p:spPr bwMode="auto">
          <a:xfrm>
            <a:off x="1957544" y="24398"/>
            <a:ext cx="5038725" cy="628650"/>
          </a:xfrm>
          <a:prstGeom prst="rect">
            <a:avLst/>
          </a:prstGeom>
          <a:noFill/>
          <a:ln w="9525">
            <a:noFill/>
            <a:round/>
            <a:headEnd/>
            <a:tailEnd/>
          </a:ln>
          <a:effectLst/>
        </p:spPr>
        <p:txBody>
          <a:bodyPr lIns="90000" tIns="46800" rIns="90000" bIns="46800"/>
          <a:lstStyle/>
          <a:p>
            <a:pPr algn="ct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dirty="0" err="1" smtClean="0">
                <a:latin typeface="Arial"/>
              </a:rPr>
              <a:t>Qweak</a:t>
            </a:r>
            <a:endParaRPr lang="en-US" sz="3600" b="1" dirty="0">
              <a:latin typeface="Arial"/>
            </a:endParaRPr>
          </a:p>
        </p:txBody>
      </p:sp>
      <p:grpSp>
        <p:nvGrpSpPr>
          <p:cNvPr id="4" name="Group 3"/>
          <p:cNvGrpSpPr/>
          <p:nvPr/>
        </p:nvGrpSpPr>
        <p:grpSpPr>
          <a:xfrm>
            <a:off x="85019" y="3239463"/>
            <a:ext cx="4410781" cy="2966897"/>
            <a:chOff x="109703" y="2748103"/>
            <a:chExt cx="4410781" cy="2966897"/>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92" y="2748103"/>
              <a:ext cx="4389892" cy="2966897"/>
            </a:xfrm>
            <a:prstGeom prst="rect">
              <a:avLst/>
            </a:prstGeom>
            <a:ln>
              <a:noFill/>
            </a:ln>
            <a:effectLst>
              <a:outerShdw blurRad="292100" dist="139700" dir="2700000" algn="tl" rotWithShape="0">
                <a:srgbClr val="333333">
                  <a:alpha val="65000"/>
                </a:srgbClr>
              </a:outerShdw>
            </a:effectLst>
          </p:spPr>
        </p:pic>
        <p:grpSp>
          <p:nvGrpSpPr>
            <p:cNvPr id="2" name="Group 12"/>
            <p:cNvGrpSpPr/>
            <p:nvPr/>
          </p:nvGrpSpPr>
          <p:grpSpPr>
            <a:xfrm>
              <a:off x="109703" y="3102383"/>
              <a:ext cx="3819194" cy="1499299"/>
              <a:chOff x="546556" y="1916756"/>
              <a:chExt cx="6695132" cy="2458394"/>
            </a:xfrm>
          </p:grpSpPr>
          <p:graphicFrame>
            <p:nvGraphicFramePr>
              <p:cNvPr id="10241" name="Object 1"/>
              <p:cNvGraphicFramePr>
                <a:graphicFrameLocks noChangeAspect="1"/>
              </p:cNvGraphicFramePr>
              <p:nvPr/>
            </p:nvGraphicFramePr>
            <p:xfrm>
              <a:off x="4514850" y="4159250"/>
              <a:ext cx="114300" cy="215900"/>
            </p:xfrm>
            <a:graphic>
              <a:graphicData uri="http://schemas.openxmlformats.org/presentationml/2006/ole">
                <mc:AlternateContent xmlns:mc="http://schemas.openxmlformats.org/markup-compatibility/2006">
                  <mc:Choice xmlns:v="urn:schemas-microsoft-com:vml" Requires="v">
                    <p:oleObj spid="_x0000_s1039" r:id="rId5" imgW="114151" imgH="215619" progId="Equation.3">
                      <p:embed/>
                    </p:oleObj>
                  </mc:Choice>
                  <mc:Fallback>
                    <p:oleObj r:id="rId5" imgW="114151" imgH="21561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4159250"/>
                            <a:ext cx="114300" cy="2159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0246" name="Text Box 6"/>
              <p:cNvSpPr txBox="1">
                <a:spLocks noChangeArrowheads="1"/>
              </p:cNvSpPr>
              <p:nvPr/>
            </p:nvSpPr>
            <p:spPr bwMode="auto">
              <a:xfrm>
                <a:off x="546556" y="1916756"/>
                <a:ext cx="1009911" cy="558702"/>
              </a:xfrm>
              <a:prstGeom prst="rect">
                <a:avLst/>
              </a:prstGeom>
              <a:noFill/>
              <a:ln w="9525">
                <a:noFill/>
                <a:round/>
                <a:headEnd/>
                <a:tailEnd/>
              </a:ln>
              <a:effectLst/>
            </p:spPr>
            <p:txBody>
              <a:bodyPr wrap="none" lIns="90000" tIns="46800" rIns="90000" bIns="46800">
                <a:spAutoFit/>
              </a:bodyPr>
              <a:lstStyle/>
              <a:p>
                <a:pPr algn="ct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dirty="0" err="1" smtClean="0">
                    <a:solidFill>
                      <a:srgbClr val="000000"/>
                    </a:solidFill>
                    <a:latin typeface="Arial" pitchFamily="34" charset="0"/>
                    <a:cs typeface="Arial" pitchFamily="34" charset="0"/>
                  </a:rPr>
                  <a:t>lumi</a:t>
                </a:r>
                <a:r>
                  <a:rPr lang="en-US" sz="800" dirty="0" smtClean="0">
                    <a:solidFill>
                      <a:srgbClr val="000000"/>
                    </a:solidFill>
                    <a:latin typeface="Arial" pitchFamily="34" charset="0"/>
                    <a:cs typeface="Arial" pitchFamily="34" charset="0"/>
                  </a:rPr>
                  <a:t> </a:t>
                </a:r>
                <a:endParaRPr lang="en-US" sz="800" dirty="0">
                  <a:solidFill>
                    <a:srgbClr val="000000"/>
                  </a:solidFill>
                  <a:latin typeface="Arial" pitchFamily="34" charset="0"/>
                  <a:cs typeface="Arial" pitchFamily="34" charset="0"/>
                </a:endParaRPr>
              </a:p>
              <a:p>
                <a:pPr algn="ct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dirty="0">
                    <a:solidFill>
                      <a:srgbClr val="000000"/>
                    </a:solidFill>
                    <a:latin typeface="Arial" pitchFamily="34" charset="0"/>
                    <a:cs typeface="Arial" pitchFamily="34" charset="0"/>
                  </a:rPr>
                  <a:t>monitors</a:t>
                </a:r>
              </a:p>
            </p:txBody>
          </p:sp>
          <p:cxnSp>
            <p:nvCxnSpPr>
              <p:cNvPr id="10248" name="AutoShape 8"/>
              <p:cNvCxnSpPr>
                <a:cxnSpLocks noChangeShapeType="1"/>
              </p:cNvCxnSpPr>
              <p:nvPr/>
            </p:nvCxnSpPr>
            <p:spPr bwMode="auto">
              <a:xfrm>
                <a:off x="750888" y="2377881"/>
                <a:ext cx="349249" cy="449262"/>
              </a:xfrm>
              <a:prstGeom prst="straightConnector1">
                <a:avLst/>
              </a:prstGeom>
              <a:noFill/>
              <a:ln w="9360">
                <a:solidFill>
                  <a:srgbClr val="000000"/>
                </a:solidFill>
                <a:miter lim="800000"/>
                <a:headEnd/>
                <a:tailEnd type="triangle" w="med" len="med"/>
              </a:ln>
              <a:effectLst/>
            </p:spPr>
          </p:cxnSp>
          <p:sp>
            <p:nvSpPr>
              <p:cNvPr id="10247" name="Text Box 7"/>
              <p:cNvSpPr txBox="1">
                <a:spLocks noChangeArrowheads="1"/>
              </p:cNvSpPr>
              <p:nvPr/>
            </p:nvSpPr>
            <p:spPr bwMode="auto">
              <a:xfrm>
                <a:off x="6231777" y="2309888"/>
                <a:ext cx="1009911" cy="558702"/>
              </a:xfrm>
              <a:prstGeom prst="rect">
                <a:avLst/>
              </a:prstGeom>
              <a:noFill/>
              <a:ln w="9525">
                <a:noFill/>
                <a:round/>
                <a:headEnd/>
                <a:tailEnd/>
              </a:ln>
              <a:effectLst/>
            </p:spPr>
            <p:txBody>
              <a:bodyPr wrap="none" lIns="90000" tIns="46800" rIns="90000" bIns="46800">
                <a:spAutoFit/>
              </a:bodyPr>
              <a:lstStyle/>
              <a:p>
                <a:pPr algn="ct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dirty="0" err="1" smtClean="0">
                    <a:solidFill>
                      <a:srgbClr val="000000"/>
                    </a:solidFill>
                    <a:latin typeface="Arial" pitchFamily="34" charset="0"/>
                    <a:cs typeface="Arial" pitchFamily="34" charset="0"/>
                  </a:rPr>
                  <a:t>lumi</a:t>
                </a:r>
                <a:endParaRPr lang="en-US" sz="800" dirty="0">
                  <a:solidFill>
                    <a:srgbClr val="000000"/>
                  </a:solidFill>
                  <a:latin typeface="Arial" pitchFamily="34" charset="0"/>
                  <a:cs typeface="Arial" pitchFamily="34" charset="0"/>
                </a:endParaRPr>
              </a:p>
              <a:p>
                <a:pPr algn="ctr" defTabSz="457200" eaLnBrk="1" hangingPunct="1">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dirty="0">
                    <a:solidFill>
                      <a:srgbClr val="000000"/>
                    </a:solidFill>
                    <a:latin typeface="Arial" pitchFamily="34" charset="0"/>
                    <a:cs typeface="Arial" pitchFamily="34" charset="0"/>
                  </a:rPr>
                  <a:t>monitors</a:t>
                </a:r>
              </a:p>
            </p:txBody>
          </p:sp>
          <p:cxnSp>
            <p:nvCxnSpPr>
              <p:cNvPr id="10249" name="AutoShape 9"/>
              <p:cNvCxnSpPr>
                <a:cxnSpLocks noChangeShapeType="1"/>
              </p:cNvCxnSpPr>
              <p:nvPr/>
            </p:nvCxnSpPr>
            <p:spPr bwMode="auto">
              <a:xfrm flipH="1">
                <a:off x="6240235" y="2806406"/>
                <a:ext cx="338137" cy="895350"/>
              </a:xfrm>
              <a:prstGeom prst="straightConnector1">
                <a:avLst/>
              </a:prstGeom>
              <a:noFill/>
              <a:ln w="9360">
                <a:solidFill>
                  <a:srgbClr val="000000"/>
                </a:solidFill>
                <a:miter lim="800000"/>
                <a:headEnd/>
                <a:tailEnd type="triangle" w="med" len="med"/>
              </a:ln>
              <a:effectLst/>
            </p:spPr>
          </p:cxnSp>
        </p:grpSp>
      </p:grpSp>
      <p:pic>
        <p:nvPicPr>
          <p:cNvPr id="16" name="Picture 15" descr="qweakopenhouse.jpg"/>
          <p:cNvPicPr>
            <a:picLocks noChangeAspect="1"/>
          </p:cNvPicPr>
          <p:nvPr/>
        </p:nvPicPr>
        <p:blipFill>
          <a:blip r:embed="rId7" cstate="print"/>
          <a:stretch>
            <a:fillRect/>
          </a:stretch>
        </p:blipFill>
        <p:spPr>
          <a:xfrm>
            <a:off x="5867400" y="315529"/>
            <a:ext cx="3200400" cy="2732471"/>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870553" y="1530121"/>
            <a:ext cx="3848489" cy="1261884"/>
          </a:xfrm>
          <a:prstGeom prst="rect">
            <a:avLst/>
          </a:prstGeom>
          <a:noFill/>
        </p:spPr>
        <p:txBody>
          <a:bodyPr wrap="none" rtlCol="0">
            <a:spAutoFit/>
          </a:bodyPr>
          <a:lstStyle/>
          <a:p>
            <a:pPr algn="ctr"/>
            <a:r>
              <a:rPr lang="en-US" sz="2000" b="1" dirty="0" smtClean="0">
                <a:solidFill>
                  <a:srgbClr val="002060"/>
                </a:solidFill>
                <a:latin typeface="Arial" pitchFamily="34" charset="0"/>
                <a:cs typeface="Arial" pitchFamily="34" charset="0"/>
              </a:rPr>
              <a:t>Precise determination of </a:t>
            </a:r>
          </a:p>
          <a:p>
            <a:pPr algn="ctr"/>
            <a:r>
              <a:rPr lang="en-US" sz="2000" b="1" dirty="0" smtClean="0">
                <a:solidFill>
                  <a:srgbClr val="002060"/>
                </a:solidFill>
                <a:latin typeface="Arial" pitchFamily="34" charset="0"/>
                <a:cs typeface="Arial" pitchFamily="34" charset="0"/>
              </a:rPr>
              <a:t>the weak charge of the proton</a:t>
            </a:r>
          </a:p>
          <a:p>
            <a:endParaRPr lang="en-US" sz="1600" b="1" dirty="0" smtClean="0">
              <a:solidFill>
                <a:srgbClr val="002060"/>
              </a:solidFill>
              <a:latin typeface="Arial" pitchFamily="34" charset="0"/>
              <a:cs typeface="Arial" pitchFamily="34" charset="0"/>
            </a:endParaRPr>
          </a:p>
          <a:p>
            <a:pPr algn="ctr"/>
            <a:r>
              <a:rPr lang="en-US" sz="2000" b="1" dirty="0" err="1" smtClean="0">
                <a:solidFill>
                  <a:srgbClr val="C00000"/>
                </a:solidFill>
                <a:latin typeface="Arial" pitchFamily="34" charset="0"/>
                <a:cs typeface="Arial" pitchFamily="34" charset="0"/>
              </a:rPr>
              <a:t>Q</a:t>
            </a:r>
            <a:r>
              <a:rPr lang="en-US" sz="2000" b="1" baseline="40000" dirty="0" err="1" smtClean="0">
                <a:solidFill>
                  <a:srgbClr val="C00000"/>
                </a:solidFill>
                <a:latin typeface="Arial" pitchFamily="34" charset="0"/>
                <a:cs typeface="Arial" pitchFamily="34" charset="0"/>
              </a:rPr>
              <a:t>p</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 = (1 – 4 sin</a:t>
            </a:r>
            <a:r>
              <a:rPr lang="en-US" sz="2000" b="1" baseline="30000" dirty="0" smtClean="0">
                <a:solidFill>
                  <a:srgbClr val="C00000"/>
                </a:solidFill>
                <a:latin typeface="Arial" pitchFamily="34" charset="0"/>
                <a:cs typeface="Arial" pitchFamily="34" charset="0"/>
              </a:rPr>
              <a:t>2</a:t>
            </a:r>
            <a:r>
              <a:rPr lang="en-US" sz="2000" b="1" dirty="0" smtClean="0">
                <a:solidFill>
                  <a:srgbClr val="C00000"/>
                </a:solidFill>
                <a:latin typeface="Arial" pitchFamily="34" charset="0"/>
                <a:cs typeface="Arial" pitchFamily="34" charset="0"/>
              </a:rPr>
              <a:t> </a:t>
            </a:r>
            <a:r>
              <a:rPr lang="en-US" sz="2000" b="1" dirty="0" err="1" smtClean="0">
                <a:solidFill>
                  <a:srgbClr val="C00000"/>
                </a:solidFill>
                <a:latin typeface="Symbol" pitchFamily="18" charset="2"/>
                <a:cs typeface="Arial" pitchFamily="34" charset="0"/>
              </a:rPr>
              <a:t>q</a:t>
            </a:r>
            <a:r>
              <a:rPr lang="en-US" sz="2000" b="1" baseline="-25000" dirty="0" err="1" smtClean="0">
                <a:solidFill>
                  <a:srgbClr val="C00000"/>
                </a:solidFill>
                <a:latin typeface="Arial" pitchFamily="34" charset="0"/>
                <a:cs typeface="Arial" pitchFamily="34" charset="0"/>
              </a:rPr>
              <a:t>W</a:t>
            </a:r>
            <a:r>
              <a:rPr lang="en-US" sz="2000" b="1" dirty="0" smtClean="0">
                <a:solidFill>
                  <a:srgbClr val="C00000"/>
                </a:solidFill>
                <a:latin typeface="Arial" pitchFamily="34" charset="0"/>
                <a:cs typeface="Arial" pitchFamily="34" charset="0"/>
              </a:rPr>
              <a:t>)</a:t>
            </a:r>
          </a:p>
        </p:txBody>
      </p:sp>
      <p:sp>
        <p:nvSpPr>
          <p:cNvPr id="15" name="Rectangle 14"/>
          <p:cNvSpPr/>
          <p:nvPr/>
        </p:nvSpPr>
        <p:spPr bwMode="auto">
          <a:xfrm>
            <a:off x="6553200" y="3711575"/>
            <a:ext cx="1524000" cy="317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0" name="Rectangle 19"/>
          <p:cNvSpPr/>
          <p:nvPr/>
        </p:nvSpPr>
        <p:spPr bwMode="auto">
          <a:xfrm>
            <a:off x="6934200" y="3898900"/>
            <a:ext cx="914400" cy="317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1747"/>
          <a:stretch/>
        </p:blipFill>
        <p:spPr>
          <a:xfrm>
            <a:off x="4635062" y="3239463"/>
            <a:ext cx="4432738" cy="2968131"/>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228600" y="914400"/>
            <a:ext cx="1279517" cy="1676400"/>
            <a:chOff x="228600" y="914400"/>
            <a:chExt cx="1279517" cy="1676400"/>
          </a:xfrm>
        </p:grpSpPr>
        <p:sp>
          <p:nvSpPr>
            <p:cNvPr id="6" name="Rectangle 5"/>
            <p:cNvSpPr/>
            <p:nvPr/>
          </p:nvSpPr>
          <p:spPr>
            <a:xfrm>
              <a:off x="228600" y="2283023"/>
              <a:ext cx="1279517" cy="307777"/>
            </a:xfrm>
            <a:prstGeom prst="rect">
              <a:avLst/>
            </a:prstGeom>
          </p:spPr>
          <p:txBody>
            <a:bodyPr wrap="none">
              <a:spAutoFit/>
            </a:bodyPr>
            <a:lstStyle/>
            <a:p>
              <a:r>
                <a:rPr lang="en-US" sz="1400" b="1" dirty="0" err="1">
                  <a:solidFill>
                    <a:srgbClr val="FF0000"/>
                  </a:solidFill>
                  <a:latin typeface="Arial" pitchFamily="34" charset="0"/>
                  <a:cs typeface="Arial" pitchFamily="34" charset="0"/>
                </a:rPr>
                <a:t>Silviu</a:t>
              </a:r>
              <a:r>
                <a:rPr lang="en-US" sz="1400" b="1" dirty="0">
                  <a:solidFill>
                    <a:srgbClr val="FF0000"/>
                  </a:solidFill>
                  <a:latin typeface="Arial" pitchFamily="34" charset="0"/>
                  <a:cs typeface="Arial" pitchFamily="34" charset="0"/>
                </a:rPr>
                <a:t> </a:t>
              </a:r>
              <a:r>
                <a:rPr lang="en-US" sz="1400" b="1" dirty="0" err="1">
                  <a:solidFill>
                    <a:srgbClr val="FF0000"/>
                  </a:solidFill>
                  <a:latin typeface="Arial" pitchFamily="34" charset="0"/>
                  <a:cs typeface="Arial" pitchFamily="34" charset="0"/>
                </a:rPr>
                <a:t>Covrig</a:t>
              </a:r>
              <a:endParaRPr lang="en-US" sz="1400" b="1" dirty="0">
                <a:solidFill>
                  <a:srgbClr val="FF0000"/>
                </a:solidFill>
                <a:latin typeface="Arial" pitchFamily="34" charset="0"/>
                <a:cs typeface="Arial" pitchFamily="34" charset="0"/>
              </a:endParaRPr>
            </a:p>
          </p:txBody>
        </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14723" t="5755" r="40429"/>
            <a:stretch/>
          </p:blipFill>
          <p:spPr>
            <a:xfrm>
              <a:off x="302352" y="914400"/>
              <a:ext cx="1069248" cy="1333405"/>
            </a:xfrm>
            <a:prstGeom prst="rect">
              <a:avLst/>
            </a:prstGeom>
            <a:ln>
              <a:noFill/>
            </a:ln>
            <a:effectLst>
              <a:outerShdw blurRad="292100" dist="139700" dir="2700000" algn="tl" rotWithShape="0">
                <a:srgbClr val="333333">
                  <a:alpha val="65000"/>
                </a:srgbClr>
              </a:outerShdw>
            </a:effectLst>
          </p:spPr>
        </p:pic>
      </p:grpSp>
      <p:sp>
        <p:nvSpPr>
          <p:cNvPr id="19" name="Text Box 13"/>
          <p:cNvSpPr txBox="1">
            <a:spLocks noChangeArrowheads="1"/>
          </p:cNvSpPr>
          <p:nvPr/>
        </p:nvSpPr>
        <p:spPr bwMode="auto">
          <a:xfrm>
            <a:off x="-381000" y="2514600"/>
            <a:ext cx="2590800" cy="553998"/>
          </a:xfrm>
          <a:prstGeom prst="rect">
            <a:avLst/>
          </a:prstGeom>
          <a:noFill/>
          <a:ln w="9525">
            <a:noFill/>
            <a:miter lim="800000"/>
            <a:headEnd/>
            <a:tailEnd/>
          </a:ln>
        </p:spPr>
        <p:txBody>
          <a:bodyPr wrap="square">
            <a:spAutoFit/>
          </a:bodyPr>
          <a:lstStyle/>
          <a:p>
            <a:pPr algn="ctr"/>
            <a:r>
              <a:rPr lang="en-GB" sz="1500" b="1" dirty="0">
                <a:solidFill>
                  <a:schemeClr val="tx2"/>
                </a:solidFill>
                <a:latin typeface="Arial" pitchFamily="34" charset="0"/>
                <a:cs typeface="Arial" pitchFamily="34" charset="0"/>
              </a:rPr>
              <a:t>DoE Early </a:t>
            </a:r>
            <a:r>
              <a:rPr lang="en-GB" sz="1500" b="1" dirty="0" smtClean="0">
                <a:solidFill>
                  <a:schemeClr val="tx2"/>
                </a:solidFill>
                <a:latin typeface="Arial" pitchFamily="34" charset="0"/>
                <a:cs typeface="Arial" pitchFamily="34" charset="0"/>
              </a:rPr>
              <a:t>Career</a:t>
            </a:r>
          </a:p>
          <a:p>
            <a:pPr algn="ctr"/>
            <a:r>
              <a:rPr lang="en-GB" sz="1500" b="1" dirty="0" smtClean="0">
                <a:solidFill>
                  <a:schemeClr val="tx2"/>
                </a:solidFill>
                <a:latin typeface="Arial" pitchFamily="34" charset="0"/>
                <a:cs typeface="Arial" pitchFamily="34" charset="0"/>
              </a:rPr>
              <a:t>Award 2012</a:t>
            </a:r>
            <a:endParaRPr lang="en-GB" sz="15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31433805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340"/>
          <p:cNvSpPr/>
          <p:nvPr/>
        </p:nvSpPr>
        <p:spPr bwMode="auto">
          <a:xfrm>
            <a:off x="5410200" y="5181600"/>
            <a:ext cx="3429000" cy="990600"/>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152400" dist="317500" dir="5400000" sx="90000" sy="-19000" rotWithShape="0">
              <a:prstClr val="black">
                <a:alpha val="1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b="1" dirty="0" smtClean="0">
                <a:solidFill>
                  <a:schemeClr val="tx1"/>
                </a:solidFill>
              </a:rPr>
              <a:t>12 </a:t>
            </a:r>
            <a:r>
              <a:rPr lang="en-US" b="1" dirty="0" err="1" smtClean="0">
                <a:solidFill>
                  <a:schemeClr val="tx1"/>
                </a:solidFill>
              </a:rPr>
              <a:t>GeV</a:t>
            </a:r>
            <a:r>
              <a:rPr lang="en-US" b="1" dirty="0" smtClean="0">
                <a:solidFill>
                  <a:schemeClr val="tx1"/>
                </a:solidFill>
              </a:rPr>
              <a:t> Upgrade Project</a:t>
            </a:r>
          </a:p>
        </p:txBody>
      </p:sp>
      <p:sp>
        <p:nvSpPr>
          <p:cNvPr id="329" name="Text Box 3"/>
          <p:cNvSpPr txBox="1">
            <a:spLocks noChangeArrowheads="1"/>
          </p:cNvSpPr>
          <p:nvPr/>
        </p:nvSpPr>
        <p:spPr bwMode="auto">
          <a:xfrm>
            <a:off x="5410200" y="5232400"/>
            <a:ext cx="4191000" cy="892552"/>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US" sz="1300" b="1" dirty="0">
                <a:solidFill>
                  <a:srgbClr val="000000"/>
                </a:solidFill>
                <a:latin typeface="Arial" pitchFamily="34" charset="0"/>
                <a:cs typeface="Arial" pitchFamily="34" charset="0"/>
              </a:rPr>
              <a:t>Scope of the project includes: </a:t>
            </a:r>
          </a:p>
          <a:p>
            <a:pPr marL="91440" indent="-274320" eaLnBrk="0" fontAlgn="auto" hangingPunct="0">
              <a:spcBef>
                <a:spcPts val="0"/>
              </a:spcBef>
              <a:spcAft>
                <a:spcPts val="0"/>
              </a:spcAft>
              <a:buFont typeface="Arial" pitchFamily="34" charset="0"/>
              <a:buChar char="•"/>
              <a:defRPr/>
            </a:pPr>
            <a:r>
              <a:rPr lang="en-US" sz="1300" dirty="0">
                <a:solidFill>
                  <a:srgbClr val="000000"/>
                </a:solidFill>
                <a:latin typeface="Arial" pitchFamily="34" charset="0"/>
                <a:cs typeface="Arial" pitchFamily="34" charset="0"/>
              </a:rPr>
              <a:t>Doubling the accelerator beam energy</a:t>
            </a:r>
          </a:p>
          <a:p>
            <a:pPr marL="91440" indent="-274320" eaLnBrk="0" fontAlgn="auto" hangingPunct="0">
              <a:spcBef>
                <a:spcPts val="0"/>
              </a:spcBef>
              <a:spcAft>
                <a:spcPts val="0"/>
              </a:spcAft>
              <a:buFont typeface="Arial" pitchFamily="34" charset="0"/>
              <a:buChar char="•"/>
              <a:defRPr/>
            </a:pPr>
            <a:r>
              <a:rPr lang="en-US" sz="1300" dirty="0">
                <a:solidFill>
                  <a:srgbClr val="000000"/>
                </a:solidFill>
                <a:latin typeface="Arial" pitchFamily="34" charset="0"/>
                <a:cs typeface="Arial" pitchFamily="34" charset="0"/>
              </a:rPr>
              <a:t>New experimental Hall and </a:t>
            </a:r>
            <a:r>
              <a:rPr lang="en-US" sz="1300" dirty="0" err="1">
                <a:solidFill>
                  <a:srgbClr val="000000"/>
                </a:solidFill>
                <a:latin typeface="Arial" pitchFamily="34" charset="0"/>
                <a:cs typeface="Arial" pitchFamily="34" charset="0"/>
              </a:rPr>
              <a:t>beamline</a:t>
            </a:r>
            <a:endParaRPr lang="en-US" sz="1300" dirty="0">
              <a:solidFill>
                <a:srgbClr val="000000"/>
              </a:solidFill>
              <a:latin typeface="Arial" pitchFamily="34" charset="0"/>
              <a:cs typeface="Arial" pitchFamily="34" charset="0"/>
            </a:endParaRPr>
          </a:p>
          <a:p>
            <a:pPr marL="91440" indent="-274320" eaLnBrk="0" fontAlgn="auto" hangingPunct="0">
              <a:spcBef>
                <a:spcPts val="0"/>
              </a:spcBef>
              <a:spcAft>
                <a:spcPts val="0"/>
              </a:spcAft>
              <a:buFont typeface="Arial" pitchFamily="34" charset="0"/>
              <a:buChar char="•"/>
              <a:defRPr/>
            </a:pPr>
            <a:r>
              <a:rPr lang="en-US" sz="1300" dirty="0">
                <a:solidFill>
                  <a:srgbClr val="000000"/>
                </a:solidFill>
                <a:latin typeface="Arial" pitchFamily="34" charset="0"/>
                <a:cs typeface="Arial" pitchFamily="34" charset="0"/>
              </a:rPr>
              <a:t>Upgrades to existing Experimental Halls</a:t>
            </a:r>
          </a:p>
        </p:txBody>
      </p:sp>
      <p:sp>
        <p:nvSpPr>
          <p:cNvPr id="9229" name="Text Box 30"/>
          <p:cNvSpPr txBox="1">
            <a:spLocks noChangeArrowheads="1"/>
          </p:cNvSpPr>
          <p:nvPr/>
        </p:nvSpPr>
        <p:spPr bwMode="auto">
          <a:xfrm>
            <a:off x="7162800" y="3239869"/>
            <a:ext cx="1905000" cy="646331"/>
          </a:xfrm>
          <a:prstGeom prst="rect">
            <a:avLst/>
          </a:prstGeom>
          <a:solidFill>
            <a:schemeClr val="accent3">
              <a:lumMod val="85000"/>
            </a:schemeClr>
          </a:solidFill>
          <a:ln w="12700">
            <a:noFill/>
            <a:miter lim="800000"/>
            <a:headEnd/>
            <a:tailEnd/>
          </a:ln>
        </p:spPr>
        <p:txBody>
          <a:bodyPr wrap="square">
            <a:spAutoFit/>
          </a:bodyPr>
          <a:lstStyle/>
          <a:p>
            <a:pPr eaLnBrk="0" hangingPunct="0"/>
            <a:r>
              <a:rPr lang="en-US" sz="1200" i="1" dirty="0">
                <a:solidFill>
                  <a:srgbClr val="313EBD"/>
                </a:solidFill>
                <a:latin typeface="Arial" pitchFamily="34" charset="0"/>
                <a:cs typeface="Arial" pitchFamily="34" charset="0"/>
              </a:rPr>
              <a:t>Maintain capability to deliver lower pass beam energies: </a:t>
            </a:r>
            <a:r>
              <a:rPr lang="en-US" sz="1200" b="1" i="1" dirty="0" smtClean="0">
                <a:solidFill>
                  <a:srgbClr val="313EBD"/>
                </a:solidFill>
                <a:latin typeface="Arial" pitchFamily="34" charset="0"/>
                <a:cs typeface="Arial" pitchFamily="34" charset="0"/>
              </a:rPr>
              <a:t>2.2</a:t>
            </a:r>
            <a:r>
              <a:rPr lang="en-US" sz="1200" b="1" i="1" dirty="0">
                <a:solidFill>
                  <a:srgbClr val="313EBD"/>
                </a:solidFill>
                <a:latin typeface="Arial" pitchFamily="34" charset="0"/>
                <a:cs typeface="Arial" pitchFamily="34" charset="0"/>
              </a:rPr>
              <a:t>, 4.4, 6.6….</a:t>
            </a:r>
          </a:p>
        </p:txBody>
      </p:sp>
      <p:sp>
        <p:nvSpPr>
          <p:cNvPr id="9232" name="Freeform 293"/>
          <p:cNvSpPr>
            <a:spLocks/>
          </p:cNvSpPr>
          <p:nvPr/>
        </p:nvSpPr>
        <p:spPr bwMode="auto">
          <a:xfrm rot="-5400000">
            <a:off x="4267200" y="3460750"/>
            <a:ext cx="190500" cy="342900"/>
          </a:xfrm>
          <a:custGeom>
            <a:avLst/>
            <a:gdLst>
              <a:gd name="T0" fmla="*/ 191045 w 181"/>
              <a:gd name="T1" fmla="*/ 342354 h 138"/>
              <a:gd name="T2" fmla="*/ 187879 w 181"/>
              <a:gd name="T3" fmla="*/ 342354 h 138"/>
              <a:gd name="T4" fmla="*/ 174157 w 181"/>
              <a:gd name="T5" fmla="*/ 342354 h 138"/>
              <a:gd name="T6" fmla="*/ 156214 w 181"/>
              <a:gd name="T7" fmla="*/ 342354 h 138"/>
              <a:gd name="T8" fmla="*/ 132993 w 181"/>
              <a:gd name="T9" fmla="*/ 337392 h 138"/>
              <a:gd name="T10" fmla="*/ 109772 w 181"/>
              <a:gd name="T11" fmla="*/ 322507 h 138"/>
              <a:gd name="T12" fmla="*/ 83384 w 181"/>
              <a:gd name="T13" fmla="*/ 300180 h 138"/>
              <a:gd name="T14" fmla="*/ 60163 w 181"/>
              <a:gd name="T15" fmla="*/ 267929 h 138"/>
              <a:gd name="T16" fmla="*/ 39053 w 181"/>
              <a:gd name="T17" fmla="*/ 220793 h 138"/>
              <a:gd name="T18" fmla="*/ 25332 w 181"/>
              <a:gd name="T19" fmla="*/ 161254 h 138"/>
              <a:gd name="T20" fmla="*/ 11610 w 181"/>
              <a:gd name="T21" fmla="*/ 181100 h 138"/>
              <a:gd name="T22" fmla="*/ 0 w 181"/>
              <a:gd name="T23" fmla="*/ 0 h 138"/>
              <a:gd name="T24" fmla="*/ 78107 w 181"/>
              <a:gd name="T25" fmla="*/ 57059 h 138"/>
              <a:gd name="T26" fmla="*/ 58052 w 181"/>
              <a:gd name="T27" fmla="*/ 79386 h 138"/>
              <a:gd name="T28" fmla="*/ 58052 w 181"/>
              <a:gd name="T29" fmla="*/ 89310 h 138"/>
              <a:gd name="T30" fmla="*/ 58052 w 181"/>
              <a:gd name="T31" fmla="*/ 101714 h 138"/>
              <a:gd name="T32" fmla="*/ 60163 w 181"/>
              <a:gd name="T33" fmla="*/ 124041 h 138"/>
              <a:gd name="T34" fmla="*/ 66496 w 181"/>
              <a:gd name="T35" fmla="*/ 156292 h 138"/>
              <a:gd name="T36" fmla="*/ 75996 w 181"/>
              <a:gd name="T37" fmla="*/ 193504 h 138"/>
              <a:gd name="T38" fmla="*/ 91828 w 181"/>
              <a:gd name="T39" fmla="*/ 230717 h 138"/>
              <a:gd name="T40" fmla="*/ 115049 w 181"/>
              <a:gd name="T41" fmla="*/ 267929 h 138"/>
              <a:gd name="T42" fmla="*/ 148825 w 181"/>
              <a:gd name="T43" fmla="*/ 305142 h 138"/>
              <a:gd name="T44" fmla="*/ 191045 w 181"/>
              <a:gd name="T45" fmla="*/ 342354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endParaRPr lang="en-US"/>
          </a:p>
        </p:txBody>
      </p:sp>
      <p:grpSp>
        <p:nvGrpSpPr>
          <p:cNvPr id="342" name="Group 341"/>
          <p:cNvGrpSpPr/>
          <p:nvPr/>
        </p:nvGrpSpPr>
        <p:grpSpPr>
          <a:xfrm>
            <a:off x="1822450" y="1524000"/>
            <a:ext cx="7245350" cy="4457698"/>
            <a:chOff x="1060450" y="1790700"/>
            <a:chExt cx="7245350" cy="4457698"/>
          </a:xfrm>
        </p:grpSpPr>
        <p:grpSp>
          <p:nvGrpSpPr>
            <p:cNvPr id="2" name="Group 327"/>
            <p:cNvGrpSpPr>
              <a:grpSpLocks/>
            </p:cNvGrpSpPr>
            <p:nvPr/>
          </p:nvGrpSpPr>
          <p:grpSpPr bwMode="auto">
            <a:xfrm>
              <a:off x="1060450" y="1790700"/>
              <a:ext cx="6330386" cy="4457698"/>
              <a:chOff x="198440" y="1524000"/>
              <a:chExt cx="6291260" cy="4610105"/>
            </a:xfrm>
          </p:grpSpPr>
          <p:grpSp>
            <p:nvGrpSpPr>
              <p:cNvPr id="3" name="Group 408"/>
              <p:cNvGrpSpPr>
                <a:grpSpLocks/>
              </p:cNvGrpSpPr>
              <p:nvPr/>
            </p:nvGrpSpPr>
            <p:grpSpPr bwMode="auto">
              <a:xfrm>
                <a:off x="3810000" y="1524000"/>
                <a:ext cx="2679700" cy="1509713"/>
                <a:chOff x="2400" y="960"/>
                <a:chExt cx="1688" cy="951"/>
              </a:xfrm>
            </p:grpSpPr>
            <p:grpSp>
              <p:nvGrpSpPr>
                <p:cNvPr id="5" name="Group 407"/>
                <p:cNvGrpSpPr>
                  <a:grpSpLocks/>
                </p:cNvGrpSpPr>
                <p:nvPr/>
              </p:nvGrpSpPr>
              <p:grpSpPr bwMode="auto">
                <a:xfrm>
                  <a:off x="2477" y="960"/>
                  <a:ext cx="1611" cy="912"/>
                  <a:chOff x="2477" y="960"/>
                  <a:chExt cx="1611" cy="912"/>
                </a:xfrm>
              </p:grpSpPr>
              <p:sp>
                <p:nvSpPr>
                  <p:cNvPr id="9542" name="Text Box 5"/>
                  <p:cNvSpPr txBox="1">
                    <a:spLocks noChangeArrowheads="1"/>
                  </p:cNvSpPr>
                  <p:nvPr/>
                </p:nvSpPr>
                <p:spPr bwMode="auto">
                  <a:xfrm>
                    <a:off x="3589" y="1053"/>
                    <a:ext cx="499" cy="180"/>
                  </a:xfrm>
                  <a:prstGeom prst="rect">
                    <a:avLst/>
                  </a:prstGeom>
                  <a:noFill/>
                  <a:ln w="9525">
                    <a:noFill/>
                    <a:miter lim="800000"/>
                    <a:headEnd/>
                    <a:tailEnd/>
                  </a:ln>
                </p:spPr>
                <p:txBody>
                  <a:bodyPr wrap="none">
                    <a:spAutoFit/>
                  </a:bodyPr>
                  <a:lstStyle/>
                  <a:p>
                    <a:pPr algn="ctr" eaLnBrk="0" hangingPunct="0"/>
                    <a:r>
                      <a:rPr lang="en-US" sz="1200" dirty="0">
                        <a:solidFill>
                          <a:srgbClr val="000000"/>
                        </a:solidFill>
                        <a:latin typeface="Arial" pitchFamily="34" charset="0"/>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endParaRPr lang="en-US"/>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endParaRPr lang="en-US"/>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endParaRPr lang="en-US"/>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endParaRPr lang="en-US"/>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endParaRPr lang="en-US"/>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endParaRPr lang="en-US"/>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endParaRPr lang="en-US"/>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endParaRPr lang="en-US"/>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endParaRPr lang="en-US"/>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endParaRPr lang="en-US"/>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endParaRPr lang="en-US"/>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endParaRPr lang="en-US"/>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endParaRPr lang="en-US"/>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endParaRPr lang="en-US"/>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endParaRPr lang="en-US"/>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endParaRPr lang="en-US"/>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endParaRPr lang="en-US"/>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endParaRPr lang="en-US"/>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endParaRPr lang="en-US"/>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endParaRPr lang="en-US"/>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endParaRPr lang="en-US"/>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endParaRPr lang="en-US"/>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endParaRPr lang="en-US"/>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endParaRPr lang="en-US"/>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endParaRPr lang="en-US"/>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endParaRPr lang="en-US"/>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endParaRPr lang="en-US"/>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endParaRPr lang="en-US"/>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endParaRPr lang="en-US"/>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endParaRPr lang="en-US"/>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endParaRPr lang="en-US"/>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endParaRPr lang="en-US"/>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endParaRPr lang="en-US"/>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endParaRPr lang="en-US"/>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endParaRPr lang="en-US"/>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endParaRPr lang="en-US"/>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endParaRPr lang="en-US"/>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endParaRPr lang="en-US"/>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endParaRPr lang="en-US"/>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endParaRPr lang="en-US"/>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endParaRPr lang="en-US"/>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endParaRPr lang="en-US"/>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endParaRPr lang="en-US"/>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endParaRPr lang="en-US"/>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endParaRPr lang="en-US"/>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endParaRPr lang="en-US"/>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endParaRPr lang="en-US"/>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endParaRPr lang="en-US"/>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endParaRPr lang="en-US"/>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endParaRPr lang="en-US"/>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endParaRPr lang="en-US"/>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endParaRPr lang="en-US"/>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endParaRPr lang="en-US"/>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endParaRPr lang="en-US"/>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endParaRPr lang="en-US"/>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endParaRPr lang="en-US"/>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endParaRPr lang="en-US"/>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endParaRPr lang="en-US"/>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endParaRPr lang="en-US"/>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endParaRPr lang="en-US"/>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endParaRPr lang="en-US"/>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endParaRPr lang="en-US"/>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endParaRPr lang="en-US"/>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endParaRPr lang="en-US"/>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endParaRPr lang="en-US"/>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endParaRPr lang="en-US"/>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endParaRPr lang="en-US"/>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endParaRPr lang="en-US"/>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endParaRPr lang="en-US"/>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endParaRPr lang="en-US"/>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endParaRPr lang="en-US"/>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endParaRPr lang="en-US"/>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endParaRPr lang="en-US"/>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endParaRPr lang="en-US"/>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endParaRPr lang="en-US"/>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endParaRPr lang="en-US"/>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endParaRPr lang="en-US"/>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endParaRPr lang="en-US"/>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endParaRPr lang="en-US"/>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endParaRPr lang="en-US"/>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endParaRPr lang="en-US"/>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endParaRPr lang="en-US"/>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endParaRPr lang="en-US"/>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endParaRPr lang="en-US"/>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endParaRPr lang="en-US"/>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endParaRPr lang="en-US"/>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endParaRPr lang="en-US"/>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endParaRPr lang="en-US"/>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endParaRPr lang="en-US"/>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endParaRPr lang="en-US"/>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endParaRPr lang="en-US"/>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endParaRPr lang="en-US"/>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endParaRPr lang="en-US"/>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endParaRPr lang="en-US"/>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endParaRPr lang="en-US"/>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endParaRPr lang="en-US"/>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endParaRPr lang="en-US"/>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endParaRPr lang="en-US"/>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endParaRPr lang="en-US"/>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endParaRPr lang="en-US"/>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endParaRPr lang="en-US"/>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endParaRPr lang="en-US"/>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endParaRPr lang="en-US"/>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endParaRPr lang="en-US"/>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endParaRPr lang="en-US"/>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endParaRPr lang="en-US"/>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endParaRPr lang="en-US"/>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endParaRPr lang="en-US"/>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endParaRPr lang="en-US"/>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endParaRPr lang="en-US"/>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endParaRPr lang="en-US"/>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endParaRPr lang="en-US"/>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endParaRPr lang="en-US"/>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endParaRPr lang="en-US"/>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endParaRPr lang="en-US"/>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endParaRPr lang="en-US"/>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endParaRPr lang="en-US"/>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endParaRPr lang="en-US"/>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endParaRPr lang="en-US"/>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endParaRPr lang="en-US"/>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endParaRPr lang="en-US"/>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endParaRPr lang="en-US"/>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endParaRPr lang="en-US"/>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endParaRPr lang="en-US"/>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endParaRPr lang="en-US"/>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endParaRPr lang="en-US"/>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endParaRPr lang="en-US"/>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endParaRPr lang="en-US"/>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endParaRPr lang="en-US"/>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endParaRPr lang="en-US"/>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endParaRPr lang="en-US"/>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endParaRPr lang="en-US"/>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endParaRPr lang="en-US"/>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endParaRPr lang="en-US"/>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endParaRPr lang="en-US"/>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endParaRPr lang="en-US"/>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endParaRPr lang="en-US"/>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endParaRPr lang="en-US"/>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endParaRPr lang="en-US"/>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endParaRPr lang="en-US"/>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endParaRPr lang="en-US"/>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endParaRPr lang="en-US"/>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endParaRPr lang="en-US"/>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endParaRPr lang="en-US"/>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endParaRPr lang="en-US"/>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endParaRPr lang="en-US"/>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endParaRPr lang="en-US"/>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endParaRPr lang="en-US"/>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endParaRPr lang="en-US"/>
                    </a:p>
                  </p:txBody>
                </p:sp>
              </p:grpSp>
              <p:sp>
                <p:nvSpPr>
                  <p:cNvPr id="9351" name="Text Box 427"/>
                  <p:cNvSpPr txBox="1">
                    <a:spLocks noChangeArrowheads="1"/>
                  </p:cNvSpPr>
                  <p:nvPr/>
                </p:nvSpPr>
                <p:spPr bwMode="auto">
                  <a:xfrm>
                    <a:off x="558" y="2468"/>
                    <a:ext cx="624" cy="180"/>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98440" y="2346326"/>
                <a:ext cx="6067425" cy="3787779"/>
                <a:chOff x="125" y="1478"/>
                <a:chExt cx="3822"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endParaRPr lang="en-US"/>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endParaRPr lang="en-US"/>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endParaRPr lang="en-US"/>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endParaRPr lang="en-US"/>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endParaRPr lang="en-US"/>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endParaRPr lang="en-US"/>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endParaRPr lang="en-US"/>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endParaRPr lang="en-US"/>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endParaRPr lang="en-US"/>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endParaRPr lang="en-US"/>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endParaRPr lang="en-US"/>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endParaRPr lang="en-US"/>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endParaRPr lang="en-US"/>
                    </a:p>
                  </p:txBody>
                </p:sp>
              </p:grpSp>
            </p:grpSp>
            <p:grpSp>
              <p:nvGrpSpPr>
                <p:cNvPr id="13" name="Group 431"/>
                <p:cNvGrpSpPr>
                  <a:grpSpLocks/>
                </p:cNvGrpSpPr>
                <p:nvPr/>
              </p:nvGrpSpPr>
              <p:grpSpPr bwMode="auto">
                <a:xfrm>
                  <a:off x="125" y="1478"/>
                  <a:ext cx="3822" cy="2386"/>
                  <a:chOff x="125" y="1478"/>
                  <a:chExt cx="3822" cy="2386"/>
                </a:xfrm>
              </p:grpSpPr>
              <p:grpSp>
                <p:nvGrpSpPr>
                  <p:cNvPr id="14" name="Group 430"/>
                  <p:cNvGrpSpPr>
                    <a:grpSpLocks/>
                  </p:cNvGrpSpPr>
                  <p:nvPr/>
                </p:nvGrpSpPr>
                <p:grpSpPr bwMode="auto">
                  <a:xfrm>
                    <a:off x="125" y="2742"/>
                    <a:ext cx="1586" cy="1122"/>
                    <a:chOff x="125" y="2742"/>
                    <a:chExt cx="1586" cy="1122"/>
                  </a:xfrm>
                </p:grpSpPr>
                <p:sp>
                  <p:nvSpPr>
                    <p:cNvPr id="9258" name="Text Box 6"/>
                    <p:cNvSpPr txBox="1">
                      <a:spLocks noChangeArrowheads="1"/>
                    </p:cNvSpPr>
                    <p:nvPr/>
                  </p:nvSpPr>
                  <p:spPr bwMode="auto">
                    <a:xfrm>
                      <a:off x="125" y="3514"/>
                      <a:ext cx="1048" cy="301"/>
                    </a:xfrm>
                    <a:prstGeom prst="rect">
                      <a:avLst/>
                    </a:prstGeom>
                    <a:noFill/>
                    <a:ln w="9525">
                      <a:noFill/>
                      <a:miter lim="800000"/>
                      <a:headEnd/>
                      <a:tailEnd/>
                    </a:ln>
                  </p:spPr>
                  <p:txBody>
                    <a:bodyPr wrap="none">
                      <a:spAutoFit/>
                    </a:bodyPr>
                    <a:lstStyle/>
                    <a:p>
                      <a:pPr algn="ctr" eaLnBrk="0" hangingPunct="0"/>
                      <a:r>
                        <a:rPr lang="en-US" sz="1200" dirty="0">
                          <a:solidFill>
                            <a:srgbClr val="000000"/>
                          </a:solidFill>
                          <a:latin typeface="Arial" pitchFamily="34" charset="0"/>
                          <a:cs typeface="Arial" pitchFamily="34" charset="0"/>
                        </a:rPr>
                        <a:t>Enhanced capabilities</a:t>
                      </a:r>
                    </a:p>
                    <a:p>
                      <a:pPr algn="ctr" eaLnBrk="0" hangingPunct="0"/>
                      <a:r>
                        <a:rPr lang="en-US" sz="1200" dirty="0">
                          <a:solidFill>
                            <a:srgbClr val="000000"/>
                          </a:solidFill>
                          <a:latin typeface="Arial" pitchFamily="34" charset="0"/>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endParaRPr lang="en-US"/>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endParaRPr lang="en-US"/>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endParaRPr lang="en-US"/>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endParaRPr lang="en-US"/>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endParaRPr lang="en-US"/>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endParaRPr lang="en-US"/>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endParaRPr lang="en-US"/>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endParaRPr lang="en-US"/>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endParaRPr lang="en-US"/>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endParaRPr lang="en-US"/>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endParaRPr lang="en-US"/>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endParaRPr lang="en-US"/>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endParaRPr lang="en-US"/>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endParaRPr lang="en-US"/>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endParaRPr lang="en-US"/>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endParaRPr lang="en-US"/>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endParaRPr lang="en-US"/>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endParaRPr lang="en-US"/>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endParaRPr lang="en-US"/>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endParaRPr lang="en-US"/>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endParaRPr lang="en-US"/>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endParaRPr lang="en-US"/>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endParaRPr lang="en-US"/>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endParaRPr lang="en-US"/>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endParaRPr lang="en-US"/>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endParaRPr lang="en-US"/>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endParaRPr lang="en-US"/>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endParaRPr lang="en-US"/>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endParaRPr lang="en-US"/>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endParaRPr lang="en-US"/>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endParaRPr lang="en-US"/>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endParaRPr lang="en-US"/>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endParaRPr lang="en-US"/>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endParaRPr lang="en-US"/>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endParaRPr lang="en-US"/>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endParaRPr lang="en-US"/>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endParaRPr lang="en-US"/>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endParaRPr lang="en-US"/>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endParaRPr lang="en-US"/>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endParaRPr lang="en-US"/>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endParaRPr lang="en-US"/>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endParaRPr lang="en-US"/>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endParaRPr lang="en-US"/>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endParaRPr lang="en-US"/>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endParaRPr lang="en-US"/>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endParaRPr lang="en-US"/>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endParaRPr lang="en-US"/>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endParaRPr lang="en-US"/>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endParaRPr lang="en-US"/>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endParaRPr lang="en-US"/>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endParaRPr lang="en-US"/>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endParaRPr lang="en-US"/>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endParaRPr lang="en-US"/>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endParaRPr lang="en-US"/>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endParaRPr lang="en-US"/>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endParaRPr lang="en-US"/>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endParaRPr lang="en-US"/>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endParaRPr lang="en-US"/>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endParaRPr lang="en-US"/>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endParaRPr lang="en-US"/>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endParaRPr lang="en-US"/>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endParaRPr lang="en-US"/>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endParaRPr lang="en-US"/>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endParaRPr lang="en-US"/>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endParaRPr lang="en-US"/>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endParaRPr lang="en-US"/>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endParaRPr lang="en-US"/>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endParaRPr lang="en-US"/>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endParaRPr lang="en-US"/>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endParaRPr lang="en-US"/>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endParaRPr lang="en-US"/>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endParaRPr lang="en-US"/>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endParaRPr lang="en-US"/>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endParaRPr lang="en-US"/>
                    </a:p>
                  </p:txBody>
                </p:sp>
                <p:sp>
                  <p:nvSpPr>
                    <p:cNvPr id="9257" name="Text Box 414"/>
                    <p:cNvSpPr txBox="1">
                      <a:spLocks noChangeArrowheads="1"/>
                    </p:cNvSpPr>
                    <p:nvPr/>
                  </p:nvSpPr>
                  <p:spPr bwMode="auto">
                    <a:xfrm>
                      <a:off x="1636" y="1430"/>
                      <a:ext cx="864" cy="301"/>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6" name="Group 420"/>
                  <p:cNvGrpSpPr>
                    <a:grpSpLocks/>
                  </p:cNvGrpSpPr>
                  <p:nvPr/>
                </p:nvGrpSpPr>
                <p:grpSpPr bwMode="auto">
                  <a:xfrm>
                    <a:off x="2313" y="2792"/>
                    <a:ext cx="864" cy="341"/>
                    <a:chOff x="2352" y="2744"/>
                    <a:chExt cx="864" cy="341"/>
                  </a:xfrm>
                </p:grpSpPr>
                <p:sp>
                  <p:nvSpPr>
                    <p:cNvPr id="9252" name="Freeform 371"/>
                    <p:cNvSpPr>
                      <a:spLocks/>
                    </p:cNvSpPr>
                    <p:nvPr/>
                  </p:nvSpPr>
                  <p:spPr bwMode="auto">
                    <a:xfrm>
                      <a:off x="2475" y="2744"/>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endParaRPr lang="en-US"/>
                    </a:p>
                  </p:txBody>
                </p:sp>
                <p:sp>
                  <p:nvSpPr>
                    <p:cNvPr id="9253" name="Freeform 372"/>
                    <p:cNvSpPr>
                      <a:spLocks/>
                    </p:cNvSpPr>
                    <p:nvPr/>
                  </p:nvSpPr>
                  <p:spPr bwMode="auto">
                    <a:xfrm>
                      <a:off x="2464" y="2748"/>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endParaRPr lang="en-US"/>
                    </a:p>
                  </p:txBody>
                </p:sp>
                <p:sp>
                  <p:nvSpPr>
                    <p:cNvPr id="9254" name="Text Box 415"/>
                    <p:cNvSpPr txBox="1">
                      <a:spLocks noChangeArrowheads="1"/>
                    </p:cNvSpPr>
                    <p:nvPr/>
                  </p:nvSpPr>
                  <p:spPr bwMode="auto">
                    <a:xfrm>
                      <a:off x="2352" y="2784"/>
                      <a:ext cx="864" cy="301"/>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Add 5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7" name="Group 419"/>
                  <p:cNvGrpSpPr>
                    <a:grpSpLocks/>
                  </p:cNvGrpSpPr>
                  <p:nvPr/>
                </p:nvGrpSpPr>
                <p:grpSpPr bwMode="auto">
                  <a:xfrm>
                    <a:off x="2883" y="2486"/>
                    <a:ext cx="1064" cy="238"/>
                    <a:chOff x="2922" y="2438"/>
                    <a:chExt cx="1064" cy="238"/>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endParaRPr lang="en-US"/>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endParaRPr lang="en-US"/>
                    </a:p>
                  </p:txBody>
                </p:sp>
                <p:sp>
                  <p:nvSpPr>
                    <p:cNvPr id="9251" name="Text Box 416"/>
                    <p:cNvSpPr txBox="1">
                      <a:spLocks noChangeArrowheads="1"/>
                    </p:cNvSpPr>
                    <p:nvPr/>
                  </p:nvSpPr>
                  <p:spPr bwMode="auto">
                    <a:xfrm>
                      <a:off x="2930" y="2496"/>
                      <a:ext cx="1056" cy="180"/>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endParaRPr lang="en-US"/>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endParaRPr lang="en-US"/>
                    </a:p>
                  </p:txBody>
                </p:sp>
                <p:sp>
                  <p:nvSpPr>
                    <p:cNvPr id="9248" name="Text Box 417"/>
                    <p:cNvSpPr txBox="1">
                      <a:spLocks noChangeArrowheads="1"/>
                    </p:cNvSpPr>
                    <p:nvPr/>
                  </p:nvSpPr>
                  <p:spPr bwMode="auto">
                    <a:xfrm>
                      <a:off x="681" y="1968"/>
                      <a:ext cx="1056" cy="180"/>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20 </a:t>
                      </a:r>
                      <a:r>
                        <a:rPr lang="en-US" sz="1200" dirty="0" err="1">
                          <a:solidFill>
                            <a:srgbClr val="000000"/>
                          </a:solidFill>
                          <a:latin typeface="Arial" pitchFamily="34" charset="0"/>
                          <a:cs typeface="Arial" pitchFamily="34" charset="0"/>
                        </a:rPr>
                        <a:t>cryomodules</a:t>
                      </a:r>
                      <a:endParaRPr lang="en-US" sz="1200" dirty="0">
                        <a:solidFill>
                          <a:srgbClr val="000000"/>
                        </a:solidFill>
                        <a:latin typeface="Arial" pitchFamily="34" charset="0"/>
                        <a:cs typeface="Arial" pitchFamily="34" charset="0"/>
                      </a:endParaRPr>
                    </a:p>
                  </p:txBody>
                </p:sp>
              </p:grpSp>
            </p:grpSp>
          </p:grpSp>
        </p:grpSp>
        <p:sp>
          <p:nvSpPr>
            <p:cNvPr id="9230" name="TextBox 329"/>
            <p:cNvSpPr txBox="1">
              <a:spLocks noChangeArrowheads="1"/>
            </p:cNvSpPr>
            <p:nvPr/>
          </p:nvSpPr>
          <p:spPr bwMode="auto">
            <a:xfrm>
              <a:off x="6013450" y="2286000"/>
              <a:ext cx="2292350" cy="461665"/>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Upgrade arc magnets </a:t>
              </a:r>
            </a:p>
            <a:p>
              <a:pPr algn="ctr"/>
              <a:r>
                <a:rPr lang="en-US" sz="1200" dirty="0">
                  <a:latin typeface="Arial" pitchFamily="34" charset="0"/>
                  <a:cs typeface="Arial" pitchFamily="34" charset="0"/>
                </a:rPr>
                <a:t>and 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endParaRPr lang="en-US"/>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eaLnBrk="0" hangingPunct="0">
                <a:spcBef>
                  <a:spcPct val="50000"/>
                </a:spcBef>
              </a:pPr>
              <a:r>
                <a:rPr lang="en-US" sz="1200" dirty="0">
                  <a:solidFill>
                    <a:srgbClr val="000000"/>
                  </a:solidFill>
                  <a:latin typeface="Arial" pitchFamily="34" charset="0"/>
                  <a:cs typeface="Arial" pitchFamily="34" charset="0"/>
                </a:rPr>
                <a:t>CHL upgrade</a:t>
              </a:r>
            </a:p>
          </p:txBody>
        </p:sp>
      </p:grpSp>
      <p:pic>
        <p:nvPicPr>
          <p:cNvPr id="334" name="Picture 4"/>
          <p:cNvPicPr>
            <a:picLocks noChangeAspect="1" noChangeArrowheads="1"/>
          </p:cNvPicPr>
          <p:nvPr/>
        </p:nvPicPr>
        <p:blipFill>
          <a:blip r:embed="rId3" cstate="print"/>
          <a:srcRect/>
          <a:stretch>
            <a:fillRect/>
          </a:stretch>
        </p:blipFill>
        <p:spPr bwMode="auto">
          <a:xfrm>
            <a:off x="120287" y="1066800"/>
            <a:ext cx="2229670" cy="2743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35" name="TextBox 334"/>
          <p:cNvSpPr txBox="1"/>
          <p:nvPr/>
        </p:nvSpPr>
        <p:spPr>
          <a:xfrm>
            <a:off x="381000" y="3886200"/>
            <a:ext cx="1676400" cy="400110"/>
          </a:xfrm>
          <a:prstGeom prst="rect">
            <a:avLst/>
          </a:prstGeom>
          <a:noFill/>
        </p:spPr>
        <p:txBody>
          <a:bodyPr wrap="square" rtlCol="0">
            <a:spAutoFit/>
          </a:bodyPr>
          <a:lstStyle/>
          <a:p>
            <a:endParaRPr lang="en-US" sz="2000" b="1" dirty="0" smtClean="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endParaRPr lang="en-US" sz="2000" b="1" dirty="0" smtClean="0">
              <a:solidFill>
                <a:srgbClr val="002060"/>
              </a:solidFill>
              <a:latin typeface="Arial" pitchFamily="34" charset="0"/>
              <a:cs typeface="Arial" pitchFamily="34" charset="0"/>
            </a:endParaRPr>
          </a:p>
        </p:txBody>
      </p:sp>
      <p:sp>
        <p:nvSpPr>
          <p:cNvPr id="337" name="Rectangle 336"/>
          <p:cNvSpPr/>
          <p:nvPr/>
        </p:nvSpPr>
        <p:spPr>
          <a:xfrm>
            <a:off x="2590800" y="1295400"/>
            <a:ext cx="3886200" cy="609398"/>
          </a:xfrm>
          <a:prstGeom prst="rect">
            <a:avLst/>
          </a:prstGeom>
          <a:noFill/>
          <a:ln w="19050">
            <a:noFill/>
          </a:ln>
          <a:effectLst/>
        </p:spPr>
        <p:txBody>
          <a:bodyPr wrap="square">
            <a:spAutoFit/>
          </a:bodyPr>
          <a:lstStyle/>
          <a:p>
            <a:pPr>
              <a:lnSpc>
                <a:spcPct val="80000"/>
              </a:lnSpc>
              <a:spcBef>
                <a:spcPct val="20000"/>
              </a:spcBef>
              <a:buSzPct val="100000"/>
            </a:pPr>
            <a:r>
              <a:rPr lang="en-US" sz="1400" dirty="0" smtClean="0">
                <a:latin typeface="Arial" pitchFamily="34" charset="0"/>
                <a:cs typeface="Arial" pitchFamily="34" charset="0"/>
              </a:rPr>
              <a:t>Upgrade is designed to build on existing facility: vast majority of accelerator and experimental equipment have continued use</a:t>
            </a:r>
          </a:p>
        </p:txBody>
      </p:sp>
      <p:grpSp>
        <p:nvGrpSpPr>
          <p:cNvPr id="343" name="Group 342"/>
          <p:cNvGrpSpPr/>
          <p:nvPr/>
        </p:nvGrpSpPr>
        <p:grpSpPr>
          <a:xfrm>
            <a:off x="47625" y="3962400"/>
            <a:ext cx="2362200" cy="1143000"/>
            <a:chOff x="152400" y="4038600"/>
            <a:chExt cx="2209800" cy="1143000"/>
          </a:xfrm>
        </p:grpSpPr>
        <p:sp>
          <p:nvSpPr>
            <p:cNvPr id="340" name="Rectangle 339"/>
            <p:cNvSpPr/>
            <p:nvPr/>
          </p:nvSpPr>
          <p:spPr bwMode="auto">
            <a:xfrm>
              <a:off x="228600" y="4038600"/>
              <a:ext cx="2133600" cy="1143000"/>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39" name="Text Box 3"/>
            <p:cNvSpPr txBox="1">
              <a:spLocks noChangeArrowheads="1"/>
            </p:cNvSpPr>
            <p:nvPr/>
          </p:nvSpPr>
          <p:spPr bwMode="auto">
            <a:xfrm>
              <a:off x="152400" y="4088993"/>
              <a:ext cx="2133600" cy="1092607"/>
            </a:xfrm>
            <a:prstGeom prst="rect">
              <a:avLst/>
            </a:prstGeom>
            <a:noFill/>
            <a:ln w="9525">
              <a:noFill/>
              <a:miter lim="800000"/>
              <a:headEnd/>
              <a:tailEnd/>
            </a:ln>
            <a:effectLst>
              <a:glow rad="101600">
                <a:schemeClr val="accent4">
                  <a:lumMod val="65000"/>
                  <a:lumOff val="35000"/>
                  <a:alpha val="60000"/>
                </a:schemeClr>
              </a:glow>
            </a:effectLst>
          </p:spPr>
          <p:txBody>
            <a:bodyPr wrap="square">
              <a:spAutoFit/>
            </a:bodyPr>
            <a:lstStyle/>
            <a:p>
              <a:pPr marL="112713" indent="4763" eaLnBrk="0" fontAlgn="auto" hangingPunct="0">
                <a:spcBef>
                  <a:spcPts val="0"/>
                </a:spcBef>
                <a:spcAft>
                  <a:spcPts val="0"/>
                </a:spcAft>
                <a:defRPr/>
              </a:pPr>
              <a:r>
                <a:rPr lang="en-US" sz="1300" dirty="0" smtClean="0">
                  <a:latin typeface="Arial" pitchFamily="34" charset="0"/>
                  <a:cs typeface="Arial" pitchFamily="34" charset="0"/>
                </a:rPr>
                <a:t>The completion of the 12 </a:t>
              </a:r>
              <a:r>
                <a:rPr lang="en-US" sz="1300" dirty="0" err="1" smtClean="0">
                  <a:latin typeface="Arial" pitchFamily="34" charset="0"/>
                  <a:cs typeface="Arial" pitchFamily="34" charset="0"/>
                </a:rPr>
                <a:t>GeV</a:t>
              </a:r>
              <a:r>
                <a:rPr lang="en-US" sz="1300" dirty="0" smtClean="0">
                  <a:latin typeface="Arial" pitchFamily="34" charset="0"/>
                  <a:cs typeface="Arial" pitchFamily="34" charset="0"/>
                </a:rPr>
                <a:t> Upgrade of CEBAF was ranked the highest priority in the 2007 NSAC Long Range Plan.</a:t>
              </a:r>
              <a:endParaRPr lang="en-US" sz="1300" dirty="0">
                <a:latin typeface="Arial" pitchFamily="34" charset="0"/>
                <a:cs typeface="Arial" pitchFamily="34" charset="0"/>
              </a:endParaRPr>
            </a:p>
          </p:txBody>
        </p:sp>
      </p:grpSp>
    </p:spTree>
    <p:extLst>
      <p:ext uri="{BB962C8B-B14F-4D97-AF65-F5344CB8AC3E}">
        <p14:creationId xmlns:p14="http://schemas.microsoft.com/office/powerpoint/2010/main" val="2895816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1"/>
          <p:cNvSpPr>
            <a:spLocks noGrp="1"/>
          </p:cNvSpPr>
          <p:nvPr>
            <p:ph type="title"/>
          </p:nvPr>
        </p:nvSpPr>
        <p:spPr>
          <a:xfrm>
            <a:off x="685800" y="0"/>
            <a:ext cx="7772400" cy="784225"/>
          </a:xfrm>
        </p:spPr>
        <p:txBody>
          <a:bodyPr/>
          <a:lstStyle/>
          <a:p>
            <a:pPr eaLnBrk="1" hangingPunct="1"/>
            <a:r>
              <a:rPr lang="en-US" smtClean="0">
                <a:cs typeface="Arial" pitchFamily="34" charset="0"/>
              </a:rPr>
              <a:t>12 GeV - $310M TPC</a:t>
            </a:r>
          </a:p>
        </p:txBody>
      </p:sp>
      <p:grpSp>
        <p:nvGrpSpPr>
          <p:cNvPr id="3" name="Group 2"/>
          <p:cNvGrpSpPr/>
          <p:nvPr/>
        </p:nvGrpSpPr>
        <p:grpSpPr>
          <a:xfrm>
            <a:off x="803275" y="962024"/>
            <a:ext cx="7578725" cy="5362575"/>
            <a:chOff x="803275" y="962024"/>
            <a:chExt cx="7578725" cy="5362575"/>
          </a:xfrm>
        </p:grpSpPr>
        <p:pic>
          <p:nvPicPr>
            <p:cNvPr id="60418" name="Picture 3"/>
            <p:cNvPicPr>
              <a:picLocks noChangeAspect="1" noChangeArrowheads="1"/>
            </p:cNvPicPr>
            <p:nvPr/>
          </p:nvPicPr>
          <p:blipFill rotWithShape="1">
            <a:blip r:embed="rId2" cstate="print"/>
            <a:srcRect t="2550"/>
            <a:stretch/>
          </p:blipFill>
          <p:spPr bwMode="auto">
            <a:xfrm>
              <a:off x="803275" y="962024"/>
              <a:ext cx="7578725" cy="5362575"/>
            </a:xfrm>
            <a:prstGeom prst="rect">
              <a:avLst/>
            </a:prstGeom>
            <a:ln>
              <a:noFill/>
            </a:ln>
            <a:effectLst>
              <a:outerShdw blurRad="292100" dist="139700" dir="2700000" algn="tl" rotWithShape="0">
                <a:srgbClr val="333333">
                  <a:alpha val="65000"/>
                </a:srgbClr>
              </a:outerShdw>
            </a:effectLst>
          </p:spPr>
        </p:pic>
        <p:sp>
          <p:nvSpPr>
            <p:cNvPr id="60420" name="TextBox 3"/>
            <p:cNvSpPr txBox="1">
              <a:spLocks noChangeArrowheads="1"/>
            </p:cNvSpPr>
            <p:nvPr/>
          </p:nvSpPr>
          <p:spPr bwMode="auto">
            <a:xfrm>
              <a:off x="4164187" y="2695321"/>
              <a:ext cx="1236488" cy="338554"/>
            </a:xfrm>
            <a:prstGeom prst="rect">
              <a:avLst/>
            </a:prstGeom>
            <a:solidFill>
              <a:schemeClr val="bg1"/>
            </a:solidFill>
            <a:ln w="9525">
              <a:noFill/>
              <a:miter lim="800000"/>
              <a:headEnd/>
              <a:tailEnd/>
            </a:ln>
          </p:spPr>
          <p:txBody>
            <a:bodyPr wrap="square">
              <a:spAutoFit/>
            </a:bodyPr>
            <a:lstStyle/>
            <a:p>
              <a:pPr algn="ctr" eaLnBrk="0" fontAlgn="base" hangingPunct="0">
                <a:spcBef>
                  <a:spcPct val="0"/>
                </a:spcBef>
                <a:spcAft>
                  <a:spcPct val="0"/>
                </a:spcAft>
              </a:pPr>
              <a:r>
                <a:rPr lang="en-US" sz="800" b="1" dirty="0">
                  <a:solidFill>
                    <a:srgbClr val="000000"/>
                  </a:solidFill>
                  <a:latin typeface="Arial" pitchFamily="34" charset="0"/>
                  <a:cs typeface="Arial" pitchFamily="34" charset="0"/>
                </a:rPr>
                <a:t>ARRA Shift of $65M </a:t>
              </a:r>
            </a:p>
            <a:p>
              <a:pPr algn="ctr" eaLnBrk="0" fontAlgn="base" hangingPunct="0">
                <a:spcBef>
                  <a:spcPct val="0"/>
                </a:spcBef>
                <a:spcAft>
                  <a:spcPct val="0"/>
                </a:spcAft>
              </a:pPr>
              <a:r>
                <a:rPr lang="en-US" sz="800" b="1" dirty="0">
                  <a:solidFill>
                    <a:srgbClr val="000000"/>
                  </a:solidFill>
                  <a:latin typeface="Arial" pitchFamily="34" charset="0"/>
                  <a:cs typeface="Arial" pitchFamily="34" charset="0"/>
                </a:rPr>
                <a:t>from FY10/11 to FY09</a:t>
              </a:r>
            </a:p>
          </p:txBody>
        </p:sp>
        <p:sp>
          <p:nvSpPr>
            <p:cNvPr id="60423" name="Rectangle 12"/>
            <p:cNvSpPr>
              <a:spLocks noChangeArrowheads="1"/>
            </p:cNvSpPr>
            <p:nvPr/>
          </p:nvSpPr>
          <p:spPr bwMode="auto">
            <a:xfrm>
              <a:off x="4517771" y="3273429"/>
              <a:ext cx="107202" cy="1772978"/>
            </a:xfrm>
            <a:prstGeom prst="rect">
              <a:avLst/>
            </a:prstGeom>
            <a:noFill/>
            <a:ln w="19050" algn="ctr">
              <a:solidFill>
                <a:schemeClr val="tx1"/>
              </a:solidFill>
              <a:prstDash val="sysDot"/>
              <a:round/>
              <a:headEnd/>
              <a:tailEnd/>
            </a:ln>
          </p:spPr>
          <p:txBody>
            <a:bodyPr/>
            <a:lstStyle/>
            <a:p>
              <a:pPr algn="ctr" eaLnBrk="0" fontAlgn="base" hangingPunct="0">
                <a:spcBef>
                  <a:spcPct val="0"/>
                </a:spcBef>
                <a:spcAft>
                  <a:spcPct val="0"/>
                </a:spcAft>
              </a:pPr>
              <a:endParaRPr lang="en-US" sz="3200" b="1">
                <a:solidFill>
                  <a:srgbClr val="000000"/>
                </a:solidFill>
                <a:latin typeface="Times New Roman" pitchFamily="18" charset="0"/>
              </a:endParaRPr>
            </a:p>
          </p:txBody>
        </p:sp>
        <p:sp>
          <p:nvSpPr>
            <p:cNvPr id="60424" name="Rectangle 13"/>
            <p:cNvSpPr>
              <a:spLocks noChangeArrowheads="1"/>
            </p:cNvSpPr>
            <p:nvPr/>
          </p:nvSpPr>
          <p:spPr bwMode="auto">
            <a:xfrm>
              <a:off x="5020423" y="3108998"/>
              <a:ext cx="107202" cy="1199858"/>
            </a:xfrm>
            <a:prstGeom prst="rect">
              <a:avLst/>
            </a:prstGeom>
            <a:noFill/>
            <a:ln w="19050" algn="ctr">
              <a:solidFill>
                <a:schemeClr val="tx1"/>
              </a:solidFill>
              <a:prstDash val="sysDot"/>
              <a:round/>
              <a:headEnd/>
              <a:tailEnd/>
            </a:ln>
          </p:spPr>
          <p:txBody>
            <a:bodyPr/>
            <a:lstStyle/>
            <a:p>
              <a:pPr algn="ctr" eaLnBrk="0" fontAlgn="base" hangingPunct="0">
                <a:spcBef>
                  <a:spcPct val="0"/>
                </a:spcBef>
                <a:spcAft>
                  <a:spcPct val="0"/>
                </a:spcAft>
              </a:pPr>
              <a:endParaRPr lang="en-US" sz="3200" b="1">
                <a:solidFill>
                  <a:srgbClr val="000000"/>
                </a:solidFill>
                <a:latin typeface="Times New Roman" pitchFamily="18" charset="0"/>
              </a:endParaRPr>
            </a:p>
          </p:txBody>
        </p:sp>
        <p:sp>
          <p:nvSpPr>
            <p:cNvPr id="60425" name="Rectangle 22"/>
            <p:cNvSpPr>
              <a:spLocks noChangeArrowheads="1"/>
            </p:cNvSpPr>
            <p:nvPr/>
          </p:nvSpPr>
          <p:spPr bwMode="auto">
            <a:xfrm>
              <a:off x="4013916" y="2859986"/>
              <a:ext cx="107202" cy="1772978"/>
            </a:xfrm>
            <a:prstGeom prst="rect">
              <a:avLst/>
            </a:prstGeom>
            <a:noFill/>
            <a:ln w="19050" algn="ctr">
              <a:solidFill>
                <a:schemeClr val="tx1"/>
              </a:solidFill>
              <a:prstDash val="sysDot"/>
              <a:round/>
              <a:headEnd/>
              <a:tailEnd/>
            </a:ln>
          </p:spPr>
          <p:txBody>
            <a:bodyPr/>
            <a:lstStyle/>
            <a:p>
              <a:pPr algn="ctr" eaLnBrk="0" fontAlgn="base" hangingPunct="0">
                <a:spcBef>
                  <a:spcPct val="0"/>
                </a:spcBef>
                <a:spcAft>
                  <a:spcPct val="0"/>
                </a:spcAft>
              </a:pPr>
              <a:endParaRPr lang="en-US" sz="3200" b="1">
                <a:solidFill>
                  <a:srgbClr val="000000"/>
                </a:solidFill>
                <a:latin typeface="Times New Roman" pitchFamily="18" charset="0"/>
              </a:endParaRPr>
            </a:p>
          </p:txBody>
        </p:sp>
        <p:sp>
          <p:nvSpPr>
            <p:cNvPr id="60426" name="Rectangle 23"/>
            <p:cNvSpPr>
              <a:spLocks noChangeArrowheads="1"/>
            </p:cNvSpPr>
            <p:nvPr/>
          </p:nvSpPr>
          <p:spPr bwMode="auto">
            <a:xfrm>
              <a:off x="4021064" y="1637486"/>
              <a:ext cx="107202" cy="1199858"/>
            </a:xfrm>
            <a:prstGeom prst="rect">
              <a:avLst/>
            </a:prstGeom>
            <a:noFill/>
            <a:ln w="19050" algn="ctr">
              <a:solidFill>
                <a:schemeClr val="tx1"/>
              </a:solidFill>
              <a:prstDash val="sysDot"/>
              <a:round/>
              <a:headEnd/>
              <a:tailEnd/>
            </a:ln>
          </p:spPr>
          <p:txBody>
            <a:bodyPr/>
            <a:lstStyle/>
            <a:p>
              <a:pPr algn="ctr" eaLnBrk="0" fontAlgn="base" hangingPunct="0">
                <a:spcBef>
                  <a:spcPct val="0"/>
                </a:spcBef>
                <a:spcAft>
                  <a:spcPct val="0"/>
                </a:spcAft>
              </a:pPr>
              <a:endParaRPr lang="en-US" sz="3200" b="1">
                <a:solidFill>
                  <a:srgbClr val="000000"/>
                </a:solidFill>
                <a:latin typeface="Times New Roman" pitchFamily="18" charset="0"/>
              </a:endParaRPr>
            </a:p>
          </p:txBody>
        </p:sp>
        <p:sp>
          <p:nvSpPr>
            <p:cNvPr id="10" name="TextBox 9"/>
            <p:cNvSpPr txBox="1"/>
            <p:nvPr/>
          </p:nvSpPr>
          <p:spPr>
            <a:xfrm>
              <a:off x="5486400" y="1066800"/>
              <a:ext cx="2702948" cy="623248"/>
            </a:xfrm>
            <a:prstGeom prst="rect">
              <a:avLst/>
            </a:prstGeom>
            <a:solidFill>
              <a:srgbClr val="FFFFCC"/>
            </a:solidFill>
          </p:spPr>
          <p:txBody>
            <a:bodyPr wrap="square">
              <a:spAutoFit/>
            </a:bodyPr>
            <a:lstStyle/>
            <a:p>
              <a:pPr fontAlgn="base">
                <a:spcBef>
                  <a:spcPct val="0"/>
                </a:spcBef>
                <a:spcAft>
                  <a:spcPct val="0"/>
                </a:spcAft>
                <a:defRPr/>
              </a:pPr>
              <a:r>
                <a:rPr lang="en-US" sz="1150" b="1" dirty="0">
                  <a:solidFill>
                    <a:srgbClr val="000000"/>
                  </a:solidFill>
                  <a:latin typeface="Arial" pitchFamily="34" charset="0"/>
                  <a:cs typeface="Arial" pitchFamily="34" charset="0"/>
                </a:rPr>
                <a:t>FY12: reduction of $16M</a:t>
              </a:r>
            </a:p>
            <a:p>
              <a:pPr fontAlgn="base">
                <a:spcBef>
                  <a:spcPct val="0"/>
                </a:spcBef>
                <a:spcAft>
                  <a:spcPct val="0"/>
                </a:spcAft>
                <a:defRPr/>
              </a:pPr>
              <a:r>
                <a:rPr lang="en-US" sz="1150" b="1" dirty="0">
                  <a:solidFill>
                    <a:srgbClr val="000000"/>
                  </a:solidFill>
                  <a:latin typeface="Arial" pitchFamily="34" charset="0"/>
                  <a:cs typeface="Arial" pitchFamily="34" charset="0"/>
                </a:rPr>
                <a:t>FY13: Pres Request – no restoration </a:t>
              </a:r>
            </a:p>
            <a:p>
              <a:pPr fontAlgn="base">
                <a:spcBef>
                  <a:spcPct val="0"/>
                </a:spcBef>
                <a:spcAft>
                  <a:spcPct val="0"/>
                </a:spcAft>
                <a:defRPr/>
              </a:pPr>
              <a:r>
                <a:rPr lang="en-US" sz="1150" b="1" dirty="0">
                  <a:solidFill>
                    <a:srgbClr val="000000"/>
                  </a:solidFill>
                  <a:latin typeface="Arial" pitchFamily="34" charset="0"/>
                  <a:cs typeface="Arial" pitchFamily="34" charset="0"/>
                </a:rPr>
                <a:t>CD-4B </a:t>
              </a:r>
              <a:r>
                <a:rPr lang="en-US" sz="1150" b="1" dirty="0" smtClean="0">
                  <a:solidFill>
                    <a:srgbClr val="000000"/>
                  </a:solidFill>
                  <a:latin typeface="Arial" pitchFamily="34" charset="0"/>
                  <a:cs typeface="Arial" pitchFamily="34" charset="0"/>
                </a:rPr>
                <a:t>may be </a:t>
              </a:r>
              <a:r>
                <a:rPr lang="en-US" sz="1150" b="1" dirty="0">
                  <a:solidFill>
                    <a:srgbClr val="000000"/>
                  </a:solidFill>
                  <a:latin typeface="Arial" pitchFamily="34" charset="0"/>
                  <a:cs typeface="Arial" pitchFamily="34" charset="0"/>
                </a:rPr>
                <a:t>at Risk</a:t>
              </a:r>
            </a:p>
          </p:txBody>
        </p:sp>
      </p:grpSp>
    </p:spTree>
    <p:extLst>
      <p:ext uri="{BB962C8B-B14F-4D97-AF65-F5344CB8AC3E}">
        <p14:creationId xmlns:p14="http://schemas.microsoft.com/office/powerpoint/2010/main" val="295252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927647" y="1269609"/>
            <a:ext cx="3216353" cy="3624069"/>
          </a:xfrm>
          <a:prstGeom prst="rect">
            <a:avLst/>
          </a:prstGeom>
          <a:noFill/>
          <a:ln w="9525">
            <a:noFill/>
            <a:miter lim="800000"/>
            <a:headEnd/>
            <a:tailEnd/>
          </a:ln>
        </p:spPr>
        <p:txBody>
          <a:bodyPr wrap="square">
            <a:spAutoFit/>
          </a:bodyPr>
          <a:lstStyle/>
          <a:p>
            <a:pPr marL="1028700" lvl="2" indent="-228600" eaLnBrk="1" hangingPunct="1">
              <a:spcBef>
                <a:spcPts val="0"/>
              </a:spcBef>
              <a:buSzPct val="100000"/>
              <a:defRPr/>
            </a:pPr>
            <a:endParaRPr lang="en-US" sz="1200" b="1" dirty="0" smtClean="0">
              <a:solidFill>
                <a:srgbClr val="000000"/>
              </a:solidFill>
              <a:latin typeface="Arial" pitchFamily="34" charset="0"/>
              <a:cs typeface="Arial" pitchFamily="34" charset="0"/>
            </a:endParaRPr>
          </a:p>
          <a:p>
            <a:pPr marL="1028700" lvl="2" indent="-228600" eaLnBrk="1" hangingPunct="1">
              <a:spcBef>
                <a:spcPts val="0"/>
              </a:spcBef>
              <a:buSzPct val="100000"/>
              <a:defRPr/>
            </a:pPr>
            <a:endParaRPr lang="en-US" sz="1200" b="1" dirty="0" smtClean="0">
              <a:solidFill>
                <a:srgbClr val="000000"/>
              </a:solidFill>
              <a:latin typeface="Arial" pitchFamily="34" charset="0"/>
              <a:cs typeface="Arial" pitchFamily="34" charset="0"/>
            </a:endParaRPr>
          </a:p>
          <a:p>
            <a:pPr marL="1028700" lvl="2" indent="-228600" eaLnBrk="1" hangingPunct="1">
              <a:spcBef>
                <a:spcPts val="0"/>
              </a:spcBef>
              <a:buSzPct val="100000"/>
              <a:defRPr/>
            </a:pPr>
            <a:endParaRPr lang="en-US" sz="1200" b="1" dirty="0" smtClean="0">
              <a:solidFill>
                <a:srgbClr val="000000"/>
              </a:solidFill>
              <a:latin typeface="Arial" pitchFamily="34" charset="0"/>
              <a:cs typeface="Arial" pitchFamily="34" charset="0"/>
            </a:endParaRPr>
          </a:p>
          <a:p>
            <a:pPr marL="1028700" lvl="2" indent="-228600" eaLnBrk="1" hangingPunct="1">
              <a:spcBef>
                <a:spcPts val="0"/>
              </a:spcBef>
              <a:buSzPct val="100000"/>
              <a:defRPr/>
            </a:pPr>
            <a:endParaRPr lang="en-US" sz="1200" b="1" dirty="0" smtClean="0">
              <a:solidFill>
                <a:srgbClr val="000000"/>
              </a:solidFill>
              <a:latin typeface="Arial" pitchFamily="34" charset="0"/>
              <a:cs typeface="Arial" pitchFamily="34" charset="0"/>
            </a:endParaRPr>
          </a:p>
          <a:p>
            <a:pPr marL="1028700" lvl="2" indent="-228600" eaLnBrk="1" hangingPunct="1">
              <a:spcBef>
                <a:spcPts val="0"/>
              </a:spcBef>
              <a:buSzPct val="100000"/>
              <a:defRPr/>
            </a:pPr>
            <a:endParaRPr lang="en-US" sz="1200" b="1" dirty="0">
              <a:solidFill>
                <a:srgbClr val="000000"/>
              </a:solidFill>
              <a:latin typeface="Arial" pitchFamily="34" charset="0"/>
              <a:cs typeface="Arial" pitchFamily="34" charset="0"/>
            </a:endParaRPr>
          </a:p>
          <a:p>
            <a:pPr marL="1028700" lvl="2" indent="-228600" eaLnBrk="1" hangingPunct="1">
              <a:spcBef>
                <a:spcPct val="50000"/>
              </a:spcBef>
              <a:buSzPct val="100000"/>
              <a:defRPr/>
            </a:pPr>
            <a:r>
              <a:rPr lang="en-US" sz="1200" b="1" strike="dblStrike" dirty="0">
                <a:solidFill>
                  <a:srgbClr val="008000"/>
                </a:solidFill>
                <a:latin typeface="Arial" pitchFamily="34" charset="0"/>
                <a:cs typeface="Arial" pitchFamily="34" charset="0"/>
              </a:rPr>
              <a:t>12 </a:t>
            </a:r>
            <a:r>
              <a:rPr lang="en-US" sz="1200" b="1" dirty="0">
                <a:solidFill>
                  <a:srgbClr val="0080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16-month</a:t>
            </a:r>
            <a:r>
              <a:rPr lang="en-US" sz="1200" b="1" dirty="0">
                <a:solidFill>
                  <a:srgbClr val="008000"/>
                </a:solidFill>
                <a:latin typeface="Arial" pitchFamily="34" charset="0"/>
                <a:cs typeface="Arial" pitchFamily="34" charset="0"/>
              </a:rPr>
              <a:t> installation              </a:t>
            </a:r>
          </a:p>
          <a:p>
            <a:pPr marL="1028700" lvl="2" indent="-228600" eaLnBrk="1" hangingPunct="1">
              <a:spcBef>
                <a:spcPts val="0"/>
              </a:spcBef>
              <a:buSzPct val="100000"/>
              <a:defRPr/>
            </a:pPr>
            <a:r>
              <a:rPr lang="en-US" sz="1200" b="1" dirty="0">
                <a:solidFill>
                  <a:srgbClr val="008000"/>
                </a:solidFill>
                <a:latin typeface="Arial" pitchFamily="34" charset="0"/>
                <a:cs typeface="Arial" pitchFamily="34" charset="0"/>
              </a:rPr>
              <a:t>	May 2012 - </a:t>
            </a:r>
            <a:r>
              <a:rPr lang="en-US" sz="1200" b="1" strike="dblStrike" dirty="0">
                <a:solidFill>
                  <a:srgbClr val="008000"/>
                </a:solidFill>
                <a:latin typeface="Arial" pitchFamily="34" charset="0"/>
                <a:cs typeface="Arial" pitchFamily="34" charset="0"/>
              </a:rPr>
              <a:t>May</a:t>
            </a:r>
            <a:r>
              <a:rPr lang="en-US" sz="1200" b="1" dirty="0">
                <a:solidFill>
                  <a:srgbClr val="0080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Sept</a:t>
            </a:r>
            <a:r>
              <a:rPr lang="en-US" sz="1200" b="1" dirty="0">
                <a:solidFill>
                  <a:srgbClr val="008000"/>
                </a:solidFill>
                <a:latin typeface="Arial" pitchFamily="34" charset="0"/>
                <a:cs typeface="Arial" pitchFamily="34" charset="0"/>
              </a:rPr>
              <a:t> 2013</a:t>
            </a:r>
          </a:p>
          <a:p>
            <a:pPr marL="1028700" lvl="2" indent="-228600" eaLnBrk="1" hangingPunct="1">
              <a:spcBef>
                <a:spcPct val="50000"/>
              </a:spcBef>
              <a:buSzPct val="100000"/>
              <a:defRPr/>
            </a:pPr>
            <a:endParaRPr lang="en-US" sz="800" b="1" dirty="0">
              <a:solidFill>
                <a:srgbClr val="008000"/>
              </a:solidFill>
              <a:latin typeface="Arial" pitchFamily="34" charset="0"/>
              <a:cs typeface="Arial" pitchFamily="34" charset="0"/>
            </a:endParaRPr>
          </a:p>
          <a:p>
            <a:pPr marL="1028700" lvl="2" indent="-228600" eaLnBrk="1" hangingPunct="1">
              <a:spcBef>
                <a:spcPct val="50000"/>
              </a:spcBef>
              <a:buSzPct val="100000"/>
              <a:defRPr/>
            </a:pPr>
            <a:r>
              <a:rPr lang="en-US" sz="1200" b="1" dirty="0">
                <a:solidFill>
                  <a:srgbClr val="009900"/>
                </a:solidFill>
                <a:latin typeface="Arial" pitchFamily="34" charset="0"/>
                <a:cs typeface="Arial" pitchFamily="34" charset="0"/>
              </a:rPr>
              <a:t>Hall A commissioning start       </a:t>
            </a:r>
            <a:r>
              <a:rPr lang="en-US" sz="1200" b="1" strike="dblStrike" dirty="0">
                <a:solidFill>
                  <a:srgbClr val="009900"/>
                </a:solidFill>
                <a:latin typeface="Arial" pitchFamily="34" charset="0"/>
                <a:cs typeface="Arial" pitchFamily="34" charset="0"/>
              </a:rPr>
              <a:t>Oct 2013</a:t>
            </a:r>
            <a:r>
              <a:rPr lang="en-US" sz="1200" b="1" dirty="0">
                <a:solidFill>
                  <a:srgbClr val="0099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Feb 2014</a:t>
            </a:r>
          </a:p>
          <a:p>
            <a:pPr marL="1028700" lvl="2" indent="-228600" eaLnBrk="1" hangingPunct="1">
              <a:spcBef>
                <a:spcPct val="50000"/>
              </a:spcBef>
              <a:buSzPct val="100000"/>
              <a:defRPr/>
            </a:pPr>
            <a:r>
              <a:rPr lang="en-US" sz="1200" b="1" dirty="0">
                <a:solidFill>
                  <a:srgbClr val="009900"/>
                </a:solidFill>
                <a:latin typeface="Arial" pitchFamily="34" charset="0"/>
                <a:cs typeface="Arial" pitchFamily="34" charset="0"/>
              </a:rPr>
              <a:t>Hall D commissioning start  </a:t>
            </a:r>
          </a:p>
          <a:p>
            <a:pPr marL="1028700" lvl="2" indent="-228600" eaLnBrk="1" hangingPunct="1">
              <a:spcBef>
                <a:spcPts val="0"/>
              </a:spcBef>
              <a:buSzPct val="100000"/>
              <a:defRPr/>
            </a:pPr>
            <a:r>
              <a:rPr lang="en-US" sz="1200" b="1" dirty="0">
                <a:solidFill>
                  <a:srgbClr val="009900"/>
                </a:solidFill>
                <a:latin typeface="Arial" pitchFamily="34" charset="0"/>
                <a:cs typeface="Arial" pitchFamily="34" charset="0"/>
              </a:rPr>
              <a:t>	</a:t>
            </a:r>
            <a:r>
              <a:rPr lang="en-US" sz="1200" b="1" strike="dblStrike" dirty="0">
                <a:solidFill>
                  <a:srgbClr val="009900"/>
                </a:solidFill>
                <a:latin typeface="Arial" pitchFamily="34" charset="0"/>
                <a:cs typeface="Arial" pitchFamily="34" charset="0"/>
              </a:rPr>
              <a:t>April 2014</a:t>
            </a:r>
            <a:r>
              <a:rPr lang="en-US" sz="1200" b="1" dirty="0">
                <a:solidFill>
                  <a:srgbClr val="0099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Oct 2014</a:t>
            </a:r>
          </a:p>
          <a:p>
            <a:pPr marL="1028700" lvl="2" indent="-228600" eaLnBrk="1" hangingPunct="1">
              <a:spcBef>
                <a:spcPct val="50000"/>
              </a:spcBef>
              <a:buSzPct val="100000"/>
              <a:defRPr/>
            </a:pPr>
            <a:r>
              <a:rPr lang="en-US" sz="1200" b="1" dirty="0">
                <a:solidFill>
                  <a:srgbClr val="009900"/>
                </a:solidFill>
                <a:latin typeface="Arial" pitchFamily="34" charset="0"/>
                <a:cs typeface="Arial" pitchFamily="34" charset="0"/>
              </a:rPr>
              <a:t>Halls B &amp; C commissioning start </a:t>
            </a:r>
            <a:r>
              <a:rPr lang="en-US" sz="1200" b="1" strike="dblStrike" dirty="0">
                <a:solidFill>
                  <a:srgbClr val="009900"/>
                </a:solidFill>
                <a:latin typeface="Arial" pitchFamily="34" charset="0"/>
                <a:cs typeface="Arial" pitchFamily="34" charset="0"/>
              </a:rPr>
              <a:t>Oct 2014</a:t>
            </a:r>
            <a:r>
              <a:rPr lang="en-US" sz="1200" b="1" dirty="0">
                <a:solidFill>
                  <a:srgbClr val="009900"/>
                </a:solidFill>
                <a:latin typeface="Arial" pitchFamily="34" charset="0"/>
                <a:cs typeface="Arial" pitchFamily="34" charset="0"/>
              </a:rPr>
              <a:t>  </a:t>
            </a:r>
            <a:r>
              <a:rPr lang="en-US" sz="1200" b="1" dirty="0">
                <a:solidFill>
                  <a:srgbClr val="FF0000"/>
                </a:solidFill>
                <a:latin typeface="Arial" pitchFamily="34" charset="0"/>
                <a:cs typeface="Arial" pitchFamily="34" charset="0"/>
              </a:rPr>
              <a:t>Apr 2015</a:t>
            </a:r>
          </a:p>
          <a:p>
            <a:pPr marL="1028700" lvl="2" indent="-228600" eaLnBrk="1" hangingPunct="1">
              <a:spcBef>
                <a:spcPct val="50000"/>
              </a:spcBef>
              <a:buSzPct val="100000"/>
              <a:defRPr/>
            </a:pPr>
            <a:endParaRPr lang="en-US" sz="500" b="1" dirty="0">
              <a:solidFill>
                <a:srgbClr val="008000"/>
              </a:solidFill>
              <a:latin typeface="Arial" pitchFamily="34" charset="0"/>
              <a:cs typeface="Arial" pitchFamily="34" charset="0"/>
            </a:endParaRPr>
          </a:p>
          <a:p>
            <a:pPr marL="1028700" lvl="2" indent="-228600" eaLnBrk="1" hangingPunct="1">
              <a:spcBef>
                <a:spcPct val="50000"/>
              </a:spcBef>
              <a:buSzPct val="100000"/>
              <a:defRPr/>
            </a:pPr>
            <a:r>
              <a:rPr lang="en-US" sz="1200" b="1" dirty="0">
                <a:solidFill>
                  <a:srgbClr val="008000"/>
                </a:solidFill>
                <a:latin typeface="Arial" pitchFamily="34" charset="0"/>
                <a:cs typeface="Arial" pitchFamily="34" charset="0"/>
              </a:rPr>
              <a:t>Project Completion June </a:t>
            </a:r>
            <a:r>
              <a:rPr lang="en-US" sz="1200" b="1" dirty="0" smtClean="0">
                <a:solidFill>
                  <a:srgbClr val="008000"/>
                </a:solidFill>
                <a:latin typeface="Arial" pitchFamily="34" charset="0"/>
                <a:cs typeface="Arial" pitchFamily="34" charset="0"/>
              </a:rPr>
              <a:t>2015</a:t>
            </a:r>
          </a:p>
          <a:p>
            <a:pPr eaLnBrk="1" hangingPunct="1">
              <a:defRPr/>
            </a:pPr>
            <a:endParaRPr lang="en-US" sz="1200" b="1" dirty="0">
              <a:solidFill>
                <a:srgbClr val="008000"/>
              </a:solidFill>
              <a:latin typeface="Arial" pitchFamily="34" charset="0"/>
              <a:cs typeface="Arial" pitchFamily="34" charset="0"/>
            </a:endParaRPr>
          </a:p>
        </p:txBody>
      </p:sp>
      <p:sp>
        <p:nvSpPr>
          <p:cNvPr id="61444" name="Rectangle 2"/>
          <p:cNvSpPr>
            <a:spLocks noGrp="1" noChangeArrowheads="1"/>
          </p:cNvSpPr>
          <p:nvPr>
            <p:ph type="title"/>
          </p:nvPr>
        </p:nvSpPr>
        <p:spPr>
          <a:xfrm>
            <a:off x="685800" y="0"/>
            <a:ext cx="7772400" cy="762000"/>
          </a:xfrm>
        </p:spPr>
        <p:txBody>
          <a:bodyPr/>
          <a:lstStyle/>
          <a:p>
            <a:r>
              <a:rPr lang="en-US" smtClean="0"/>
              <a:t>12 GeV Upgrade Project Schedule</a:t>
            </a:r>
          </a:p>
        </p:txBody>
      </p:sp>
      <p:sp>
        <p:nvSpPr>
          <p:cNvPr id="6" name="TextBox 5"/>
          <p:cNvSpPr txBox="1"/>
          <p:nvPr/>
        </p:nvSpPr>
        <p:spPr>
          <a:xfrm>
            <a:off x="6477000" y="1042076"/>
            <a:ext cx="2667000" cy="600164"/>
          </a:xfrm>
          <a:prstGeom prst="rect">
            <a:avLst/>
          </a:prstGeom>
          <a:solidFill>
            <a:srgbClr val="FFFFCC"/>
          </a:solidFill>
        </p:spPr>
        <p:txBody>
          <a:bodyPr wrap="square">
            <a:spAutoFit/>
          </a:bodyPr>
          <a:lstStyle/>
          <a:p>
            <a:pPr eaLnBrk="1" hangingPunct="1">
              <a:defRPr/>
            </a:pPr>
            <a:r>
              <a:rPr lang="en-US" sz="1100" b="1" dirty="0">
                <a:solidFill>
                  <a:srgbClr val="000000"/>
                </a:solidFill>
                <a:latin typeface="Arial" pitchFamily="34" charset="0"/>
                <a:cs typeface="Arial" pitchFamily="34" charset="0"/>
              </a:rPr>
              <a:t>FY12: reduction of $16M</a:t>
            </a:r>
          </a:p>
          <a:p>
            <a:pPr eaLnBrk="1" hangingPunct="1">
              <a:defRPr/>
            </a:pPr>
            <a:r>
              <a:rPr lang="en-US" sz="1100" b="1" dirty="0">
                <a:solidFill>
                  <a:srgbClr val="000000"/>
                </a:solidFill>
                <a:latin typeface="Arial" pitchFamily="34" charset="0"/>
                <a:cs typeface="Arial" pitchFamily="34" charset="0"/>
              </a:rPr>
              <a:t>FY13: </a:t>
            </a:r>
            <a:r>
              <a:rPr lang="en-US" sz="1100" b="1" dirty="0" err="1">
                <a:solidFill>
                  <a:srgbClr val="000000"/>
                </a:solidFill>
                <a:latin typeface="Arial" pitchFamily="34" charset="0"/>
                <a:cs typeface="Arial" pitchFamily="34" charset="0"/>
              </a:rPr>
              <a:t>Pres</a:t>
            </a:r>
            <a:r>
              <a:rPr lang="en-US" sz="1100" b="1" dirty="0">
                <a:solidFill>
                  <a:srgbClr val="000000"/>
                </a:solidFill>
                <a:latin typeface="Arial" pitchFamily="34" charset="0"/>
                <a:cs typeface="Arial" pitchFamily="34" charset="0"/>
              </a:rPr>
              <a:t> </a:t>
            </a:r>
            <a:r>
              <a:rPr lang="en-US" sz="1100" b="1" dirty="0" smtClean="0">
                <a:solidFill>
                  <a:srgbClr val="000000"/>
                </a:solidFill>
                <a:latin typeface="Arial" pitchFamily="34" charset="0"/>
                <a:cs typeface="Arial" pitchFamily="34" charset="0"/>
              </a:rPr>
              <a:t>Request – no </a:t>
            </a:r>
            <a:r>
              <a:rPr lang="en-US" sz="1100" b="1" dirty="0">
                <a:solidFill>
                  <a:srgbClr val="000000"/>
                </a:solidFill>
                <a:latin typeface="Arial" pitchFamily="34" charset="0"/>
                <a:cs typeface="Arial" pitchFamily="34" charset="0"/>
              </a:rPr>
              <a:t>restoration </a:t>
            </a:r>
          </a:p>
          <a:p>
            <a:pPr eaLnBrk="1" hangingPunct="1">
              <a:defRPr/>
            </a:pPr>
            <a:r>
              <a:rPr lang="en-US" sz="1100" b="1" dirty="0">
                <a:solidFill>
                  <a:srgbClr val="FF0000"/>
                </a:solidFill>
                <a:latin typeface="Arial" pitchFamily="34" charset="0"/>
                <a:cs typeface="Arial" pitchFamily="34" charset="0"/>
              </a:rPr>
              <a:t>CD-4B may be at Risk</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39" t="1111" r="4924" b="3195"/>
          <a:stretch/>
        </p:blipFill>
        <p:spPr>
          <a:xfrm>
            <a:off x="109705" y="1028700"/>
            <a:ext cx="6367295" cy="523516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705600" y="5695890"/>
            <a:ext cx="2335896" cy="523220"/>
          </a:xfrm>
          <a:prstGeom prst="rect">
            <a:avLst/>
          </a:prstGeom>
          <a:noFill/>
        </p:spPr>
        <p:txBody>
          <a:bodyPr wrap="none" rtlCol="0">
            <a:spAutoFit/>
          </a:bodyPr>
          <a:lstStyle/>
          <a:p>
            <a:pPr eaLnBrk="1" fontAlgn="auto" hangingPunct="1">
              <a:spcBef>
                <a:spcPts val="0"/>
              </a:spcBef>
              <a:spcAft>
                <a:spcPts val="0"/>
              </a:spcAft>
            </a:pPr>
            <a:r>
              <a:rPr lang="en-US" sz="1400" b="1" dirty="0" smtClean="0">
                <a:solidFill>
                  <a:srgbClr val="002060"/>
                </a:solidFill>
                <a:latin typeface="Arial" pitchFamily="34" charset="0"/>
                <a:cs typeface="Arial" pitchFamily="34" charset="0"/>
              </a:rPr>
              <a:t>Next DOE Project Review</a:t>
            </a:r>
          </a:p>
          <a:p>
            <a:pPr algn="ctr" eaLnBrk="1" fontAlgn="auto" hangingPunct="1">
              <a:spcBef>
                <a:spcPts val="0"/>
              </a:spcBef>
              <a:spcAft>
                <a:spcPts val="0"/>
              </a:spcAft>
            </a:pPr>
            <a:r>
              <a:rPr lang="en-US" sz="1400" b="1" dirty="0" smtClean="0">
                <a:solidFill>
                  <a:srgbClr val="002060"/>
                </a:solidFill>
                <a:latin typeface="Arial" pitchFamily="34" charset="0"/>
                <a:cs typeface="Arial" pitchFamily="34" charset="0"/>
              </a:rPr>
              <a:t>June 21, 2012</a:t>
            </a:r>
          </a:p>
        </p:txBody>
      </p:sp>
    </p:spTree>
    <p:extLst>
      <p:ext uri="{BB962C8B-B14F-4D97-AF65-F5344CB8AC3E}">
        <p14:creationId xmlns:p14="http://schemas.microsoft.com/office/powerpoint/2010/main" val="17159906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 - &amp;quot;Jefferson Lab At-A-Glance  &amp;quot;&quot;/&gt;&lt;property id=&quot;20307&quot; value=&quot;722&quot;/&gt;&lt;/object&gt;&lt;object type=&quot;3&quot; unique_id=&quot;10006&quot;&gt;&lt;property id=&quot;20148&quot; value=&quot;5&quot;/&gt;&lt;property id=&quot;20300&quot; value=&quot;Slide 3 - &amp;quot;Core Capability – Nuclear Physics&amp;#x0D;&amp;#x0A; Experimental, Theoretical and Computational&amp;quot;&quot;/&gt;&lt;property id=&quot;20307&quot; value=&quot;724&quot;/&gt;&lt;/object&gt;&lt;object type=&quot;3&quot; unique_id=&quot;10007&quot;&gt;&lt;property id=&quot;20148&quot; value=&quot;5&quot;/&gt;&lt;property id=&quot;20300&quot; value=&quot;Slide 4 - &amp;quot;Core Capability&amp;#x0D;&amp;#x0A;Accelerator Science and Technology&amp;quot;&quot;/&gt;&lt;property id=&quot;20307&quot; value=&quot;749&quot;/&gt;&lt;/object&gt;&lt;object type=&quot;3&quot; unique_id=&quot;10008&quot;&gt;&lt;property id=&quot;20148&quot; value=&quot;5&quot;/&gt;&lt;property id=&quot;20300&quot; value=&quot;Slide 5 - &amp;quot;Core Capability &amp;#x0D;&amp;#x0A;Applied Science and Technology&amp;quot;&quot;/&gt;&lt;property id=&quot;20307&quot; value=&quot;750&quot;/&gt;&lt;/object&gt;&lt;object type=&quot;3&quot; unique_id=&quot;10009&quot;&gt;&lt;property id=&quot;20148&quot; value=&quot;5&quot;/&gt;&lt;property id=&quot;20300&quot; value=&quot;Slide 6 - &amp;quot;Core Capability   &amp;#x0D;&amp;#x0A;Large-Scale User Facilities&amp;quot;&quot;/&gt;&lt;property id=&quot;20307&quot; value=&quot;725&quot;/&gt;&lt;/object&gt;&lt;object type=&quot;3&quot; unique_id=&quot;10010&quot;&gt;&lt;property id=&quot;20148&quot; value=&quot;5&quot;/&gt;&lt;property id=&quot;20300&quot; value=&quot;Slide 7 - &amp;quot;Major Activity  &amp;#x0D;&amp;#x0A; 6 GeV Program&amp;quot;&quot;/&gt;&lt;property id=&quot;20307&quot; value=&quot;726&quot;/&gt;&lt;/object&gt;&lt;object type=&quot;3&quot; unique_id=&quot;10011&quot;&gt;&lt;property id=&quot;20148&quot; value=&quot;5&quot;/&gt;&lt;property id=&quot;20300&quot; value=&quot;Slide 8 - &amp;quot;Major Activity &amp;#x0D;&amp;#x0A; 12 GeV Upgrade&amp;quot;&quot;/&gt;&lt;property id=&quot;20307&quot; value=&quot;648&quot;/&gt;&lt;/object&gt;&lt;object type=&quot;3&quot; unique_id=&quot;10012&quot;&gt;&lt;property id=&quot;20148&quot; value=&quot;5&quot;/&gt;&lt;property id=&quot;20300&quot; value=&quot;Slide 9 - &amp;quot;Major Activity    &amp;#x0D;&amp;#x0A; 12 GeV Upgrade &amp;quot;&quot;/&gt;&lt;property id=&quot;20307&quot; value=&quot;727&quot;/&gt;&lt;/object&gt;&lt;object type=&quot;3&quot; unique_id=&quot;10013&quot;&gt;&lt;property id=&quot;20148&quot; value=&quot;5&quot;/&gt;&lt;property id=&quot;20300&quot; value=&quot;Slide 10 - &amp;quot;Major Activity:&amp;#x0D;&amp;#x0A;ELectron Ion Collider Physics (ELIC)&amp;quot;&quot;/&gt;&lt;property id=&quot;20307&quot; value=&quot;666&quot;/&gt;&lt;/object&gt;&lt;object type=&quot;3&quot; unique_id=&quot;10014&quot;&gt;&lt;property id=&quot;20148&quot; value=&quot;5&quot;/&gt;&lt;property id=&quot;20300&quot; value=&quot;Slide 11 - &amp;quot;Major Activity&amp;#x0D;&amp;#x0A;Superconducting RF Technology&amp;quot;&quot;/&gt;&lt;property id=&quot;20307&quot; value=&quot;751&quot;/&gt;&lt;/object&gt;&lt;object type=&quot;3&quot; unique_id=&quot;10015&quot;&gt;&lt;property id=&quot;20148&quot; value=&quot;5&quot;/&gt;&lt;property id=&quot;20300&quot; value=&quot;Slide 12 - &amp;quot;Major Activity &amp;#x0D;&amp;#x0A;Light Source&amp;quot;&quot;/&gt;&lt;property id=&quot;20307&quot; value=&quot;748&quot;/&gt;&lt;/object&gt;&lt;object type=&quot;3&quot; unique_id=&quot;10016&quot;&gt;&lt;property id=&quot;20148&quot; value=&quot;5&quot;/&gt;&lt;property id=&quot;20300&quot; value=&quot;Slide 13 - &amp;quot;Laboratory Program&amp;#x0D;&amp;#x0A;Core Capabilities and Activities Summary&amp;quot;&quot;/&gt;&lt;property id=&quot;20307&quot; value=&quot;730&quot;/&gt;&lt;/object&gt;&lt;object type=&quot;3&quot; unique_id=&quot;10017&quot;&gt;&lt;property id=&quot;20148&quot; value=&quot;5&quot;/&gt;&lt;property id=&quot;20300&quot; value=&quot;Slide 14 - &amp;quot;Facilities and Infrastructure Investments&amp;quot;&quot;/&gt;&lt;property id=&quot;20307&quot; value=&quot;732&quot;/&gt;&lt;/object&gt;&lt;object type=&quot;3&quot; unique_id=&quot;10018&quot;&gt;&lt;property id=&quot;20148&quot; value=&quot;5&quot;/&gt;&lt;property id=&quot;20300&quot; value=&quot;Slide 15 - &amp;quot;Facilities and Infrastructure to Support Core Capabilities&amp;quot;&quot;/&gt;&lt;property id=&quot;20307&quot; value=&quot;747&quot;/&gt;&lt;/object&gt;&lt;object type=&quot;3&quot; unique_id=&quot;10019&quot;&gt;&lt;property id=&quot;20148&quot; value=&quot;5&quot;/&gt;&lt;property id=&quot;20300&quot; value=&quot;Slide 16&quot;/&gt;&lt;property id=&quot;20307&quot; value=&quot;752&quot;/&gt;&lt;/object&gt;&lt;object type=&quot;3&quot; unique_id=&quot;10020&quot;&gt;&lt;property id=&quot;20148&quot; value=&quot;5&quot;/&gt;&lt;property id=&quot;20300&quot; value=&quot;Slide 17 - &amp;quot;Cost of Doing Business&amp;quot;&quot;/&gt;&lt;property id=&quot;20307&quot; value=&quot;753&quot;/&gt;&lt;/object&gt;&lt;object type=&quot;3&quot; unique_id=&quot;10021&quot;&gt;&lt;property id=&quot;20148&quot; value=&quot;5&quot;/&gt;&lt;property id=&quot;20300&quot; value=&quot;Slide 18&quot;/&gt;&lt;property id=&quot;20307&quot; value=&quot;754&quot;/&gt;&lt;/object&gt;&lt;object type=&quot;3&quot; unique_id=&quot;10022&quot;&gt;&lt;property id=&quot;20148&quot; value=&quot;5&quot;/&gt;&lt;property id=&quot;20300&quot; value=&quot;Slide 20 - &amp;quot;Performance Evaluation Management Plan&amp;quot;&quot;/&gt;&lt;property id=&quot;20307&quot; value=&quot;733&quot;/&gt;&lt;/object&gt;&lt;object type=&quot;3&quot; unique_id=&quot;10023&quot;&gt;&lt;property id=&quot;20148&quot; value=&quot;5&quot;/&gt;&lt;property id=&quot;20300&quot; value=&quot;Slide 21 - &amp;quot;Jefferson Laboratory&amp;quot;&quot;/&gt;&lt;property id=&quot;20307&quot; value=&quot;714&quot;/&gt;&lt;/object&gt;&lt;object type=&quot;3&quot; unique_id=&quot;10024&quot;&gt;&lt;property id=&quot;20148&quot; value=&quot;5&quot;/&gt;&lt;property id=&quot;20300&quot; value=&quot;Slide 22 - &amp;quot;BACKUP SLIDES&amp;quot;&quot;/&gt;&lt;property id=&quot;20307&quot; value=&quot;736&quot;/&gt;&lt;/object&gt;&lt;object type=&quot;3&quot; unique_id=&quot;10025&quot;&gt;&lt;property id=&quot;20148&quot; value=&quot;5&quot;/&gt;&lt;property id=&quot;20300&quot; value=&quot;Slide 23&quot;/&gt;&lt;property id=&quot;20307&quot; value=&quot;717&quot;/&gt;&lt;/object&gt;&lt;object type=&quot;3&quot; unique_id=&quot;10026&quot;&gt;&lt;property id=&quot;20148&quot; value=&quot;5&quot;/&gt;&lt;property id=&quot;20300&quot; value=&quot;Slide 24 - &amp;quot;TEDF Project&amp;quot;&quot;/&gt;&lt;property id=&quot;20307&quot; value=&quot;737&quot;/&gt;&lt;/object&gt;&lt;object type=&quot;3&quot; unique_id=&quot;10027&quot;&gt;&lt;property id=&quot;20148&quot; value=&quot;5&quot;/&gt;&lt;property id=&quot;20300&quot; value=&quot;Slide 25 - &amp;quot;TEDF Project Status&amp;quot;&quot;/&gt;&lt;property id=&quot;20307&quot; value=&quot;738&quot;/&gt;&lt;/object&gt;&lt;object type=&quot;3&quot; unique_id=&quot;10028&quot;&gt;&lt;property id=&quot;20148&quot; value=&quot;5&quot;/&gt;&lt;property id=&quot;20300&quot; value=&quot;Slide 26 - &amp;quot;Scope: &amp;#x0D;&amp;#x0A;Utilities Infrastructure Modernization&amp;quot;&quot;/&gt;&lt;property id=&quot;20307&quot; value=&quot;739&quot;/&gt;&lt;/object&gt;&lt;object type=&quot;3&quot; unique_id=&quot;10029&quot;&gt;&lt;property id=&quot;20148&quot; value=&quot;5&quot;/&gt;&lt;property id=&quot;20300&quot; value=&quot;Slide 27 - &amp;quot;Estimated Cost &amp;amp; Schedule:&amp;#x0D;&amp;#x0A;&amp;amp;#x09;Utilities Infrastructure Modernization&amp;quot;&quot;/&gt;&lt;property id=&quot;20307&quot; value=&quot;740&quot;/&gt;&lt;/object&gt;&lt;object type=&quot;3&quot; unique_id=&quot;10030&quot;&gt;&lt;property id=&quot;20148&quot; value=&quot;5&quot;/&gt;&lt;property id=&quot;20300&quot; value=&quot;Slide 28 - &amp;quot;CEBAF Center Addition/Rehab&amp;#x0D;&amp;#x0A;&amp;amp;#x09;(FY 2013)&amp;quot;&quot;/&gt;&lt;property id=&quot;20307&quot; value=&quot;741&quot;/&gt;&lt;/object&gt;&lt;object type=&quot;3&quot; unique_id=&quot;10031&quot;&gt;&lt;property id=&quot;20148&quot; value=&quot;5&quot;/&gt;&lt;property id=&quot;20300&quot; value=&quot;Slide 29&quot;/&gt;&lt;property id=&quot;20307&quot; value=&quot;742&quot;/&gt;&lt;/object&gt;&lt;object type=&quot;3&quot; unique_id=&quot;10032&quot;&gt;&lt;property id=&quot;20148&quot; value=&quot;5&quot;/&gt;&lt;property id=&quot;20300&quot; value=&quot;Slide 30&quot;/&gt;&lt;property id=&quot;20307&quot; value=&quot;746&quot;/&gt;&lt;/object&gt;&lt;object type=&quot;3&quot; unique_id=&quot;10312&quot;&gt;&lt;property id=&quot;20148&quot; value=&quot;5&quot;/&gt;&lt;property id=&quot;20300&quot; value=&quot;Slide 19 - &amp;quot;Performance Evaluation Management Plan&amp;quot;&quot;/&gt;&lt;property id=&quot;20307&quot; value=&quot;755&quot;/&gt;&lt;/object&gt;&lt;/object&gt;&lt;/object&gt;&lt;/database&gt;"/>
  <p:tag name="SECTOMILLISECCONVERTED" val="1"/>
</p:tagLst>
</file>

<file path=ppt/theme/theme1.xml><?xml version="1.0" encoding="utf-8"?>
<a:theme xmlns:a="http://schemas.openxmlformats.org/drawingml/2006/main" name="2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txDef>
      <a:spPr>
        <a:noFill/>
      </a:spPr>
      <a:bodyPr wrap="none" rtlCol="0">
        <a:spAutoFit/>
      </a:bodyPr>
      <a:lstStyle>
        <a:defPPr>
          <a:defRPr sz="2000" b="1" dirty="0" smtClean="0">
            <a:solidFill>
              <a:srgbClr val="002060"/>
            </a:solidFill>
            <a:latin typeface="Arial" pitchFamily="34" charset="0"/>
            <a:cs typeface="Arial" pitchFamily="34" charset="0"/>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21328</TotalTime>
  <Words>1772</Words>
  <Application>Microsoft Office PowerPoint</Application>
  <PresentationFormat>On-screen Show (4:3)</PresentationFormat>
  <Paragraphs>643</Paragraphs>
  <Slides>28</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2_JLab_PowerPoint1</vt:lpstr>
      <vt:lpstr>Microsoft Equation 3.0</vt:lpstr>
      <vt:lpstr>PowerPoint Presentation</vt:lpstr>
      <vt:lpstr>PowerPoint Presentation</vt:lpstr>
      <vt:lpstr>PowerPoint Presentation</vt:lpstr>
      <vt:lpstr>PowerPoint Presentation</vt:lpstr>
      <vt:lpstr>HDIce (g14, Hall B) Highlights</vt:lpstr>
      <vt:lpstr>PowerPoint Presentation</vt:lpstr>
      <vt:lpstr>12 GeV Upgrade Project</vt:lpstr>
      <vt:lpstr>12 GeV - $310M TPC</vt:lpstr>
      <vt:lpstr>12 GeV Upgrade Project Schedule</vt:lpstr>
      <vt:lpstr>12 GeV Upgrade – Recent Progress  </vt:lpstr>
      <vt:lpstr>PowerPoint Presentation</vt:lpstr>
      <vt:lpstr>Planning  for Future Projects</vt:lpstr>
      <vt:lpstr>Planning for ancillary equipment</vt:lpstr>
      <vt:lpstr>PowerPoint Presentation</vt:lpstr>
      <vt:lpstr>Electron Ion Collider </vt:lpstr>
      <vt:lpstr>12 GeV  EIC</vt:lpstr>
      <vt:lpstr>PowerPoint Presentation</vt:lpstr>
      <vt:lpstr>Jefferson Lab Electron Ion Collider</vt:lpstr>
      <vt:lpstr>Polarized Electron Source</vt:lpstr>
      <vt:lpstr>Superconducting RF Technology</vt:lpstr>
      <vt:lpstr>Cryogenics Projects</vt:lpstr>
      <vt:lpstr>Free Electron Laser</vt:lpstr>
      <vt:lpstr>Strategic Plan Status</vt:lpstr>
      <vt:lpstr>NSAC 2007 LRP Implementation</vt:lpstr>
      <vt:lpstr>NSAC-2007-LRP Implementation Subcom</vt:lpstr>
      <vt:lpstr>PowerPoint Presentation</vt:lpstr>
      <vt:lpstr>“White Paper”</vt:lpstr>
      <vt:lpstr>Concerns</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Hugh Montgomery</dc:creator>
  <cp:lastModifiedBy>Hugh Montgomery</cp:lastModifiedBy>
  <cp:revision>2000</cp:revision>
  <cp:lastPrinted>2006-02-23T14:13:05Z</cp:lastPrinted>
  <dcterms:created xsi:type="dcterms:W3CDTF">2005-02-22T12:55:31Z</dcterms:created>
  <dcterms:modified xsi:type="dcterms:W3CDTF">2012-06-17T18:10:35Z</dcterms:modified>
</cp:coreProperties>
</file>