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</p:sldMasterIdLst>
  <p:notesMasterIdLst>
    <p:notesMasterId r:id="rId25"/>
  </p:notesMasterIdLst>
  <p:sldIdLst>
    <p:sldId id="256" r:id="rId3"/>
    <p:sldId id="301" r:id="rId4"/>
    <p:sldId id="257" r:id="rId5"/>
    <p:sldId id="269" r:id="rId6"/>
    <p:sldId id="291" r:id="rId7"/>
    <p:sldId id="318" r:id="rId8"/>
    <p:sldId id="273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1" r:id="rId18"/>
    <p:sldId id="317" r:id="rId19"/>
    <p:sldId id="310" r:id="rId20"/>
    <p:sldId id="313" r:id="rId21"/>
    <p:sldId id="312" r:id="rId22"/>
    <p:sldId id="316" r:id="rId23"/>
    <p:sldId id="315" r:id="rId24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CC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7" autoAdjust="0"/>
    <p:restoredTop sz="94656" autoAdjust="0"/>
  </p:normalViewPr>
  <p:slideViewPr>
    <p:cSldViewPr snapToGrid="0">
      <p:cViewPr>
        <p:scale>
          <a:sx n="50" d="100"/>
          <a:sy n="50" d="100"/>
        </p:scale>
        <p:origin x="-90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0" tIns="43100" rIns="86200" bIns="43100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0" tIns="43100" rIns="86200" bIns="43100" rtlCol="0"/>
          <a:lstStyle>
            <a:lvl1pPr algn="r">
              <a:defRPr sz="1100"/>
            </a:lvl1pPr>
          </a:lstStyle>
          <a:p>
            <a:fld id="{EA5E116B-FC82-4ED9-8366-BF1732D94480}" type="datetimeFigureOut">
              <a:rPr lang="en-US" smtClean="0"/>
              <a:pPr/>
              <a:t>7/27/2012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0" tIns="43100" rIns="86200" bIns="4310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0" tIns="43100" rIns="86200" bIns="431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00" tIns="43100" rIns="86200" bIns="43100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00" tIns="43100" rIns="86200" bIns="43100" rtlCol="0" anchor="b"/>
          <a:lstStyle>
            <a:lvl1pPr algn="r">
              <a:defRPr sz="1100"/>
            </a:lvl1pPr>
          </a:lstStyle>
          <a:p>
            <a:fld id="{B453171E-98C9-4441-A758-B53782EED2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8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56" y="1905000"/>
            <a:ext cx="6848856" cy="1219200"/>
          </a:xfrm>
        </p:spPr>
        <p:txBody>
          <a:bodyPr>
            <a:normAutofit/>
          </a:bodyPr>
          <a:lstStyle>
            <a:lvl1pPr>
              <a:defRPr sz="4000" baseline="0">
                <a:latin typeface="Helvetic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385816"/>
            <a:ext cx="9144000" cy="1472184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-3530" y="0"/>
            <a:ext cx="9144000" cy="14700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L</a:t>
            </a:r>
            <a:r>
              <a:rPr lang="en-US" sz="3200" b="0" dirty="0" smtClean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ong-</a:t>
            </a:r>
            <a:r>
              <a:rPr lang="en-US" sz="3200" b="1" dirty="0" smtClean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B</a:t>
            </a:r>
            <a:r>
              <a:rPr lang="en-US" sz="3200" b="0" dirty="0" smtClean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aseline 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N</a:t>
            </a:r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eutrino </a:t>
            </a:r>
            <a:r>
              <a:rPr lang="en-US" sz="3200" b="1" dirty="0" smtClean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E</a:t>
            </a:r>
            <a:r>
              <a:rPr lang="en-US" sz="3200" b="0" dirty="0" smtClean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xperiment</a:t>
            </a:r>
            <a:endParaRPr lang="en-US" sz="3200" b="0" dirty="0">
              <a:solidFill>
                <a:schemeClr val="bg1">
                  <a:lumMod val="75000"/>
                </a:schemeClr>
              </a:solidFill>
              <a:effectLst>
                <a:glow>
                  <a:schemeClr val="bg1"/>
                </a:glow>
              </a:effectLst>
              <a:latin typeface="Helvetica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0" y="5746750"/>
            <a:ext cx="9140470" cy="0"/>
          </a:xfrm>
          <a:prstGeom prst="line">
            <a:avLst/>
          </a:prstGeom>
          <a:noFill/>
          <a:ln w="101600" cmpd="tri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0" y="3352800"/>
            <a:ext cx="2819400" cy="40011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2000" baseline="0">
                <a:latin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 flipV="1">
            <a:off x="0" y="1143000"/>
            <a:ext cx="9144000" cy="1"/>
          </a:xfrm>
          <a:prstGeom prst="line">
            <a:avLst/>
          </a:prstGeom>
          <a:noFill/>
          <a:ln w="101600" cmpd="tri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1823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B0CC7-6560-4468-94ED-564054727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43525-3B1A-44A0-A056-234B6FCCB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16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3456F-E44B-4308-A6E5-106AFD0EF0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86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E76C-652B-451F-9E59-056D1B55A6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4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5C89-D6FC-4560-9CB1-39000E1C12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70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017-2549-4E39-BE79-10757E736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85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1589-CE8A-4FDB-91B4-CD98CCC29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46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4F69-0460-411D-8A35-DD71B331B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12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7D909-959C-406F-934C-7F4C576E09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14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6D6C-11D5-4C37-8E42-883BFBC096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5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3739896" cy="38100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447800" cy="27432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562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306C-E9E8-4728-A573-33B59FA9E8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0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9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816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7823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495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6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495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6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9295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210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257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20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5257800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1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572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257800"/>
          </a:xfrm>
        </p:spPr>
        <p:txBody>
          <a:bodyPr vert="eaVert"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034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1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5562600" cy="1143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7BCEBE-511D-4B87-96E8-0E1B278FCC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4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05000"/>
            <a:ext cx="68580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LBNE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97280" y="3352800"/>
            <a:ext cx="6949440" cy="1877437"/>
          </a:xfrm>
        </p:spPr>
        <p:txBody>
          <a:bodyPr/>
          <a:lstStyle/>
          <a:p>
            <a:r>
              <a:rPr lang="en-US" dirty="0" smtClean="0"/>
              <a:t>Jim Strait</a:t>
            </a:r>
          </a:p>
          <a:p>
            <a:r>
              <a:rPr lang="en-US" dirty="0" smtClean="0"/>
              <a:t>Fermilab</a:t>
            </a:r>
          </a:p>
          <a:p>
            <a:endParaRPr lang="en-US" dirty="0"/>
          </a:p>
          <a:p>
            <a:r>
              <a:rPr lang="en-US" dirty="0" smtClean="0"/>
              <a:t>NuFact 2012</a:t>
            </a:r>
          </a:p>
          <a:p>
            <a:r>
              <a:rPr lang="en-US" dirty="0" smtClean="0"/>
              <a:t>27 July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Near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need a highly capable near detector to:</a:t>
            </a:r>
          </a:p>
          <a:p>
            <a:r>
              <a:rPr lang="en-US" dirty="0" smtClean="0"/>
              <a:t>Measure the spectra of all species: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/>
              <a:t>,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latin typeface="GungsuhChe" pitchFamily="49" charset="-127"/>
                <a:ea typeface="GungsuhChe" pitchFamily="49" charset="-127"/>
                <a:cs typeface="Helvetica" pitchFamily="34" charset="0"/>
                <a:sym typeface="Symbol"/>
              </a:rPr>
              <a:t>e</a:t>
            </a:r>
            <a:r>
              <a:rPr lang="en-US" dirty="0" smtClean="0">
                <a:sym typeface="Symbol"/>
              </a:rPr>
              <a:t>, </a:t>
            </a:r>
            <a:r>
              <a:rPr lang="en-US" spc="-1200" dirty="0" err="1" smtClean="0">
                <a:latin typeface="Symbol" pitchFamily="18" charset="2"/>
              </a:rPr>
              <a:t>n</a:t>
            </a:r>
            <a:r>
              <a:rPr lang="en-US" baseline="40000" dirty="0" err="1" smtClean="0">
                <a:latin typeface="Times New Roman"/>
                <a:cs typeface="Times New Roman"/>
              </a:rPr>
              <a:t>─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dirty="0"/>
              <a:t>,</a:t>
            </a:r>
            <a:r>
              <a:rPr lang="en-US" dirty="0">
                <a:sym typeface="Symbol"/>
              </a:rPr>
              <a:t> </a:t>
            </a:r>
            <a:r>
              <a:rPr lang="en-US" spc="-1200" dirty="0">
                <a:latin typeface="Symbol" pitchFamily="18" charset="2"/>
              </a:rPr>
              <a:t>n</a:t>
            </a:r>
            <a:r>
              <a:rPr lang="en-US" spc="-600" baseline="40000" dirty="0">
                <a:latin typeface="Times New Roman"/>
                <a:cs typeface="Times New Roman"/>
              </a:rPr>
              <a:t>─</a:t>
            </a:r>
            <a:r>
              <a:rPr lang="en-US" baseline="40000" dirty="0">
                <a:latin typeface="Times New Roman"/>
                <a:cs typeface="Times New Roman"/>
              </a:rPr>
              <a:t> </a:t>
            </a:r>
            <a:r>
              <a:rPr lang="en-US" baseline="-25000" dirty="0" smtClean="0">
                <a:latin typeface="GungsuhChe" pitchFamily="49" charset="-127"/>
                <a:ea typeface="GungsuhChe" pitchFamily="49" charset="-127"/>
                <a:cs typeface="Helvetica" pitchFamily="34" charset="0"/>
                <a:sym typeface="Symbol"/>
              </a:rPr>
              <a:t>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=&gt; magnetized detector with good e</a:t>
            </a:r>
            <a:r>
              <a:rPr lang="en-US" baseline="30000" dirty="0" smtClean="0">
                <a:latin typeface="Cambria"/>
              </a:rPr>
              <a:t>±</a:t>
            </a:r>
            <a:r>
              <a:rPr lang="en-US" dirty="0" smtClean="0"/>
              <a:t> capability.</a:t>
            </a:r>
          </a:p>
          <a:p>
            <a:pPr>
              <a:tabLst>
                <a:tab pos="801688" algn="l"/>
              </a:tabLst>
            </a:pPr>
            <a:r>
              <a:rPr lang="en-US" dirty="0" smtClean="0"/>
              <a:t>Measure events from the same target nucleus (</a:t>
            </a:r>
            <a:r>
              <a:rPr lang="en-US" dirty="0" err="1" smtClean="0"/>
              <a:t>Ar</a:t>
            </a:r>
            <a:r>
              <a:rPr lang="en-US" dirty="0" smtClean="0"/>
              <a:t>) and the same technique as the far detector.</a:t>
            </a:r>
          </a:p>
          <a:p>
            <a:pPr>
              <a:tabLst>
                <a:tab pos="801688" algn="l"/>
              </a:tabLst>
            </a:pPr>
            <a:r>
              <a:rPr lang="en-US" dirty="0" smtClean="0"/>
              <a:t>Measure cross-sections necessary for oscillation measurements.</a:t>
            </a:r>
          </a:p>
          <a:p>
            <a:pPr>
              <a:tabLst>
                <a:tab pos="569913" algn="l"/>
              </a:tabLst>
            </a:pPr>
            <a:r>
              <a:rPr lang="en-US" dirty="0" smtClean="0"/>
              <a:t>Two candidate detectors:</a:t>
            </a:r>
            <a:br>
              <a:rPr lang="en-US" dirty="0" smtClean="0"/>
            </a:br>
            <a:r>
              <a:rPr lang="en-US" dirty="0" smtClean="0"/>
              <a:t>-	LAr </a:t>
            </a:r>
            <a:r>
              <a:rPr lang="en-US" dirty="0"/>
              <a:t>TPC or </a:t>
            </a:r>
            <a:br>
              <a:rPr lang="en-US" dirty="0"/>
            </a:br>
            <a:r>
              <a:rPr lang="en-US" dirty="0" smtClean="0"/>
              <a:t>-	Straw </a:t>
            </a:r>
            <a:r>
              <a:rPr lang="en-US" dirty="0"/>
              <a:t>Tube Tracker with embedded </a:t>
            </a:r>
            <a:r>
              <a:rPr lang="en-US" dirty="0" err="1"/>
              <a:t>Ar</a:t>
            </a:r>
            <a:r>
              <a:rPr lang="en-US" dirty="0"/>
              <a:t> Targets</a:t>
            </a:r>
          </a:p>
          <a:p>
            <a:pPr>
              <a:tabLst>
                <a:tab pos="801688" algn="l"/>
              </a:tabLs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784" y="1852247"/>
            <a:ext cx="6983591" cy="4238245"/>
            <a:chOff x="228600" y="1648265"/>
            <a:chExt cx="6983591" cy="4238245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97282" y="1648265"/>
              <a:ext cx="6114909" cy="419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Up Arrow 7"/>
            <p:cNvSpPr/>
            <p:nvPr/>
          </p:nvSpPr>
          <p:spPr>
            <a:xfrm>
              <a:off x="1828800" y="4648200"/>
              <a:ext cx="457200" cy="990600"/>
            </a:xfrm>
            <a:prstGeom prst="upArrow">
              <a:avLst/>
            </a:prstGeom>
            <a:scene3d>
              <a:camera prst="orthographicFront">
                <a:rot lat="18970246" lon="3322600" rev="18488990"/>
              </a:camera>
              <a:lightRig rig="threePt" dir="t">
                <a:rot lat="0" lon="0" rev="16200000"/>
              </a:lightRig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5486400"/>
              <a:ext cx="189537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Helvetica"/>
                  <a:cs typeface="Helvetica"/>
                </a:rPr>
                <a:t>Beam direction</a:t>
              </a:r>
              <a:endParaRPr lang="en-US" sz="2000" dirty="0">
                <a:latin typeface="Helvetica"/>
                <a:cs typeface="Helvetic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34308" y="1043353"/>
            <a:ext cx="6740769" cy="5240216"/>
            <a:chOff x="1934308" y="961292"/>
            <a:chExt cx="6740769" cy="5240216"/>
          </a:xfrm>
        </p:grpSpPr>
        <p:sp>
          <p:nvSpPr>
            <p:cNvPr id="15" name="Rectangle 14"/>
            <p:cNvSpPr/>
            <p:nvPr/>
          </p:nvSpPr>
          <p:spPr>
            <a:xfrm>
              <a:off x="1934308" y="961292"/>
              <a:ext cx="6740769" cy="5240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2043332" y="1059766"/>
              <a:ext cx="6556502" cy="5030720"/>
              <a:chOff x="4419600" y="1295400"/>
              <a:chExt cx="4422902" cy="3393636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842"/>
              <a:stretch/>
            </p:blipFill>
            <p:spPr bwMode="auto">
              <a:xfrm>
                <a:off x="4572000" y="1295400"/>
                <a:ext cx="4270502" cy="3393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>
                <a:off x="4572000" y="3351212"/>
                <a:ext cx="381001" cy="1588"/>
              </a:xfrm>
              <a:prstGeom prst="straightConnector1">
                <a:avLst/>
              </a:prstGeom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419600" y="3352800"/>
                <a:ext cx="748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imes New Roman"/>
                  </a:rPr>
                  <a:t>Beam</a:t>
                </a: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69848"/>
            <a:ext cx="82296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We need a highly capable near detector to:</a:t>
            </a:r>
          </a:p>
          <a:p>
            <a:r>
              <a:rPr lang="en-US" dirty="0" smtClean="0"/>
              <a:t>Measure the spectra of all species: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/>
              <a:t>,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latin typeface="GungsuhChe" pitchFamily="49" charset="-127"/>
                <a:ea typeface="GungsuhChe" pitchFamily="49" charset="-127"/>
                <a:cs typeface="Helvetica" pitchFamily="34" charset="0"/>
                <a:sym typeface="Symbol"/>
              </a:rPr>
              <a:t>e</a:t>
            </a:r>
            <a:r>
              <a:rPr lang="en-US" dirty="0" smtClean="0">
                <a:sym typeface="Symbol"/>
              </a:rPr>
              <a:t>, </a:t>
            </a:r>
            <a:r>
              <a:rPr lang="en-US" spc="-1200" dirty="0" err="1" smtClean="0">
                <a:latin typeface="Symbol" pitchFamily="18" charset="2"/>
              </a:rPr>
              <a:t>n</a:t>
            </a:r>
            <a:r>
              <a:rPr lang="en-US" baseline="40000" dirty="0" err="1" smtClean="0">
                <a:latin typeface="Times New Roman"/>
                <a:cs typeface="Times New Roman"/>
              </a:rPr>
              <a:t>─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dirty="0" smtClean="0"/>
              <a:t>,</a:t>
            </a:r>
            <a:r>
              <a:rPr lang="en-US" dirty="0" smtClean="0">
                <a:sym typeface="Symbol"/>
              </a:rPr>
              <a:t> </a:t>
            </a:r>
            <a:r>
              <a:rPr lang="en-US" spc="-1200" dirty="0" smtClean="0">
                <a:latin typeface="Symbol" pitchFamily="18" charset="2"/>
              </a:rPr>
              <a:t>n</a:t>
            </a:r>
            <a:r>
              <a:rPr lang="en-US" spc="-600" baseline="40000" dirty="0" smtClean="0">
                <a:latin typeface="Times New Roman"/>
                <a:cs typeface="Times New Roman"/>
              </a:rPr>
              <a:t>─</a:t>
            </a:r>
            <a:r>
              <a:rPr lang="en-US" baseline="40000" dirty="0" smtClean="0">
                <a:latin typeface="Times New Roman"/>
                <a:cs typeface="Times New Roman"/>
              </a:rPr>
              <a:t> </a:t>
            </a:r>
            <a:r>
              <a:rPr lang="en-US" baseline="-25000" dirty="0" smtClean="0">
                <a:latin typeface="GungsuhChe" pitchFamily="49" charset="-127"/>
                <a:ea typeface="GungsuhChe" pitchFamily="49" charset="-127"/>
                <a:cs typeface="Helvetica" pitchFamily="34" charset="0"/>
                <a:sym typeface="Symbol"/>
              </a:rPr>
              <a:t>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=&gt; magnetized detector with good e</a:t>
            </a:r>
            <a:r>
              <a:rPr lang="en-US" baseline="30000" dirty="0" smtClean="0">
                <a:latin typeface="Cambria"/>
              </a:rPr>
              <a:t>±</a:t>
            </a:r>
            <a:r>
              <a:rPr lang="en-US" dirty="0" smtClean="0"/>
              <a:t> capability.</a:t>
            </a:r>
          </a:p>
          <a:p>
            <a:pPr>
              <a:tabLst>
                <a:tab pos="801688" algn="l"/>
              </a:tabLst>
            </a:pPr>
            <a:r>
              <a:rPr lang="en-US" dirty="0" smtClean="0"/>
              <a:t>Measure events from the same target nucleus (</a:t>
            </a:r>
            <a:r>
              <a:rPr lang="en-US" dirty="0" err="1" smtClean="0"/>
              <a:t>Ar</a:t>
            </a:r>
            <a:r>
              <a:rPr lang="en-US" dirty="0" smtClean="0"/>
              <a:t>) and the same technique as the far detector.</a:t>
            </a:r>
          </a:p>
          <a:p>
            <a:pPr>
              <a:tabLst>
                <a:tab pos="801688" algn="l"/>
              </a:tabLst>
            </a:pPr>
            <a:r>
              <a:rPr lang="en-US" dirty="0" smtClean="0"/>
              <a:t>Measure cross-sections necessary for oscillation measurements.</a:t>
            </a:r>
          </a:p>
          <a:p>
            <a:pPr>
              <a:tabLst>
                <a:tab pos="569913" algn="l"/>
              </a:tabLst>
            </a:pPr>
            <a:r>
              <a:rPr lang="en-US" dirty="0" smtClean="0"/>
              <a:t>Two candidate detectors:</a:t>
            </a:r>
            <a:br>
              <a:rPr lang="en-US" dirty="0" smtClean="0"/>
            </a:br>
            <a:r>
              <a:rPr lang="en-US" dirty="0" smtClean="0"/>
              <a:t>-	LAr TPC or </a:t>
            </a:r>
            <a:br>
              <a:rPr lang="en-US" dirty="0" smtClean="0"/>
            </a:br>
            <a:r>
              <a:rPr lang="en-US" dirty="0" smtClean="0"/>
              <a:t>-	Straw Tube Tracker with embedded </a:t>
            </a:r>
            <a:r>
              <a:rPr lang="en-US" dirty="0" err="1" smtClean="0"/>
              <a:t>Ar</a:t>
            </a:r>
            <a:r>
              <a:rPr lang="en-US" dirty="0" smtClean="0"/>
              <a:t> Targets</a:t>
            </a:r>
          </a:p>
          <a:p>
            <a:pPr>
              <a:tabLst>
                <a:tab pos="801688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8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Encounters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5" y="710419"/>
            <a:ext cx="8538356" cy="608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2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7" y="1025384"/>
            <a:ext cx="8090094" cy="535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Reconfiguring LBNE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293" y="961290"/>
            <a:ext cx="8074854" cy="410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http</a:t>
            </a:r>
            <a:r>
              <a:rPr lang="en-US" sz="1800" dirty="0">
                <a:solidFill>
                  <a:srgbClr val="FFFF00"/>
                </a:solidFill>
              </a:rPr>
              <a:t>://www.fnal.gov/directorate/lbne_reconfiguration/index.shtml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340" y="2264898"/>
            <a:ext cx="3101256" cy="4015153"/>
            <a:chOff x="0" y="2264898"/>
            <a:chExt cx="3101256" cy="401515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64898"/>
              <a:ext cx="3101256" cy="4015153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8476" y="5698273"/>
              <a:ext cx="2880166" cy="553998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https://indico.fnal.gov</a:t>
              </a:r>
              <a:r>
                <a:rPr lang="en-US" sz="1500" dirty="0" smtClean="0"/>
                <a:t>/</a:t>
              </a:r>
              <a:br>
                <a:rPr lang="en-US" sz="1500" dirty="0" smtClean="0"/>
              </a:br>
              <a:r>
                <a:rPr lang="en-US" sz="1500" dirty="0" err="1" smtClean="0"/>
                <a:t>conferenceDisplay.py?confId</a:t>
              </a:r>
              <a:r>
                <a:rPr lang="en-US" sz="1500" dirty="0" smtClean="0"/>
                <a:t>=5622</a:t>
              </a:r>
              <a:endParaRPr lang="en-US" sz="1500" dirty="0"/>
            </a:p>
          </p:txBody>
        </p:sp>
      </p:grpSp>
      <p:sp>
        <p:nvSpPr>
          <p:cNvPr id="10" name="TextBox 9"/>
          <p:cNvSpPr txBox="1"/>
          <p:nvPr/>
        </p:nvSpPr>
        <p:spPr>
          <a:xfrm rot="18934800">
            <a:off x="-249196" y="2785405"/>
            <a:ext cx="33270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Final Report nearly ready ... </a:t>
            </a:r>
            <a:br>
              <a:rPr lang="en-US" dirty="0" smtClean="0"/>
            </a:br>
            <a:r>
              <a:rPr lang="en-US" dirty="0" smtClean="0"/>
              <a:t>no changes in the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7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Reconfiguration Interim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2" y="1020010"/>
            <a:ext cx="8250710" cy="539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20505" y="1744394"/>
            <a:ext cx="7938864" cy="452514"/>
            <a:chOff x="520505" y="1744394"/>
            <a:chExt cx="7938864" cy="45251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20505" y="1744394"/>
              <a:ext cx="792011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39259" y="1974168"/>
              <a:ext cx="792011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36911" y="2196908"/>
              <a:ext cx="10972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08599" y="2184851"/>
            <a:ext cx="7936706" cy="240581"/>
            <a:chOff x="508599" y="2184851"/>
            <a:chExt cx="7936706" cy="240581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2501705" y="2184851"/>
              <a:ext cx="5943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08599" y="2425432"/>
              <a:ext cx="61264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22887" y="2627838"/>
            <a:ext cx="2560320" cy="211931"/>
            <a:chOff x="522887" y="2627838"/>
            <a:chExt cx="2560320" cy="211931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522887" y="2839769"/>
              <a:ext cx="256032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775425" y="2627838"/>
              <a:ext cx="118872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035844" y="3493294"/>
            <a:ext cx="7508081" cy="707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31081" y="4388644"/>
            <a:ext cx="7508081" cy="707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31082" y="5238750"/>
            <a:ext cx="7508081" cy="554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552157"/>
          </a:xfrm>
        </p:spPr>
        <p:txBody>
          <a:bodyPr>
            <a:normAutofit/>
          </a:bodyPr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048" y="1066800"/>
            <a:ext cx="430471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Fundamental Trade-offs</a:t>
            </a:r>
          </a:p>
          <a:p>
            <a:pPr marL="168275" indent="-168275"/>
            <a:r>
              <a:rPr lang="en-US" sz="2200" dirty="0" smtClean="0"/>
              <a:t>Larger detector on the surface </a:t>
            </a:r>
            <a:r>
              <a:rPr lang="en-US" sz="2200" i="1" dirty="0" smtClean="0"/>
              <a:t>vs.</a:t>
            </a:r>
            <a:r>
              <a:rPr lang="en-US" sz="2200" dirty="0" smtClean="0"/>
              <a:t> smaller underground</a:t>
            </a:r>
          </a:p>
          <a:p>
            <a:pPr marL="168275" indent="-168275"/>
            <a:r>
              <a:rPr lang="en-US" sz="2200" dirty="0" smtClean="0"/>
              <a:t>Use existing beamline =&gt; more $ for detectors in first phase</a:t>
            </a:r>
            <a:br>
              <a:rPr lang="en-US" sz="2200" dirty="0" smtClean="0"/>
            </a:br>
            <a:r>
              <a:rPr lang="en-US" sz="2200" i="1" dirty="0" smtClean="0"/>
              <a:t>vs.</a:t>
            </a:r>
            <a:r>
              <a:rPr lang="en-US" sz="2200" dirty="0" smtClean="0"/>
              <a:t> new beamline with desired baseline and upgrade path </a:t>
            </a:r>
            <a:br>
              <a:rPr lang="en-US" sz="2200" dirty="0" smtClean="0"/>
            </a:br>
            <a:r>
              <a:rPr lang="en-US" sz="2200" dirty="0" smtClean="0"/>
              <a:t>=&gt; less $ for detectors in first phase.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" y="626012"/>
            <a:ext cx="4590103" cy="61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2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5685"/>
            <a:ext cx="8229600" cy="4119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But there are risks: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0123"/>
            <a:ext cx="8229600" cy="213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273127" y="1933662"/>
            <a:ext cx="7315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20505" y="2173034"/>
            <a:ext cx="64922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119490" y="2388517"/>
            <a:ext cx="44805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9702" y="2628988"/>
            <a:ext cx="80467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5415" y="2843299"/>
            <a:ext cx="56692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12528"/>
            <a:ext cx="8229600" cy="180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2689971" y="4350642"/>
            <a:ext cx="42062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34940" y="4795936"/>
            <a:ext cx="8068151" cy="888206"/>
            <a:chOff x="534940" y="4038672"/>
            <a:chExt cx="8068151" cy="888206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34940" y="4274415"/>
              <a:ext cx="13258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544465" y="4038672"/>
              <a:ext cx="8058626" cy="888206"/>
              <a:chOff x="544465" y="4038672"/>
              <a:chExt cx="8058626" cy="88820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7540943" y="4038672"/>
                <a:ext cx="100584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5306965" y="4488728"/>
                <a:ext cx="329184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556371" y="4703042"/>
                <a:ext cx="804672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544465" y="4926878"/>
                <a:ext cx="246888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5743824"/>
            <a:ext cx="8229600" cy="656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i="1" dirty="0" smtClean="0"/>
              <a:t>First studies suggest that the risks are manageable, but work continues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758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7200" y="3411358"/>
            <a:ext cx="8229600" cy="1546986"/>
            <a:chOff x="457200" y="3411358"/>
            <a:chExt cx="8229600" cy="1546986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788045"/>
              <a:ext cx="8229600" cy="1170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457200" y="3411358"/>
              <a:ext cx="8229600" cy="411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2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i="1" dirty="0" smtClean="0"/>
                <a:t>Opportunities:</a:t>
              </a:r>
              <a:endParaRPr lang="en-US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" y="1104702"/>
            <a:ext cx="8229600" cy="1566334"/>
            <a:chOff x="457200" y="1104701"/>
            <a:chExt cx="8229600" cy="1566334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455725"/>
              <a:ext cx="8229600" cy="1215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57200" y="1104701"/>
              <a:ext cx="8229600" cy="411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2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Helvetica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i="1" dirty="0" smtClean="0"/>
                <a:t>Limitations:</a:t>
              </a:r>
              <a:endParaRPr lang="en-US" i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Steering Committee 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0115" y="1951190"/>
            <a:ext cx="8038600" cy="239110"/>
            <a:chOff x="511102" y="1580689"/>
            <a:chExt cx="8038600" cy="23911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514662" y="1580689"/>
              <a:ext cx="60350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11102" y="1819799"/>
              <a:ext cx="32918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55639" y="2179790"/>
            <a:ext cx="8027802" cy="457200"/>
            <a:chOff x="524241" y="1809289"/>
            <a:chExt cx="8027802" cy="45720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5151420" y="1809289"/>
              <a:ext cx="33832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357483" y="2030006"/>
              <a:ext cx="219456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24241" y="2266489"/>
              <a:ext cx="5486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34081" y="4030473"/>
            <a:ext cx="8054603" cy="436179"/>
            <a:chOff x="495336" y="2718434"/>
            <a:chExt cx="8054603" cy="436179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03219" y="2718434"/>
              <a:ext cx="804672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95336" y="2939151"/>
              <a:ext cx="804672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05847" y="3154613"/>
              <a:ext cx="521208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73024" y="2279904"/>
            <a:ext cx="7997952" cy="4007906"/>
            <a:chOff x="573024" y="2279904"/>
            <a:chExt cx="7997952" cy="4007906"/>
          </a:xfrm>
        </p:grpSpPr>
        <p:sp>
          <p:nvSpPr>
            <p:cNvPr id="3" name="TextBox 2"/>
            <p:cNvSpPr txBox="1"/>
            <p:nvPr/>
          </p:nvSpPr>
          <p:spPr>
            <a:xfrm>
              <a:off x="1036320" y="2279904"/>
              <a:ext cx="1402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33FF"/>
                  </a:solidFill>
                </a:rPr>
                <a:t>*</a:t>
              </a:r>
              <a:endParaRPr lang="en-US" dirty="0">
                <a:solidFill>
                  <a:srgbClr val="3333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024" y="5364480"/>
              <a:ext cx="79979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/>
              <a:r>
                <a:rPr lang="en-US" dirty="0" smtClean="0">
                  <a:solidFill>
                    <a:srgbClr val="3333FF"/>
                  </a:solidFill>
                </a:rPr>
                <a:t>*	Note that the cost increase of moving the detector underground is only ~15% of the total cost of the project.  The cost of adding a high-performance near detector, including all civil construction, </a:t>
              </a:r>
              <a:r>
                <a:rPr lang="en-US" smtClean="0">
                  <a:solidFill>
                    <a:srgbClr val="3333FF"/>
                  </a:solidFill>
                </a:rPr>
                <a:t>is similar.</a:t>
              </a:r>
              <a:endParaRPr lang="en-US" dirty="0">
                <a:solidFill>
                  <a:srgbClr val="3333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9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 Responds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45" y="746760"/>
            <a:ext cx="6348984" cy="6033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671779" y="3677724"/>
            <a:ext cx="5486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90067" y="3488748"/>
            <a:ext cx="5577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89171" y="3305868"/>
            <a:ext cx="2103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61340" y="5070201"/>
            <a:ext cx="525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73867" y="5258091"/>
            <a:ext cx="3291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73866" y="4368744"/>
            <a:ext cx="56692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6393" y="4569160"/>
            <a:ext cx="2743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6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15" y="1066800"/>
            <a:ext cx="8503920" cy="53340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The preferred configuration would be the first step in a phased program.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In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phase, LBNE </a:t>
            </a:r>
            <a:r>
              <a:rPr lang="en-US" sz="2000" dirty="0"/>
              <a:t>would determine the </a:t>
            </a:r>
            <a:r>
              <a:rPr lang="en-US" sz="2000" dirty="0" smtClean="0"/>
              <a:t>sign(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32</a:t>
            </a:r>
            <a:r>
              <a:rPr lang="en-US" sz="2000" dirty="0" smtClean="0"/>
              <a:t>) and measure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/>
              <a:t>, as well as measuring other oscillation parameters: </a:t>
            </a:r>
            <a:r>
              <a:rPr lang="en-US" sz="2000" i="1" dirty="0">
                <a:latin typeface="Symbol" pitchFamily="18" charset="2"/>
              </a:rPr>
              <a:t>q</a:t>
            </a:r>
            <a:r>
              <a:rPr lang="en-US" sz="2000" baseline="-25000" dirty="0"/>
              <a:t>13</a:t>
            </a:r>
            <a:r>
              <a:rPr lang="en-US" sz="2000" dirty="0"/>
              <a:t>, </a:t>
            </a:r>
            <a:r>
              <a:rPr lang="en-US" sz="2000" i="1" dirty="0">
                <a:latin typeface="Symbol" pitchFamily="18" charset="2"/>
              </a:rPr>
              <a:t>q</a:t>
            </a:r>
            <a:r>
              <a:rPr lang="en-US" sz="2000" baseline="-25000" dirty="0"/>
              <a:t>23</a:t>
            </a:r>
            <a:r>
              <a:rPr lang="en-US" sz="2000" dirty="0"/>
              <a:t>, and |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r>
              <a:rPr lang="en-US" sz="2000" baseline="-25000" dirty="0"/>
              <a:t>32</a:t>
            </a:r>
            <a:r>
              <a:rPr lang="en-US" sz="2000" dirty="0"/>
              <a:t>|.  Subsequent phases </a:t>
            </a:r>
            <a:r>
              <a:rPr lang="en-US" sz="2000" dirty="0" smtClean="0"/>
              <a:t>would </a:t>
            </a:r>
            <a:r>
              <a:rPr lang="en-US" sz="2000" dirty="0"/>
              <a:t>include:</a:t>
            </a:r>
          </a:p>
          <a:p>
            <a:pPr lvl="0">
              <a:spcBef>
                <a:spcPts val="600"/>
              </a:spcBef>
              <a:tabLst>
                <a:tab pos="511175" algn="l"/>
              </a:tabLst>
            </a:pPr>
            <a:r>
              <a:rPr lang="en-US" sz="2000" dirty="0" smtClean="0"/>
              <a:t>Build </a:t>
            </a:r>
            <a:r>
              <a:rPr lang="en-US" sz="2000" dirty="0"/>
              <a:t>a highly capable near neutrino detector,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700" dirty="0" smtClean="0"/>
              <a:t>-	</a:t>
            </a:r>
            <a:r>
              <a:rPr lang="en-US" sz="1800" dirty="0" smtClean="0"/>
              <a:t>reduce </a:t>
            </a:r>
            <a:r>
              <a:rPr lang="en-US" sz="1800" dirty="0"/>
              <a:t>systematic errors on the oscillation measurements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	enable </a:t>
            </a:r>
            <a:r>
              <a:rPr lang="en-US" sz="1800" dirty="0"/>
              <a:t>a broad program of non-oscillation neutrino physics</a:t>
            </a:r>
            <a:r>
              <a:rPr lang="en-US" sz="1800" dirty="0" smtClean="0"/>
              <a:t>.</a:t>
            </a:r>
            <a:endParaRPr lang="en-US" sz="1800" dirty="0"/>
          </a:p>
          <a:p>
            <a:pPr lvl="0">
              <a:spcBef>
                <a:spcPts val="600"/>
              </a:spcBef>
              <a:tabLst>
                <a:tab pos="511175" algn="l"/>
              </a:tabLst>
            </a:pPr>
            <a:r>
              <a:rPr lang="en-US" sz="2000" dirty="0" smtClean="0"/>
              <a:t>Increase the detector </a:t>
            </a:r>
            <a:r>
              <a:rPr lang="en-US" sz="2000" dirty="0"/>
              <a:t>mass or </a:t>
            </a:r>
            <a:r>
              <a:rPr lang="en-US" sz="2000" dirty="0" smtClean="0"/>
              <a:t>increase </a:t>
            </a:r>
            <a:r>
              <a:rPr lang="en-US" sz="2000" dirty="0"/>
              <a:t>the beam power (Project </a:t>
            </a:r>
            <a:r>
              <a:rPr lang="en-US" sz="2000" dirty="0" smtClean="0"/>
              <a:t>X)</a:t>
            </a:r>
            <a:br>
              <a:rPr lang="en-US" sz="2000" dirty="0" smtClean="0"/>
            </a:br>
            <a:r>
              <a:rPr lang="en-US" sz="1700" dirty="0" smtClean="0"/>
              <a:t>-	</a:t>
            </a:r>
            <a:r>
              <a:rPr lang="en-US" sz="1800" dirty="0" smtClean="0"/>
              <a:t>add </a:t>
            </a:r>
            <a:r>
              <a:rPr lang="en-US" sz="1800" dirty="0"/>
              <a:t>statistical precision to all of the neutrino measurements</a:t>
            </a:r>
            <a:r>
              <a:rPr lang="en-US" sz="1800" dirty="0" smtClean="0"/>
              <a:t>.</a:t>
            </a:r>
            <a:endParaRPr lang="en-US" sz="1800" dirty="0"/>
          </a:p>
          <a:p>
            <a:pPr lvl="0">
              <a:spcBef>
                <a:spcPts val="600"/>
              </a:spcBef>
              <a:tabLst>
                <a:tab pos="511175" algn="l"/>
              </a:tabLst>
            </a:pPr>
            <a:r>
              <a:rPr lang="en-US" sz="2000" dirty="0" smtClean="0"/>
              <a:t>Add </a:t>
            </a:r>
            <a:r>
              <a:rPr lang="en-US" sz="2000" dirty="0"/>
              <a:t>a large detector at the 4850 foot (4300 mwe) level at </a:t>
            </a:r>
            <a:r>
              <a:rPr lang="en-US" sz="2000" dirty="0" smtClean="0"/>
              <a:t>Homestake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-	enable proton decay, supernova neutrino, and other non-beam physics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700" dirty="0" smtClean="0"/>
              <a:t>-	</a:t>
            </a:r>
            <a:r>
              <a:rPr lang="en-US" sz="1800" dirty="0" smtClean="0"/>
              <a:t>further </a:t>
            </a:r>
            <a:r>
              <a:rPr lang="en-US" sz="1800" dirty="0"/>
              <a:t>improve the precision of the main </a:t>
            </a:r>
            <a:r>
              <a:rPr lang="en-US" sz="1800" dirty="0" smtClean="0"/>
              <a:t>oscillation measurements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	enable use of more </a:t>
            </a:r>
            <a:r>
              <a:rPr lang="en-US" sz="1800" dirty="0"/>
              <a:t>difficult </a:t>
            </a:r>
            <a:r>
              <a:rPr lang="en-US" sz="1800" dirty="0" smtClean="0"/>
              <a:t>channels for a </a:t>
            </a:r>
            <a:r>
              <a:rPr lang="en-US" sz="1800" dirty="0"/>
              <a:t>fully comprehensive </a:t>
            </a:r>
            <a:r>
              <a:rPr lang="en-US" sz="1800" dirty="0" smtClean="0"/>
              <a:t>program of </a:t>
            </a:r>
            <a:br>
              <a:rPr lang="en-US" sz="1800" dirty="0" smtClean="0"/>
            </a:br>
            <a:r>
              <a:rPr lang="en-US" sz="1800" dirty="0" smtClean="0"/>
              <a:t>	oscillation measurements</a:t>
            </a:r>
          </a:p>
          <a:p>
            <a:pPr marL="0" lvl="0" indent="0">
              <a:spcBef>
                <a:spcPts val="1200"/>
              </a:spcBef>
              <a:buNone/>
              <a:tabLst>
                <a:tab pos="511175" algn="l"/>
              </a:tabLst>
            </a:pPr>
            <a:r>
              <a:rPr lang="en-US" sz="2000" i="1" dirty="0" smtClean="0">
                <a:solidFill>
                  <a:srgbClr val="3333FF"/>
                </a:solidFill>
              </a:rPr>
              <a:t>The actual order and scope of the next phases would, of course, depend on physics, resources, and the interests of current and new collaborators.</a:t>
            </a:r>
            <a:endParaRPr lang="en-US" sz="2000" i="1" dirty="0">
              <a:solidFill>
                <a:srgbClr val="3333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3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Program: Possible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69848"/>
            <a:ext cx="8229600" cy="2297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buFont typeface="Arial" pitchFamily="34" charset="0"/>
              <a:buNone/>
            </a:pPr>
            <a:r>
              <a:rPr lang="en-US" sz="2400" dirty="0" smtClean="0"/>
              <a:t>1)	10 kt LAr detector on surface at Homestake + LBNE beamline (700 kW)</a:t>
            </a:r>
          </a:p>
          <a:p>
            <a:pPr marL="341313" indent="-341313">
              <a:buFont typeface="Arial" pitchFamily="34" charset="0"/>
              <a:buNone/>
            </a:pPr>
            <a:r>
              <a:rPr lang="en-US" sz="2400" dirty="0" smtClean="0"/>
              <a:t>2)	Near Neutrino Detector at Fermilab</a:t>
            </a:r>
          </a:p>
          <a:p>
            <a:pPr marL="341313" indent="-341313">
              <a:buFont typeface="Arial" pitchFamily="34" charset="0"/>
              <a:buNone/>
            </a:pPr>
            <a:r>
              <a:rPr lang="en-US" sz="2400" dirty="0"/>
              <a:t>3</a:t>
            </a:r>
            <a:r>
              <a:rPr lang="en-US" sz="2400" dirty="0" smtClean="0"/>
              <a:t>)	Project X stage 1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1.1 MW LBNE beam</a:t>
            </a:r>
          </a:p>
          <a:p>
            <a:pPr marL="341313" indent="-341313">
              <a:buFont typeface="Arial" pitchFamily="34" charset="0"/>
              <a:buNone/>
            </a:pPr>
            <a:r>
              <a:rPr lang="en-US" sz="2400" dirty="0"/>
              <a:t>4</a:t>
            </a:r>
            <a:r>
              <a:rPr lang="en-US" sz="2400" dirty="0" smtClean="0"/>
              <a:t>)	Additional 20-30 kt detector deep underground (4300 mwe)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429" y="5573487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dirty="0">
                <a:solidFill>
                  <a:srgbClr val="FF0000"/>
                </a:solidFill>
              </a:rPr>
              <a:t>Additional national or international collaborators could help accelerate the implementation of the full LBNE program</a:t>
            </a:r>
            <a:r>
              <a:rPr lang="en-US" sz="2500" dirty="0" smtClean="0">
                <a:solidFill>
                  <a:srgbClr val="FF0000"/>
                </a:solidFill>
              </a:rPr>
              <a:t>.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3" y="3444198"/>
            <a:ext cx="8837613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609600"/>
          </a:xfrm>
          <a:solidFill>
            <a:schemeClr val="bg1"/>
          </a:solidFill>
          <a:ln cap="flat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smtClean="0">
                <a:ea typeface="ＭＳ Ｐゴシック" pitchFamily="34" charset="-128"/>
              </a:rPr>
              <a:t>Long-Baseline Neutrino Experiment Collaboration</a:t>
            </a:r>
            <a:r>
              <a:rPr lang="en-US" sz="400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4572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Alabama:</a:t>
            </a:r>
            <a:r>
              <a:rPr lang="en-US" sz="900" dirty="0" smtClean="0">
                <a:ea typeface="ＭＳ Ｐゴシック" pitchFamily="34" charset="-128"/>
              </a:rPr>
              <a:t> </a:t>
            </a:r>
            <a:r>
              <a:rPr lang="en-US" sz="800" dirty="0" err="1" smtClean="0">
                <a:ea typeface="ＭＳ Ｐゴシック" pitchFamily="34" charset="-128"/>
              </a:rPr>
              <a:t>S.Habib</a:t>
            </a:r>
            <a:r>
              <a:rPr lang="en-US" sz="800" dirty="0" smtClean="0">
                <a:ea typeface="ＭＳ Ｐゴシック" pitchFamily="34" charset="-128"/>
              </a:rPr>
              <a:t>, I.Stancu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Argonne:  </a:t>
            </a:r>
            <a:r>
              <a:rPr lang="en-US" sz="800" dirty="0" smtClean="0">
                <a:ea typeface="ＭＳ Ｐゴシック" pitchFamily="34" charset="-128"/>
              </a:rPr>
              <a:t>M.D</a:t>
            </a:r>
            <a:r>
              <a:rPr lang="ja-JP" altLang="en-US" sz="800" dirty="0" smtClean="0">
                <a:ea typeface="ＭＳ Ｐゴシック" pitchFamily="34" charset="-128"/>
              </a:rPr>
              <a:t>’</a:t>
            </a:r>
            <a:r>
              <a:rPr lang="en-US" altLang="ja-JP" sz="800" dirty="0" smtClean="0">
                <a:ea typeface="ＭＳ Ｐゴシック" pitchFamily="34" charset="-128"/>
              </a:rPr>
              <a:t>Agostino, G.Drake.Z.Djurcic, M.Goodman, V.Guarino, S.Magill, J.Paley, H.Sahoo, R.Talaga, M.Wetstein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Boston: </a:t>
            </a:r>
            <a:r>
              <a:rPr lang="en-US" sz="800" dirty="0" smtClean="0">
                <a:ea typeface="ＭＳ Ｐゴシック" pitchFamily="34" charset="-128"/>
              </a:rPr>
              <a:t>E.Hazen</a:t>
            </a:r>
            <a:r>
              <a:rPr lang="en-US" sz="800" b="1" dirty="0" smtClean="0">
                <a:ea typeface="ＭＳ Ｐゴシック" pitchFamily="34" charset="-128"/>
              </a:rPr>
              <a:t>, </a:t>
            </a:r>
            <a:r>
              <a:rPr lang="en-US" sz="800" dirty="0" smtClean="0">
                <a:ea typeface="ＭＳ Ｐゴシック" pitchFamily="34" charset="-128"/>
              </a:rPr>
              <a:t>E.Kearns, S.Linden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Brookhaven:  </a:t>
            </a:r>
            <a:r>
              <a:rPr lang="en-US" sz="800" dirty="0" smtClean="0">
                <a:ea typeface="ＭＳ Ｐゴシック" pitchFamily="34" charset="-128"/>
              </a:rPr>
              <a:t>M.Bishai, R.Brown, H.Chen, M.Diwan, J.Dolph, G.Geronimo, R.Gill, </a:t>
            </a:r>
            <a:r>
              <a:rPr lang="en-US" sz="800" dirty="0" err="1" smtClean="0">
                <a:ea typeface="ＭＳ Ｐゴシック" pitchFamily="34" charset="-128"/>
              </a:rPr>
              <a:t>R.Hackenburg</a:t>
            </a:r>
            <a:r>
              <a:rPr lang="en-US" sz="800" dirty="0" smtClean="0">
                <a:ea typeface="ＭＳ Ｐゴシック" pitchFamily="34" charset="-128"/>
              </a:rPr>
              <a:t>, R.Hahn, S.Hans, Z.Isvan, D.Jaffe, S.Junnarkar, S.H.Kettell, F.Lanni, Y.Li, L.Littenberg, J.Ling, D.Makowiecki, W.Marciano, W.Morse, Z.Parsa,  V.Radeka, S.Rescia, N.Samios,R.Sharma, N.Simos, J.Sondericker, J.Stewart, H.Tanaka, H.Themann, C.Thorn, B.Viren, S.White, E.Worcester, M.Yeh, B.Yu, C.Zhang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Caltech: </a:t>
            </a:r>
            <a:r>
              <a:rPr lang="en-US" sz="800" dirty="0" smtClean="0">
                <a:ea typeface="ＭＳ Ｐゴシック" pitchFamily="34" charset="-128"/>
              </a:rPr>
              <a:t>R.McKeown, X.Qian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Cambridge</a:t>
            </a:r>
            <a:r>
              <a:rPr lang="en-US" sz="900" dirty="0" smtClean="0">
                <a:ea typeface="ＭＳ Ｐゴシック" pitchFamily="34" charset="-128"/>
              </a:rPr>
              <a:t>: </a:t>
            </a:r>
            <a:r>
              <a:rPr lang="en-US" sz="800" dirty="0" smtClean="0">
                <a:ea typeface="ＭＳ Ｐゴシック" pitchFamily="34" charset="-128"/>
              </a:rPr>
              <a:t>A.Blake, M.Thomson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Catania/INFN: </a:t>
            </a:r>
            <a:r>
              <a:rPr lang="en-US" sz="800" dirty="0" smtClean="0">
                <a:ea typeface="ＭＳ Ｐゴシック" pitchFamily="34" charset="-128"/>
              </a:rPr>
              <a:t>V.Bellini, </a:t>
            </a:r>
            <a:r>
              <a:rPr lang="en-US" sz="800" dirty="0" err="1" smtClean="0">
                <a:ea typeface="ＭＳ Ｐゴシック" pitchFamily="34" charset="-128"/>
              </a:rPr>
              <a:t>F.La</a:t>
            </a:r>
            <a:r>
              <a:rPr lang="en-US" sz="800" dirty="0" smtClean="0">
                <a:ea typeface="ＭＳ Ｐゴシック" pitchFamily="34" charset="-128"/>
              </a:rPr>
              <a:t> Zia, </a:t>
            </a:r>
            <a:r>
              <a:rPr lang="en-US" sz="800" dirty="0" err="1" smtClean="0">
                <a:ea typeface="ＭＳ Ｐゴシック" pitchFamily="34" charset="-128"/>
              </a:rPr>
              <a:t>F.Mammoliti</a:t>
            </a:r>
            <a:r>
              <a:rPr lang="en-US" sz="800" dirty="0" smtClean="0">
                <a:ea typeface="ＭＳ Ｐゴシック" pitchFamily="34" charset="-128"/>
              </a:rPr>
              <a:t>, R.Potenza,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Chicago: </a:t>
            </a:r>
            <a:r>
              <a:rPr lang="en-US" sz="800" dirty="0" smtClean="0">
                <a:ea typeface="ＭＳ Ｐゴシック" pitchFamily="34" charset="-128"/>
              </a:rPr>
              <a:t>E.Blucher, M.Strait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Colorado: </a:t>
            </a:r>
            <a:r>
              <a:rPr lang="en-US" sz="800" dirty="0" smtClean="0">
                <a:ea typeface="ＭＳ Ｐゴシック" pitchFamily="34" charset="-128"/>
              </a:rPr>
              <a:t>S.Coleman</a:t>
            </a:r>
            <a:r>
              <a:rPr lang="en-US" sz="800" b="1" dirty="0" smtClean="0">
                <a:ea typeface="ＭＳ Ｐゴシック" pitchFamily="34" charset="-128"/>
              </a:rPr>
              <a:t>, </a:t>
            </a:r>
            <a:r>
              <a:rPr lang="en-US" sz="800" dirty="0" smtClean="0">
                <a:ea typeface="ＭＳ Ｐゴシック" pitchFamily="34" charset="-128"/>
              </a:rPr>
              <a:t>R.Johnson, S.Johnson, A.Marino, E.Zimmerman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Colorado State:  </a:t>
            </a:r>
            <a:r>
              <a:rPr lang="en-US" sz="800" dirty="0" smtClean="0">
                <a:ea typeface="ＭＳ Ｐゴシック" pitchFamily="34" charset="-128"/>
              </a:rPr>
              <a:t>M.Bass,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B.E.Berger, J.Brack, N.Buchanan, D.Cherdack, J.Harton, W.Johnston, W.Toki, T.Wachala, D.Warner, R.J.Wilson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Columbia:  </a:t>
            </a:r>
            <a:r>
              <a:rPr lang="en-US" sz="800" dirty="0" smtClean="0">
                <a:ea typeface="ＭＳ Ｐゴシック" pitchFamily="34" charset="-128"/>
              </a:rPr>
              <a:t>R.Carr, L.Camillieri, C.Y.Chi, G.Karagiorgi, C.Mariani, M.Shaevitz, W.Sippach, W.Willis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Crookston: </a:t>
            </a:r>
            <a:r>
              <a:rPr lang="en-US" sz="800" dirty="0" smtClean="0">
                <a:ea typeface="ＭＳ Ｐゴシック" pitchFamily="34" charset="-128"/>
              </a:rPr>
              <a:t>D.Demuth</a:t>
            </a:r>
            <a:endParaRPr lang="en-US" sz="8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Dakota State: </a:t>
            </a:r>
            <a:r>
              <a:rPr lang="en-US" sz="800" dirty="0" smtClean="0">
                <a:ea typeface="ＭＳ Ｐゴシック" pitchFamily="34" charset="-128"/>
              </a:rPr>
              <a:t>B.Szcerbinska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Davis: </a:t>
            </a:r>
            <a:r>
              <a:rPr lang="en-US" sz="800" dirty="0" smtClean="0">
                <a:ea typeface="ＭＳ Ｐゴシック" pitchFamily="34" charset="-128"/>
              </a:rPr>
              <a:t>M.Bergevin,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R.Breedon, D.Danielson, J.Felde, </a:t>
            </a:r>
            <a:r>
              <a:rPr lang="en-US" sz="800" dirty="0" err="1" smtClean="0">
                <a:ea typeface="ＭＳ Ｐゴシック" pitchFamily="34" charset="-128"/>
              </a:rPr>
              <a:t>C.Maesano</a:t>
            </a:r>
            <a:r>
              <a:rPr lang="en-US" sz="800" dirty="0" smtClean="0">
                <a:ea typeface="ＭＳ Ｐゴシック" pitchFamily="34" charset="-128"/>
              </a:rPr>
              <a:t>, M.Tripanthi, R.Svoboda, </a:t>
            </a:r>
            <a:r>
              <a:rPr lang="en-US" sz="800" dirty="0" err="1" smtClean="0">
                <a:ea typeface="ＭＳ Ｐゴシック" pitchFamily="34" charset="-128"/>
              </a:rPr>
              <a:t>M.Szydagis</a:t>
            </a:r>
            <a:endParaRPr lang="en-US" sz="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Drexel: </a:t>
            </a:r>
            <a:r>
              <a:rPr lang="en-US" sz="800" dirty="0" smtClean="0">
                <a:ea typeface="ＭＳ Ｐゴシック" pitchFamily="34" charset="-128"/>
              </a:rPr>
              <a:t>C.Lane, S.Perasso</a:t>
            </a:r>
            <a:endParaRPr lang="en-US" sz="8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Duke: </a:t>
            </a:r>
            <a:r>
              <a:rPr lang="en-US" sz="800" dirty="0" smtClean="0">
                <a:ea typeface="ＭＳ Ｐゴシック" pitchFamily="34" charset="-128"/>
              </a:rPr>
              <a:t>T.Akiri,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J.Fowler, A.Himmel,  Z.Li, K.Scholberg, C.Walter, R.Wendell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Duluth: </a:t>
            </a:r>
            <a:r>
              <a:rPr lang="en-US" sz="800" dirty="0" smtClean="0">
                <a:ea typeface="ＭＳ Ｐゴシック" pitchFamily="34" charset="-128"/>
              </a:rPr>
              <a:t>R.Gran, A.Habig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Fermilab: </a:t>
            </a:r>
            <a:r>
              <a:rPr lang="en-US" sz="800" dirty="0" smtClean="0">
                <a:ea typeface="ＭＳ Ｐゴシック" pitchFamily="34" charset="-128"/>
              </a:rPr>
              <a:t>D.Allspach,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M.Andrews,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B.Baller, E.Berman, </a:t>
            </a:r>
            <a:r>
              <a:rPr lang="en-US" sz="800" dirty="0" err="1" smtClean="0">
                <a:ea typeface="ＭＳ Ｐゴシック" pitchFamily="34" charset="-128"/>
              </a:rPr>
              <a:t>R.Bernstein</a:t>
            </a:r>
            <a:r>
              <a:rPr lang="en-US" sz="800" dirty="0" smtClean="0">
                <a:ea typeface="ＭＳ Ｐゴシック" pitchFamily="34" charset="-128"/>
              </a:rPr>
              <a:t>, </a:t>
            </a:r>
            <a:r>
              <a:rPr lang="en-US" sz="800" dirty="0" err="1" smtClean="0">
                <a:ea typeface="ＭＳ Ｐゴシック" pitchFamily="34" charset="-128"/>
              </a:rPr>
              <a:t>V.Bocean</a:t>
            </a:r>
            <a:r>
              <a:rPr lang="en-US" sz="800" dirty="0" smtClean="0">
                <a:ea typeface="ＭＳ Ｐゴシック" pitchFamily="34" charset="-128"/>
              </a:rPr>
              <a:t>, M.Campbell, A.Chen, S.Childress, A.Drozhdin, T.Dykhuis, C.Escobar, </a:t>
            </a:r>
            <a:r>
              <a:rPr lang="en-US" sz="800" dirty="0" err="1" smtClean="0">
                <a:ea typeface="ＭＳ Ｐゴシック" pitchFamily="34" charset="-128"/>
              </a:rPr>
              <a:t>H.Greenlee</a:t>
            </a:r>
            <a:r>
              <a:rPr lang="en-US" sz="800" dirty="0" smtClean="0">
                <a:ea typeface="ＭＳ Ｐゴシック" pitchFamily="34" charset="-128"/>
              </a:rPr>
              <a:t>, A.Hahn, S.Hays, A.Heavey, J.Howell, P.Huhr, J.Hylen, C.James, M.Johnson, J.Johnstone, H.Jostlein, T.Junk, B.Kayser, </a:t>
            </a:r>
            <a:r>
              <a:rPr lang="en-US" sz="800" dirty="0" err="1" smtClean="0">
                <a:ea typeface="ＭＳ Ｐゴシック" pitchFamily="34" charset="-128"/>
              </a:rPr>
              <a:t>M.Kirby</a:t>
            </a:r>
            <a:r>
              <a:rPr lang="en-US" sz="800" dirty="0" smtClean="0">
                <a:ea typeface="ＭＳ Ｐゴシック" pitchFamily="34" charset="-128"/>
              </a:rPr>
              <a:t>, G.Koizumi, T.Lackowski, P.Lucas, B.Lundberg, T.Lundin, P.Mantsch, </a:t>
            </a:r>
            <a:r>
              <a:rPr lang="en-US" sz="800" dirty="0" err="1" smtClean="0">
                <a:ea typeface="ＭＳ Ｐゴシック" pitchFamily="34" charset="-128"/>
              </a:rPr>
              <a:t>A.Marchionni</a:t>
            </a:r>
            <a:r>
              <a:rPr lang="en-US" sz="800" dirty="0" smtClean="0">
                <a:ea typeface="ＭＳ Ｐゴシック" pitchFamily="34" charset="-128"/>
              </a:rPr>
              <a:t>, E .McCluskey, S.Moed Sher, N.Mokhov, C.Moore, J.Morfin, B.Norris, V.Papadimitriou,  R.Plunkett, C.Polly, S.Pordes, O.Prokofiev, J.L.Raaf, G.Rameika, B.Rebel, D.Reitzner, K.Riesselmann, R.Rucinski, R.Schmidt, D.Schmitz, P.Shanahan, M.Stancari, </a:t>
            </a:r>
            <a:r>
              <a:rPr lang="en-US" sz="800" dirty="0" err="1" smtClean="0">
                <a:ea typeface="ＭＳ Ｐゴシック" pitchFamily="34" charset="-128"/>
              </a:rPr>
              <a:t>A.Stefanik</a:t>
            </a:r>
            <a:r>
              <a:rPr lang="en-US" sz="800" dirty="0" smtClean="0">
                <a:ea typeface="ＭＳ Ｐゴシック" pitchFamily="34" charset="-128"/>
              </a:rPr>
              <a:t>, J.Strait, S.Striganov, K.Vaziri, G.Velev, T.Wyman, G.Zeller, R.Zwaska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Hawai’i: </a:t>
            </a:r>
            <a:r>
              <a:rPr lang="en-US" sz="800" dirty="0" smtClean="0">
                <a:ea typeface="ＭＳ Ｐゴシック" pitchFamily="34" charset="-128"/>
              </a:rPr>
              <a:t>S.Dye, J.Kumar, J.Learned, J.Maricic, S.Matsuno, R.Milincic, S.Pakvasa,  M.Rosen, G.Varner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Houston: </a:t>
            </a:r>
            <a:r>
              <a:rPr lang="en-US" sz="800" dirty="0" smtClean="0">
                <a:ea typeface="ＭＳ Ｐゴシック" pitchFamily="34" charset="-128"/>
              </a:rPr>
              <a:t>L.Whitehead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Indian Universities: </a:t>
            </a:r>
            <a:r>
              <a:rPr lang="en-US" sz="800" dirty="0" smtClean="0">
                <a:ea typeface="ＭＳ Ｐゴシック" pitchFamily="34" charset="-128"/>
              </a:rPr>
              <a:t>V.Singh (BHU); B.Choudhary, S.Mandal (DU); B.Bhuyan [IIT(G)]; V.Bhatnagar, A.Kumar, S.Sahijpal(PU)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Indiana: </a:t>
            </a:r>
            <a:r>
              <a:rPr lang="en-US" sz="900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W.Fox, C.Johnson, M.Messier, S.Mufson, J.Musser, R.Tayloe, J.Urheim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Iowa State</a:t>
            </a:r>
            <a:r>
              <a:rPr lang="en-US" sz="900" dirty="0" smtClean="0">
                <a:ea typeface="ＭＳ Ｐゴシック" pitchFamily="34" charset="-128"/>
              </a:rPr>
              <a:t>:  </a:t>
            </a:r>
            <a:r>
              <a:rPr lang="en-US" sz="800" dirty="0" smtClean="0">
                <a:ea typeface="ＭＳ Ｐゴシック" pitchFamily="34" charset="-128"/>
              </a:rPr>
              <a:t>I.Anghel, G.S.Davies, M.Sanchez, T.Xin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IPMU/Tokyo:</a:t>
            </a:r>
            <a:r>
              <a:rPr lang="en-US" sz="900" dirty="0" smtClean="0">
                <a:ea typeface="ＭＳ Ｐゴシック" pitchFamily="34" charset="-128"/>
              </a:rPr>
              <a:t>  </a:t>
            </a:r>
            <a:r>
              <a:rPr lang="en-US" sz="800" dirty="0" smtClean="0">
                <a:ea typeface="ＭＳ Ｐゴシック" pitchFamily="34" charset="-128"/>
              </a:rPr>
              <a:t>M.Vagins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Irvine: </a:t>
            </a:r>
            <a:r>
              <a:rPr lang="en-US" sz="800" dirty="0" smtClean="0">
                <a:ea typeface="ＭＳ Ｐゴシック" pitchFamily="34" charset="-128"/>
              </a:rPr>
              <a:t>G.Carminati,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W.Kropp, M.Smy, H.Sobel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838200"/>
            <a:ext cx="4038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Kansas State: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T.Bolton, G.Horton-Smith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LBL: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B.Fujikawa, V.M.Gehman, R.Kadel, D.Taylor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Livermore: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A.Bernstein, R.Bionta, S.Dazeley, S.Ouedraogo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London</a:t>
            </a:r>
            <a:r>
              <a:rPr lang="en-US" sz="900" dirty="0" smtClean="0">
                <a:ea typeface="ＭＳ Ｐゴシック" pitchFamily="34" charset="-128"/>
              </a:rPr>
              <a:t>:</a:t>
            </a:r>
            <a:r>
              <a:rPr lang="en-US" sz="800" dirty="0" smtClean="0">
                <a:ea typeface="ＭＳ Ｐゴシック" pitchFamily="34" charset="-128"/>
              </a:rPr>
              <a:t>  </a:t>
            </a:r>
            <a:r>
              <a:rPr lang="en-US" sz="800" dirty="0" err="1" smtClean="0">
                <a:ea typeface="ＭＳ Ｐゴシック" pitchFamily="34" charset="-128"/>
              </a:rPr>
              <a:t>A.Holin</a:t>
            </a:r>
            <a:r>
              <a:rPr lang="en-US" sz="800" dirty="0" smtClean="0">
                <a:ea typeface="ＭＳ Ｐゴシック" pitchFamily="34" charset="-128"/>
              </a:rPr>
              <a:t>, J.Thomas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Los Alamos:</a:t>
            </a:r>
            <a:r>
              <a:rPr lang="en-US" sz="800" dirty="0" smtClean="0">
                <a:ea typeface="ＭＳ Ｐゴシック" pitchFamily="34" charset="-128"/>
              </a:rPr>
              <a:t> </a:t>
            </a:r>
            <a:r>
              <a:rPr lang="en-US" sz="800" dirty="0" err="1" smtClean="0">
                <a:ea typeface="ＭＳ Ｐゴシック" pitchFamily="34" charset="-128"/>
              </a:rPr>
              <a:t>M.Akashi-Ronquest</a:t>
            </a:r>
            <a:r>
              <a:rPr lang="en-US" sz="800" dirty="0" smtClean="0">
                <a:ea typeface="ＭＳ Ｐゴシック" pitchFamily="34" charset="-128"/>
              </a:rPr>
              <a:t>, S.Elliott, A.Friedland, G.Garvey, E.Guardincerri, T.Haines, D.Lee, W.Louis, C.Mauger, G.Mills, Z.Pavlovic, J.Ramsey, G.Sinnis, W.Sondheim, R.Van de Water, H.White, K.Yarritu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Louisiana:</a:t>
            </a:r>
            <a:r>
              <a:rPr lang="en-US" sz="800" dirty="0" smtClean="0">
                <a:ea typeface="ＭＳ Ｐゴシック" pitchFamily="34" charset="-128"/>
              </a:rPr>
              <a:t>  J.Insler, T.Kutter, W.Metcalf, M.Tzanov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Maryland: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E.Blaufuss, S.Eno, R.Hellauer, T.Straszheim, G.Sullivan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Michigan State: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E.Arrieta-Diaz</a:t>
            </a:r>
            <a:r>
              <a:rPr lang="en-US" sz="800" b="1" dirty="0" smtClean="0">
                <a:ea typeface="ＭＳ Ｐゴシック" pitchFamily="34" charset="-128"/>
              </a:rPr>
              <a:t>, </a:t>
            </a:r>
            <a:r>
              <a:rPr lang="en-US" sz="800" dirty="0" smtClean="0">
                <a:ea typeface="ＭＳ Ｐゴシック" pitchFamily="34" charset="-128"/>
              </a:rPr>
              <a:t>C.Bromberg, D.Edmunds, J.Huston, B.Page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Minnesota: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M.Marshak, W.Miller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MIT: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W.Barletta,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J.Conrad, B.Jones, T.Katori, R.Lanza, A.Prakash, L.Winslow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NGA:</a:t>
            </a:r>
            <a:r>
              <a:rPr lang="en-US" sz="800" dirty="0" smtClean="0">
                <a:ea typeface="ＭＳ Ｐゴシック" pitchFamily="34" charset="-128"/>
              </a:rPr>
              <a:t>  S.Malys, S.Usman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New Mexico</a:t>
            </a:r>
            <a:r>
              <a:rPr lang="en-US" sz="800" b="1" dirty="0" smtClean="0">
                <a:ea typeface="ＭＳ Ｐゴシック" pitchFamily="34" charset="-128"/>
              </a:rPr>
              <a:t>: </a:t>
            </a:r>
            <a:r>
              <a:rPr lang="en-US" sz="800" dirty="0" smtClean="0">
                <a:ea typeface="ＭＳ Ｐゴシック" pitchFamily="34" charset="-128"/>
              </a:rPr>
              <a:t>J.Mathews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Notre Dame: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J.Losecco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Oxford</a:t>
            </a:r>
            <a:r>
              <a:rPr lang="en-US" sz="900" dirty="0" smtClean="0">
                <a:ea typeface="ＭＳ Ｐゴシック" pitchFamily="34" charset="-128"/>
              </a:rPr>
              <a:t>:</a:t>
            </a:r>
            <a:r>
              <a:rPr lang="en-US" sz="800" dirty="0" smtClean="0">
                <a:ea typeface="ＭＳ Ｐゴシック" pitchFamily="34" charset="-128"/>
              </a:rPr>
              <a:t>  G.Barr, J.de Jong, A.Weber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Pennsylvania</a:t>
            </a:r>
            <a:r>
              <a:rPr lang="en-US" sz="800" b="1" dirty="0" smtClean="0">
                <a:ea typeface="ＭＳ Ｐゴシック" pitchFamily="34" charset="-128"/>
              </a:rPr>
              <a:t>: </a:t>
            </a:r>
            <a:r>
              <a:rPr lang="en-US" sz="800" dirty="0" smtClean="0">
                <a:ea typeface="ＭＳ Ｐゴシック" pitchFamily="34" charset="-128"/>
              </a:rPr>
              <a:t>S.Grullon, J.Klein, K.Lande, T.Latorre, </a:t>
            </a:r>
            <a:br>
              <a:rPr lang="en-US" sz="800" dirty="0" smtClean="0">
                <a:ea typeface="ＭＳ Ｐゴシック" pitchFamily="34" charset="-128"/>
              </a:rPr>
            </a:br>
            <a:r>
              <a:rPr lang="en-US" sz="800" dirty="0" smtClean="0">
                <a:ea typeface="ＭＳ Ｐゴシック" pitchFamily="34" charset="-128"/>
              </a:rPr>
              <a:t>A.Mann, M.Newcomer, S.Seibert, R.vanBerg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Pittsburgh: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D.Naples, V.Paolone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Princeton: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Q.He, K.McDonald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Rensselaer: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D.Kaminski, J.Napolitano, S.Salon, P.Stoler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Rochester:</a:t>
            </a:r>
            <a:r>
              <a:rPr lang="en-US" sz="800" dirty="0" smtClean="0">
                <a:ea typeface="ＭＳ Ｐゴシック" pitchFamily="34" charset="-128"/>
              </a:rPr>
              <a:t> L.Loiacono, K.McFarland, G.Perdue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Sheffield: </a:t>
            </a:r>
            <a:r>
              <a:rPr lang="en-US" sz="800" dirty="0" smtClean="0">
                <a:ea typeface="ＭＳ Ｐゴシック" pitchFamily="34" charset="-128"/>
              </a:rPr>
              <a:t>V.Kudryavtsev, M.Richardson, M.Robinson, N.Spooner, L.Thompson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SDMST:  </a:t>
            </a:r>
            <a:r>
              <a:rPr lang="en-US" sz="800" dirty="0" smtClean="0">
                <a:ea typeface="ＭＳ Ｐゴシック" pitchFamily="34" charset="-128"/>
              </a:rPr>
              <a:t>X.Bai, C.Christofferson, R.Corey, D.Tiedt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SMU.:</a:t>
            </a:r>
            <a:r>
              <a:rPr lang="en-US" sz="800" dirty="0" smtClean="0">
                <a:ea typeface="ＭＳ Ｐゴシック" pitchFamily="34" charset="-128"/>
              </a:rPr>
              <a:t> T.Coan, T.Liu, J.Ye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South Carolina</a:t>
            </a:r>
            <a:r>
              <a:rPr lang="en-US" sz="800" b="1" dirty="0" smtClean="0">
                <a:ea typeface="ＭＳ Ｐゴシック" pitchFamily="34" charset="-128"/>
              </a:rPr>
              <a:t>: </a:t>
            </a:r>
            <a:r>
              <a:rPr lang="en-US" sz="800" dirty="0" smtClean="0">
                <a:ea typeface="ＭＳ Ｐゴシック" pitchFamily="34" charset="-128"/>
              </a:rPr>
              <a:t>H.Duyang,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B.Mercurio</a:t>
            </a:r>
            <a:r>
              <a:rPr lang="en-US" sz="800" b="1" dirty="0" smtClean="0">
                <a:ea typeface="ＭＳ Ｐゴシック" pitchFamily="34" charset="-128"/>
              </a:rPr>
              <a:t>, </a:t>
            </a:r>
            <a:r>
              <a:rPr lang="en-US" sz="800" dirty="0" smtClean="0">
                <a:ea typeface="ＭＳ Ｐゴシック" pitchFamily="34" charset="-128"/>
              </a:rPr>
              <a:t>S.Mishra, R.Petti, C.Rosenfeld, X Tian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South Dakota</a:t>
            </a:r>
            <a:r>
              <a:rPr lang="en-US" sz="800" dirty="0" smtClean="0">
                <a:ea typeface="ＭＳ Ｐゴシック" pitchFamily="34" charset="-128"/>
              </a:rPr>
              <a:t>:  </a:t>
            </a:r>
            <a:r>
              <a:rPr lang="en-US" sz="800" dirty="0" err="1" smtClean="0">
                <a:ea typeface="ＭＳ Ｐゴシック" pitchFamily="34" charset="-128"/>
              </a:rPr>
              <a:t>D.Barker</a:t>
            </a:r>
            <a:r>
              <a:rPr lang="en-US" sz="800" dirty="0" smtClean="0">
                <a:ea typeface="ＭＳ Ｐゴシック" pitchFamily="34" charset="-128"/>
              </a:rPr>
              <a:t>, J.Goon, </a:t>
            </a:r>
            <a:r>
              <a:rPr lang="en-US" sz="800" dirty="0" err="1" smtClean="0">
                <a:ea typeface="ＭＳ Ｐゴシック" pitchFamily="34" charset="-128"/>
              </a:rPr>
              <a:t>D.Mei</a:t>
            </a:r>
            <a:r>
              <a:rPr lang="en-US" sz="800" dirty="0" smtClean="0">
                <a:ea typeface="ＭＳ Ｐゴシック" pitchFamily="34" charset="-128"/>
              </a:rPr>
              <a:t>, </a:t>
            </a:r>
            <a:r>
              <a:rPr lang="en-US" sz="800" dirty="0" err="1" smtClean="0">
                <a:ea typeface="ＭＳ Ｐゴシック" pitchFamily="34" charset="-128"/>
              </a:rPr>
              <a:t>W.Wei</a:t>
            </a:r>
            <a:r>
              <a:rPr lang="en-US" sz="800" dirty="0" smtClean="0">
                <a:ea typeface="ＭＳ Ｐゴシック" pitchFamily="34" charset="-128"/>
              </a:rPr>
              <a:t>, C.Zhang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South Dakota State</a:t>
            </a:r>
            <a:r>
              <a:rPr lang="en-US" sz="800" b="1" dirty="0" smtClean="0">
                <a:ea typeface="ＭＳ Ｐゴシック" pitchFamily="34" charset="-128"/>
              </a:rPr>
              <a:t>: </a:t>
            </a:r>
            <a:r>
              <a:rPr lang="en-US" sz="800" dirty="0" smtClean="0">
                <a:ea typeface="ＭＳ Ｐゴシック" pitchFamily="34" charset="-128"/>
              </a:rPr>
              <a:t>B.Bleakley, K.McTaggert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Syracuse: </a:t>
            </a:r>
            <a:r>
              <a:rPr lang="en-US" sz="800" dirty="0" smtClean="0">
                <a:ea typeface="ＭＳ Ｐゴシック" pitchFamily="34" charset="-128"/>
              </a:rPr>
              <a:t>M.Artuso, S.Blusk, T.Skwarnicki, M.Soderberg, S.Stone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Tennessee: </a:t>
            </a:r>
            <a:r>
              <a:rPr lang="en-US" sz="800" dirty="0" smtClean="0">
                <a:ea typeface="ＭＳ Ｐゴシック" pitchFamily="34" charset="-128"/>
              </a:rPr>
              <a:t>W.Bugg, T.Handler, </a:t>
            </a:r>
            <a:r>
              <a:rPr lang="en-US" sz="800" dirty="0" err="1" smtClean="0">
                <a:ea typeface="ＭＳ Ｐゴシック" pitchFamily="34" charset="-128"/>
              </a:rPr>
              <a:t>A.Hatzikoutelis</a:t>
            </a:r>
            <a:r>
              <a:rPr lang="en-US" sz="800" dirty="0" smtClean="0">
                <a:ea typeface="ＭＳ Ｐゴシック" pitchFamily="34" charset="-128"/>
              </a:rPr>
              <a:t>, Y.Kamyshkov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Texas: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S.Kopp, K.Lang, R.Mehdiyev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Tufts: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H.Gallagher, T.Kafka, W.Mann, J.Schnepps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UCLA: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K.Arisaka, D.Cline, K.Lee, Y.Meng, </a:t>
            </a:r>
            <a:r>
              <a:rPr lang="en-US" sz="800" dirty="0" err="1" smtClean="0">
                <a:ea typeface="ＭＳ Ｐゴシック" pitchFamily="34" charset="-128"/>
              </a:rPr>
              <a:t>A.Teymourian</a:t>
            </a:r>
            <a:r>
              <a:rPr lang="en-US" sz="800" dirty="0" smtClean="0">
                <a:ea typeface="ＭＳ Ｐゴシック" pitchFamily="34" charset="-128"/>
              </a:rPr>
              <a:t>, H.Wang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Virginia Tech.: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E.Guarnaccia</a:t>
            </a:r>
            <a:r>
              <a:rPr lang="en-US" sz="800" b="1" dirty="0" smtClean="0">
                <a:ea typeface="ＭＳ Ｐゴシック" pitchFamily="34" charset="-128"/>
              </a:rPr>
              <a:t>, </a:t>
            </a:r>
            <a:r>
              <a:rPr lang="en-US" sz="800" dirty="0" smtClean="0">
                <a:ea typeface="ＭＳ Ｐゴシック" pitchFamily="34" charset="-128"/>
              </a:rPr>
              <a:t>J.Link, D.Mohapatra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Washington</a:t>
            </a:r>
            <a:r>
              <a:rPr lang="en-US" sz="800" b="1" dirty="0" smtClean="0">
                <a:ea typeface="ＭＳ Ｐゴシック" pitchFamily="34" charset="-128"/>
              </a:rPr>
              <a:t>: </a:t>
            </a:r>
            <a:r>
              <a:rPr lang="en-US" sz="800" dirty="0" smtClean="0">
                <a:ea typeface="ＭＳ Ｐゴシック" pitchFamily="34" charset="-128"/>
              </a:rPr>
              <a:t>H.Berns</a:t>
            </a:r>
            <a:r>
              <a:rPr lang="en-US" sz="800" b="1" dirty="0" smtClean="0">
                <a:ea typeface="ＭＳ Ｐゴシック" pitchFamily="34" charset="-128"/>
              </a:rPr>
              <a:t>, </a:t>
            </a:r>
            <a:r>
              <a:rPr lang="en-US" sz="800" dirty="0" smtClean="0">
                <a:ea typeface="ＭＳ Ｐゴシック" pitchFamily="34" charset="-128"/>
              </a:rPr>
              <a:t>S.Enomoto, J.Kaspar, N.Tolich, H.K.Tseung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Wisconsin: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B.Balantekin, F.Feyzi, K.Heeger, A.Karle, R.Maruyama, B.Paulos, D.Webber, C.Wendt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900" b="1" dirty="0" smtClean="0">
                <a:ea typeface="ＭＳ Ｐゴシック" pitchFamily="34" charset="-128"/>
              </a:rPr>
              <a:t>Yale:</a:t>
            </a:r>
            <a:r>
              <a:rPr lang="en-US" sz="800" b="1" dirty="0" smtClean="0">
                <a:ea typeface="ＭＳ Ｐゴシック" pitchFamily="34" charset="-128"/>
              </a:rPr>
              <a:t> </a:t>
            </a:r>
            <a:r>
              <a:rPr lang="en-US" sz="800" dirty="0" smtClean="0">
                <a:ea typeface="ＭＳ Ｐゴシック" pitchFamily="34" charset="-128"/>
              </a:rPr>
              <a:t>E.Church, B.Fleming, R.Guenette, K.Partyka, A.Szelc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820150" y="5334000"/>
            <a:ext cx="323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 i="1" smtClean="0">
                <a:solidFill>
                  <a:srgbClr val="000000"/>
                </a:solidFill>
              </a:rPr>
              <a:t>19 July 2012  (347)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6270" y="2786341"/>
            <a:ext cx="140466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tabLst>
                <a:tab pos="280988" algn="r"/>
                <a:tab pos="341313" algn="l"/>
              </a:tabLst>
            </a:pPr>
            <a:r>
              <a:rPr lang="en-US" sz="1200" dirty="0" smtClean="0">
                <a:solidFill>
                  <a:srgbClr val="3366FF"/>
                </a:solidFill>
              </a:rPr>
              <a:t>	</a:t>
            </a:r>
            <a:r>
              <a:rPr lang="en-US" sz="1200" b="1" dirty="0" smtClean="0">
                <a:solidFill>
                  <a:srgbClr val="3366FF"/>
                </a:solidFill>
              </a:rPr>
              <a:t>347	Members</a:t>
            </a:r>
          </a:p>
          <a:p>
            <a:pPr>
              <a:tabLst>
                <a:tab pos="280988" algn="r"/>
                <a:tab pos="341313" algn="l"/>
              </a:tabLst>
            </a:pPr>
            <a:r>
              <a:rPr lang="en-US" sz="1200" b="1" dirty="0" smtClean="0">
                <a:solidFill>
                  <a:srgbClr val="3366FF"/>
                </a:solidFill>
              </a:rPr>
              <a:t>	62 	Institutions</a:t>
            </a:r>
          </a:p>
          <a:p>
            <a:pPr>
              <a:tabLst>
                <a:tab pos="280988" algn="r"/>
                <a:tab pos="341313" algn="l"/>
              </a:tabLst>
            </a:pPr>
            <a:r>
              <a:rPr lang="en-US" sz="1200" b="1" dirty="0" smtClean="0">
                <a:solidFill>
                  <a:srgbClr val="3366FF"/>
                </a:solidFill>
              </a:rPr>
              <a:t>	25 	US States</a:t>
            </a:r>
          </a:p>
          <a:p>
            <a:pPr>
              <a:tabLst>
                <a:tab pos="280988" algn="r"/>
                <a:tab pos="341313" algn="l"/>
              </a:tabLst>
            </a:pPr>
            <a:r>
              <a:rPr lang="en-US" sz="1200" b="1" dirty="0" smtClean="0">
                <a:solidFill>
                  <a:srgbClr val="3366FF"/>
                </a:solidFill>
              </a:rPr>
              <a:t>	5 	Countries</a:t>
            </a:r>
            <a:endParaRPr lang="en-US" sz="12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36908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LBNE Project is to deliver the first phase of this program:</a:t>
            </a:r>
          </a:p>
          <a:p>
            <a:pPr>
              <a:spcBef>
                <a:spcPts val="1200"/>
              </a:spcBef>
              <a:tabLst>
                <a:tab pos="511175" algn="l"/>
              </a:tabLst>
            </a:pPr>
            <a:r>
              <a:rPr lang="en-US" dirty="0" smtClean="0"/>
              <a:t>A new neutrino beam at Fermilab:</a:t>
            </a:r>
            <a:br>
              <a:rPr lang="en-US" dirty="0" smtClean="0"/>
            </a:br>
            <a:r>
              <a:rPr lang="en-US" sz="2200" dirty="0" smtClean="0"/>
              <a:t>-	Aimed at Homestake</a:t>
            </a:r>
            <a:br>
              <a:rPr lang="en-US" sz="2200" dirty="0" smtClean="0"/>
            </a:br>
            <a:r>
              <a:rPr lang="en-US" sz="2200" dirty="0" smtClean="0"/>
              <a:t>-	Spectrum optimized for this distance</a:t>
            </a:r>
            <a:br>
              <a:rPr lang="en-US" sz="2200" dirty="0" smtClean="0"/>
            </a:br>
            <a:r>
              <a:rPr lang="en-US" sz="2200" dirty="0" smtClean="0"/>
              <a:t>-	Upgradeable to ≥ 2.3 MW proton beam power</a:t>
            </a:r>
          </a:p>
          <a:p>
            <a:pPr>
              <a:spcBef>
                <a:spcPts val="1200"/>
              </a:spcBef>
              <a:tabLst>
                <a:tab pos="511175" algn="l"/>
              </a:tabLst>
            </a:pPr>
            <a:r>
              <a:rPr lang="en-US" dirty="0" smtClean="0"/>
              <a:t>A 10 kt LAr TPC detector on the surface at Homestake</a:t>
            </a:r>
            <a:br>
              <a:rPr lang="en-US" dirty="0" smtClean="0"/>
            </a:br>
            <a:r>
              <a:rPr lang="en-US" sz="2200" dirty="0" smtClean="0"/>
              <a:t>-	In a pit just below the natural grade</a:t>
            </a:r>
            <a:br>
              <a:rPr lang="en-US" sz="2200" dirty="0" smtClean="0"/>
            </a:br>
            <a:r>
              <a:rPr lang="en-US" sz="2200" dirty="0" smtClean="0"/>
              <a:t>-	Shielded against hadronic and EM component of CR showers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LBNE Project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3380999"/>
            <a:ext cx="8193024" cy="294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1903417"/>
            <a:ext cx="8229600" cy="3459891"/>
            <a:chOff x="162974" y="1903417"/>
            <a:chExt cx="8275853" cy="347933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74" y="1903417"/>
              <a:ext cx="8275853" cy="3479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69763" y="4331777"/>
              <a:ext cx="867905" cy="49594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45720" rIns="45720" rtlCol="0" anchor="ctr" anchorCtr="0">
              <a:no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LAr TPC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360000" flipH="1" flipV="1">
              <a:off x="3025415" y="4711513"/>
              <a:ext cx="968644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52070" y="4572002"/>
              <a:ext cx="1487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b="1" dirty="0" smtClean="0">
                  <a:solidFill>
                    <a:srgbClr val="FF0000"/>
                  </a:solidFill>
                </a:rPr>
                <a:t> beam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75488" y="1890794"/>
            <a:ext cx="8193024" cy="3188155"/>
            <a:chOff x="138193" y="1890793"/>
            <a:chExt cx="8923262" cy="3472313"/>
          </a:xfrm>
        </p:grpSpPr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93" y="1890793"/>
              <a:ext cx="8923262" cy="3472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 flipH="1" flipV="1">
              <a:off x="7059478" y="4424766"/>
              <a:ext cx="1945038" cy="7051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140000">
              <a:off x="8035868" y="4905199"/>
              <a:ext cx="984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dirty="0" smtClean="0">
                  <a:solidFill>
                    <a:srgbClr val="FF0000"/>
                  </a:solidFill>
                </a:rPr>
                <a:t> beam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1069848"/>
            <a:ext cx="8369085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The LBNE Project is to deliver the first phase of this program:</a:t>
            </a:r>
          </a:p>
          <a:p>
            <a:pPr>
              <a:spcBef>
                <a:spcPts val="1200"/>
              </a:spcBef>
              <a:tabLst>
                <a:tab pos="511175" algn="l"/>
              </a:tabLst>
            </a:pPr>
            <a:r>
              <a:rPr lang="en-US" dirty="0" smtClean="0"/>
              <a:t>A new neutrino beam at Fermilab:</a:t>
            </a:r>
            <a:br>
              <a:rPr lang="en-US" dirty="0" smtClean="0"/>
            </a:br>
            <a:r>
              <a:rPr lang="en-US" sz="2200" dirty="0" smtClean="0"/>
              <a:t>-	Aimed at Homestake</a:t>
            </a:r>
            <a:br>
              <a:rPr lang="en-US" sz="2200" dirty="0" smtClean="0"/>
            </a:br>
            <a:r>
              <a:rPr lang="en-US" sz="2200" dirty="0" smtClean="0"/>
              <a:t>-	Spectrum optimized for this distance</a:t>
            </a:r>
            <a:br>
              <a:rPr lang="en-US" sz="2200" dirty="0" smtClean="0"/>
            </a:br>
            <a:r>
              <a:rPr lang="en-US" sz="2200" dirty="0" smtClean="0"/>
              <a:t>-	Upgradeable to ≥ 2.3 MW proton beam power</a:t>
            </a:r>
          </a:p>
          <a:p>
            <a:pPr>
              <a:spcBef>
                <a:spcPts val="1200"/>
              </a:spcBef>
              <a:tabLst>
                <a:tab pos="511175" algn="l"/>
              </a:tabLst>
            </a:pPr>
            <a:r>
              <a:rPr lang="en-US" dirty="0" smtClean="0"/>
              <a:t>A 10 kt LAr TPC detector on the surface at Homestake</a:t>
            </a:r>
            <a:br>
              <a:rPr lang="en-US" dirty="0" smtClean="0"/>
            </a:br>
            <a:r>
              <a:rPr lang="en-US" sz="2200" dirty="0" smtClean="0"/>
              <a:t>-	In a pit just below the natural grade</a:t>
            </a:r>
            <a:br>
              <a:rPr lang="en-US" sz="2200" dirty="0" smtClean="0"/>
            </a:br>
            <a:r>
              <a:rPr lang="en-US" sz="2200" dirty="0" smtClean="0"/>
              <a:t>-	Shielded against hadronic and EM component of CR showers</a:t>
            </a:r>
          </a:p>
          <a:p>
            <a:pPr>
              <a:spcBef>
                <a:spcPts val="1200"/>
              </a:spcBef>
              <a:tabLst>
                <a:tab pos="511175" algn="l"/>
              </a:tabLst>
            </a:pPr>
            <a:r>
              <a:rPr lang="en-US" dirty="0" smtClean="0"/>
              <a:t>Tertiary muon detector to monitor the neutrino beam</a:t>
            </a:r>
            <a:br>
              <a:rPr lang="en-US" dirty="0" smtClean="0"/>
            </a:br>
            <a:r>
              <a:rPr lang="en-US" sz="2200" dirty="0" smtClean="0"/>
              <a:t>-	ionization chambers</a:t>
            </a:r>
            <a:br>
              <a:rPr lang="en-US" sz="2200" dirty="0" smtClean="0"/>
            </a:br>
            <a:r>
              <a:rPr lang="en-US" sz="2200" dirty="0" smtClean="0"/>
              <a:t>-	variable pressure gas Cherenkov detectors</a:t>
            </a:r>
            <a:br>
              <a:rPr lang="en-US" sz="2200" dirty="0" smtClean="0"/>
            </a:br>
            <a:r>
              <a:rPr lang="en-US" sz="2200" dirty="0" smtClean="0"/>
              <a:t>-	stopped muon detectors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13" y="1833158"/>
            <a:ext cx="7750444" cy="442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1069848"/>
            <a:ext cx="8369085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The LBNE Project is to deliver the first phase of this program:</a:t>
            </a:r>
          </a:p>
          <a:p>
            <a:pPr>
              <a:spcBef>
                <a:spcPts val="1200"/>
              </a:spcBef>
              <a:tabLst>
                <a:tab pos="511175" algn="l"/>
              </a:tabLst>
            </a:pPr>
            <a:r>
              <a:rPr lang="en-US" dirty="0" smtClean="0"/>
              <a:t>A new neutrino beam at Fermilab:</a:t>
            </a:r>
            <a:br>
              <a:rPr lang="en-US" dirty="0" smtClean="0"/>
            </a:br>
            <a:r>
              <a:rPr lang="en-US" sz="2200" dirty="0" smtClean="0"/>
              <a:t>-	Aimed at Homestake</a:t>
            </a:r>
            <a:br>
              <a:rPr lang="en-US" sz="2200" dirty="0" smtClean="0"/>
            </a:br>
            <a:r>
              <a:rPr lang="en-US" sz="2200" dirty="0" smtClean="0"/>
              <a:t>-	Spectrum optimized for this distance</a:t>
            </a:r>
            <a:br>
              <a:rPr lang="en-US" sz="2200" dirty="0" smtClean="0"/>
            </a:br>
            <a:r>
              <a:rPr lang="en-US" sz="2200" dirty="0" smtClean="0"/>
              <a:t>-	Upgradeable to ≥ 2.3 MW proton beam power</a:t>
            </a:r>
          </a:p>
          <a:p>
            <a:pPr>
              <a:spcBef>
                <a:spcPts val="1200"/>
              </a:spcBef>
              <a:tabLst>
                <a:tab pos="511175" algn="l"/>
              </a:tabLst>
            </a:pPr>
            <a:r>
              <a:rPr lang="en-US" dirty="0" smtClean="0"/>
              <a:t>A 10 kt LAr TPC detector on the surface at Homestake</a:t>
            </a:r>
            <a:br>
              <a:rPr lang="en-US" dirty="0" smtClean="0"/>
            </a:br>
            <a:r>
              <a:rPr lang="en-US" sz="2200" dirty="0" smtClean="0"/>
              <a:t>-	In a pit just below the natural grade</a:t>
            </a:r>
            <a:br>
              <a:rPr lang="en-US" sz="2200" dirty="0" smtClean="0"/>
            </a:br>
            <a:r>
              <a:rPr lang="en-US" sz="2200" dirty="0" smtClean="0"/>
              <a:t>-	Shielded against hadronic and EM component of CR showers</a:t>
            </a:r>
          </a:p>
          <a:p>
            <a:pPr>
              <a:spcBef>
                <a:spcPts val="1200"/>
              </a:spcBef>
              <a:tabLst>
                <a:tab pos="511175" algn="l"/>
              </a:tabLst>
            </a:pPr>
            <a:r>
              <a:rPr lang="en-US" dirty="0" smtClean="0"/>
              <a:t>Tertiary muon detector to monitor the neutrino beam</a:t>
            </a:r>
            <a:br>
              <a:rPr lang="en-US" dirty="0" smtClean="0"/>
            </a:br>
            <a:r>
              <a:rPr lang="en-US" sz="2200" dirty="0" smtClean="0"/>
              <a:t>-</a:t>
            </a:r>
            <a:r>
              <a:rPr lang="en-US" sz="2200" smtClean="0"/>
              <a:t>	Ionization </a:t>
            </a:r>
            <a:r>
              <a:rPr lang="en-US" sz="2200" dirty="0" smtClean="0"/>
              <a:t>chambers</a:t>
            </a:r>
            <a:br>
              <a:rPr lang="en-US" sz="2200" dirty="0" smtClean="0"/>
            </a:br>
            <a:r>
              <a:rPr lang="en-US" sz="2200" dirty="0" smtClean="0"/>
              <a:t>-</a:t>
            </a:r>
            <a:r>
              <a:rPr lang="en-US" sz="2200" smtClean="0"/>
              <a:t>	Variable </a:t>
            </a:r>
            <a:r>
              <a:rPr lang="en-US" sz="2200" dirty="0" smtClean="0"/>
              <a:t>pressure gas Cherenkov detectors</a:t>
            </a:r>
            <a:br>
              <a:rPr lang="en-US" sz="2200" dirty="0" smtClean="0"/>
            </a:br>
            <a:r>
              <a:rPr lang="en-US" sz="2200" dirty="0" smtClean="0"/>
              <a:t>-</a:t>
            </a:r>
            <a:r>
              <a:rPr lang="en-US" sz="2200" smtClean="0"/>
              <a:t>	Stopped </a:t>
            </a:r>
            <a:r>
              <a:rPr lang="en-US" sz="2200" dirty="0" smtClean="0"/>
              <a:t>muon detectors</a:t>
            </a:r>
          </a:p>
        </p:txBody>
      </p:sp>
    </p:spTree>
    <p:extLst>
      <p:ext uri="{BB962C8B-B14F-4D97-AF65-F5344CB8AC3E}">
        <p14:creationId xmlns:p14="http://schemas.microsoft.com/office/powerpoint/2010/main" val="9340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LBNE Project –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67486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next step in the DOE project approval process is “CD-1,” which approves the conceptual design and overall cost scale and schedule of the Project.</a:t>
            </a:r>
          </a:p>
          <a:p>
            <a:r>
              <a:rPr lang="en-US" dirty="0" smtClean="0"/>
              <a:t>We have been encouraged by DOE to achieve this milestone by the end of December 2012.</a:t>
            </a:r>
          </a:p>
          <a:p>
            <a:r>
              <a:rPr lang="en-US" dirty="0" smtClean="0"/>
              <a:t>A prerequisite is to pass two major reviews:</a:t>
            </a:r>
          </a:p>
          <a:p>
            <a:pPr marL="574675">
              <a:spcBef>
                <a:spcPts val="1200"/>
              </a:spcBef>
              <a:tabLst>
                <a:tab pos="854075" algn="l"/>
              </a:tabLst>
            </a:pPr>
            <a:r>
              <a:rPr lang="en-US" dirty="0" smtClean="0"/>
              <a:t>Fermilab Director’s Review 25-27 September</a:t>
            </a:r>
            <a:br>
              <a:rPr lang="en-US" dirty="0" smtClean="0"/>
            </a:br>
            <a:r>
              <a:rPr lang="en-US" dirty="0" smtClean="0"/>
              <a:t>-	Validates the design</a:t>
            </a:r>
          </a:p>
          <a:p>
            <a:pPr marL="574675">
              <a:spcBef>
                <a:spcPts val="1200"/>
              </a:spcBef>
              <a:tabLst>
                <a:tab pos="854075" algn="l"/>
              </a:tabLst>
            </a:pPr>
            <a:r>
              <a:rPr lang="en-US" dirty="0" smtClean="0"/>
              <a:t>DOE (“Lehman”) Review 30 October – 1 November</a:t>
            </a:r>
            <a:br>
              <a:rPr lang="en-US" dirty="0" smtClean="0"/>
            </a:br>
            <a:r>
              <a:rPr lang="en-US" dirty="0" smtClean="0"/>
              <a:t>-	Validates the project plan </a:t>
            </a:r>
          </a:p>
          <a:p>
            <a:pPr>
              <a:spcBef>
                <a:spcPts val="1200"/>
              </a:spcBef>
              <a:tabLst>
                <a:tab pos="508000" algn="l"/>
              </a:tabLst>
            </a:pPr>
            <a:r>
              <a:rPr lang="en-US" dirty="0" smtClean="0"/>
              <a:t>CD-1 will allow us to move forward to complete the design and to prepare for construction.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1066800"/>
            <a:ext cx="8583930" cy="5334000"/>
          </a:xfrm>
        </p:spPr>
        <p:txBody>
          <a:bodyPr>
            <a:normAutofit/>
          </a:bodyPr>
          <a:lstStyle/>
          <a:p>
            <a:pPr marL="285750" indent="-285750">
              <a:tabLst>
                <a:tab pos="571500" algn="l"/>
              </a:tabLst>
            </a:pPr>
            <a:r>
              <a:rPr lang="en-US" sz="2300" dirty="0" smtClean="0"/>
              <a:t>LBNE remains focused on its long-term goals:</a:t>
            </a:r>
          </a:p>
          <a:p>
            <a:pPr marL="628650" indent="-285750">
              <a:buFont typeface="+mj-lt"/>
              <a:buAutoNum type="alphaLcParenR"/>
              <a:tabLst>
                <a:tab pos="914400" algn="l"/>
              </a:tabLst>
            </a:pPr>
            <a:r>
              <a:rPr lang="en-US" sz="2100" dirty="0" smtClean="0"/>
              <a:t>Comprehensive program to measure neutrino oscillations</a:t>
            </a:r>
            <a:br>
              <a:rPr lang="en-US" sz="2100" dirty="0" smtClean="0"/>
            </a:br>
            <a:r>
              <a:rPr lang="en-US" sz="2100" dirty="0" smtClean="0"/>
              <a:t>-	determine the mass hierarchy and look for CP violation</a:t>
            </a:r>
            <a:br>
              <a:rPr lang="en-US" sz="2100" dirty="0" smtClean="0"/>
            </a:br>
            <a:r>
              <a:rPr lang="en-US" sz="2100" dirty="0" smtClean="0"/>
              <a:t>-	precision measurement of other oscillation parameters</a:t>
            </a:r>
            <a:br>
              <a:rPr lang="en-US" sz="2100" dirty="0" smtClean="0"/>
            </a:br>
            <a:r>
              <a:rPr lang="en-US" sz="2100" dirty="0" smtClean="0"/>
              <a:t>-	test the validity of the three-neutrino mixing model</a:t>
            </a:r>
          </a:p>
          <a:p>
            <a:pPr marL="628650" indent="-285750">
              <a:buFont typeface="+mj-lt"/>
              <a:buAutoNum type="alphaLcParenR"/>
              <a:tabLst>
                <a:tab pos="914400" algn="l"/>
              </a:tabLst>
            </a:pPr>
            <a:r>
              <a:rPr lang="en-US" sz="2100" dirty="0" smtClean="0"/>
              <a:t>Search for baryon number violating processes</a:t>
            </a:r>
          </a:p>
          <a:p>
            <a:pPr marL="628650" indent="-285750">
              <a:buFont typeface="+mj-lt"/>
              <a:buAutoNum type="alphaLcParenR"/>
              <a:tabLst>
                <a:tab pos="914400" algn="l"/>
              </a:tabLst>
            </a:pPr>
            <a:r>
              <a:rPr lang="en-US" sz="2100" dirty="0" smtClean="0"/>
              <a:t>Measure neutrinos from astrophysical sources, especially from a core-collapse supernova in our galaxy</a:t>
            </a:r>
          </a:p>
          <a:p>
            <a:pPr marL="285750" indent="-285750">
              <a:tabLst>
                <a:tab pos="742950" algn="l"/>
              </a:tabLst>
            </a:pPr>
            <a:r>
              <a:rPr lang="en-US" sz="2300" dirty="0" smtClean="0"/>
              <a:t>Fiscal constraints require us to approach our goals in a phased program</a:t>
            </a:r>
          </a:p>
          <a:p>
            <a:pPr marL="285750" indent="-285750">
              <a:tabLst>
                <a:tab pos="742950" algn="l"/>
              </a:tabLst>
            </a:pPr>
            <a:r>
              <a:rPr lang="en-US" sz="2300" dirty="0" smtClean="0"/>
              <a:t>The LBNE Project will build the first phase, and is expecting DOE approval of “CD-1” this year.</a:t>
            </a:r>
          </a:p>
          <a:p>
            <a:pPr marL="285750" indent="-285750">
              <a:tabLst>
                <a:tab pos="742950" algn="l"/>
              </a:tabLst>
            </a:pPr>
            <a:r>
              <a:rPr lang="en-US" sz="2300" dirty="0" smtClean="0"/>
              <a:t>New national or international collaborators could add scope to phase 1 or accelerate the implementation of later phases.</a:t>
            </a:r>
          </a:p>
          <a:p>
            <a:pPr>
              <a:tabLst>
                <a:tab pos="742950" algn="l"/>
              </a:tabLst>
            </a:pPr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Long-term goals and plans of the LBNE program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Reality and Vision collide: </a:t>
            </a:r>
            <a:br>
              <a:rPr lang="en-US" sz="2800" dirty="0" smtClean="0"/>
            </a:br>
            <a:r>
              <a:rPr lang="en-US" sz="2800" dirty="0" smtClean="0"/>
              <a:t>	The Reconfiguration of LBNE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A phased approach to LBNE (and Project X)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LBNE Project status and next steps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24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LBNE – Neutrino Oscillation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LBNE plans a comprehensive program to measure neutrino oscillations, to:</a:t>
            </a:r>
          </a:p>
          <a:p>
            <a:pPr marL="682625" lvl="1">
              <a:tabLst>
                <a:tab pos="512763" algn="l"/>
              </a:tabLst>
            </a:pPr>
            <a:r>
              <a:rPr lang="en-US" sz="2400" dirty="0" smtClean="0"/>
              <a:t>Measure full oscillation patterns in multiple channels, precisely constraining mixing angles and mass differences.</a:t>
            </a:r>
          </a:p>
          <a:p>
            <a:pPr marL="682625" lvl="1">
              <a:tabLst>
                <a:tab pos="512763" algn="l"/>
              </a:tabLst>
            </a:pPr>
            <a:r>
              <a:rPr lang="en-US" sz="2400" dirty="0" smtClean="0"/>
              <a:t>Search for CP violation both by measuring the parameter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baseline="-25000" dirty="0" smtClean="0"/>
              <a:t>CP</a:t>
            </a:r>
            <a:r>
              <a:rPr lang="en-US" sz="2400" dirty="0" smtClean="0"/>
              <a:t> and by observing differences in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and </a:t>
            </a:r>
            <a:r>
              <a:rPr lang="en-US" sz="2400" spc="-1100" dirty="0" smtClean="0">
                <a:latin typeface="Symbol" pitchFamily="18" charset="2"/>
              </a:rPr>
              <a:t>n</a:t>
            </a:r>
            <a:r>
              <a:rPr lang="en-US" sz="2400" b="1" baseline="38000" dirty="0" smtClean="0">
                <a:latin typeface="Times New Roman"/>
                <a:cs typeface="Times New Roman"/>
              </a:rPr>
              <a:t>─</a:t>
            </a:r>
            <a:r>
              <a:rPr lang="en-US" sz="2400" dirty="0" smtClean="0"/>
              <a:t> oscillations.</a:t>
            </a:r>
          </a:p>
          <a:p>
            <a:pPr marL="682625" lvl="1">
              <a:tabLst>
                <a:tab pos="512763" algn="l"/>
              </a:tabLst>
            </a:pPr>
            <a:r>
              <a:rPr lang="en-US" sz="2400" dirty="0"/>
              <a:t>Cleanly separate matter effects from CP-violating effects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246888"/>
            <a:ext cx="9140825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066800"/>
            <a:ext cx="4437888" cy="36393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97025" indent="-1597025">
              <a:buNone/>
              <a:tabLst>
                <a:tab pos="1146175" algn="l"/>
              </a:tabLst>
            </a:pPr>
            <a:endParaRPr lang="en-US" dirty="0" smtClean="0">
              <a:latin typeface="Symbol" pitchFamily="18" charset="2"/>
            </a:endParaRPr>
          </a:p>
          <a:p>
            <a:pPr marL="1719263" indent="-1609725">
              <a:buNone/>
              <a:tabLst>
                <a:tab pos="1255713" algn="l"/>
              </a:tabLst>
            </a:pP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ym typeface="Symbol"/>
              </a:rPr>
              <a:t>	=&gt;	</a:t>
            </a:r>
            <a:r>
              <a:rPr lang="en-US" dirty="0" smtClean="0">
                <a:latin typeface="Symbol" pitchFamily="18" charset="2"/>
                <a:sym typeface="Symbol"/>
              </a:rPr>
              <a:t>q</a:t>
            </a:r>
            <a:r>
              <a:rPr lang="en-US" baseline="-25000" dirty="0" smtClean="0">
                <a:sym typeface="Symbol"/>
              </a:rPr>
              <a:t>23</a:t>
            </a:r>
            <a:r>
              <a:rPr lang="en-US" dirty="0" smtClean="0">
                <a:sym typeface="Symbol"/>
              </a:rPr>
              <a:t>, |</a:t>
            </a:r>
            <a:r>
              <a:rPr lang="en-US" dirty="0" smtClean="0">
                <a:latin typeface="Symbol" pitchFamily="18" charset="2"/>
                <a:sym typeface="Symbol"/>
              </a:rPr>
              <a:t>D</a:t>
            </a:r>
            <a:r>
              <a:rPr lang="en-US" dirty="0" smtClean="0">
                <a:sym typeface="Symbol"/>
              </a:rPr>
              <a:t>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baseline="-25000" dirty="0" smtClean="0">
                <a:sym typeface="Symbol"/>
              </a:rPr>
              <a:t>32</a:t>
            </a:r>
            <a:r>
              <a:rPr lang="en-US" dirty="0" smtClean="0">
                <a:sym typeface="Symbol"/>
              </a:rPr>
              <a:t>|</a:t>
            </a:r>
          </a:p>
          <a:p>
            <a:pPr marL="1719263" indent="-1609725">
              <a:buNone/>
              <a:tabLst>
                <a:tab pos="1255713" algn="l"/>
              </a:tabLst>
            </a:pP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latin typeface="GungsuhChe" pitchFamily="49" charset="-127"/>
                <a:ea typeface="GungsuhChe" pitchFamily="49" charset="-127"/>
                <a:cs typeface="Helvetica" pitchFamily="34" charset="0"/>
                <a:sym typeface="Symbol"/>
              </a:rPr>
              <a:t>e</a:t>
            </a:r>
            <a:r>
              <a:rPr lang="en-US" dirty="0" smtClean="0">
                <a:sym typeface="Symbol"/>
              </a:rPr>
              <a:t>	=&gt;	</a:t>
            </a:r>
            <a:r>
              <a:rPr lang="en-US" dirty="0" smtClean="0">
                <a:latin typeface="Symbol" pitchFamily="18" charset="2"/>
                <a:sym typeface="Symbol"/>
              </a:rPr>
              <a:t>q</a:t>
            </a:r>
            <a:r>
              <a:rPr lang="en-US" baseline="-25000" dirty="0" smtClean="0">
                <a:sym typeface="Symbol"/>
              </a:rPr>
              <a:t>13</a:t>
            </a:r>
            <a:r>
              <a:rPr lang="en-US" dirty="0" smtClean="0">
                <a:sym typeface="Symbol"/>
              </a:rPr>
              <a:t>, sign(</a:t>
            </a:r>
            <a:r>
              <a:rPr lang="en-US" dirty="0" smtClean="0">
                <a:latin typeface="Symbol" pitchFamily="18" charset="2"/>
                <a:sym typeface="Symbol"/>
              </a:rPr>
              <a:t>D</a:t>
            </a:r>
            <a:r>
              <a:rPr lang="en-US" dirty="0" smtClean="0">
                <a:sym typeface="Symbol"/>
              </a:rPr>
              <a:t>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baseline="-25000" dirty="0" smtClean="0">
                <a:sym typeface="Symbol"/>
              </a:rPr>
              <a:t>32</a:t>
            </a:r>
            <a:r>
              <a:rPr lang="en-US" dirty="0" smtClean="0">
                <a:sym typeface="Symbol"/>
              </a:rPr>
              <a:t>), </a:t>
            </a:r>
            <a:r>
              <a:rPr lang="en-US" dirty="0" err="1" smtClean="0">
                <a:latin typeface="Symbol" pitchFamily="18" charset="2"/>
                <a:sym typeface="Symbol"/>
              </a:rPr>
              <a:t>d</a:t>
            </a:r>
            <a:r>
              <a:rPr lang="en-US" baseline="-25000" dirty="0" err="1" smtClean="0">
                <a:sym typeface="Symbol"/>
              </a:rPr>
              <a:t>CP</a:t>
            </a:r>
            <a:endParaRPr lang="en-US" baseline="-25000" dirty="0">
              <a:sym typeface="Symbol"/>
            </a:endParaRPr>
          </a:p>
          <a:p>
            <a:pPr marL="1719263" indent="-1609725">
              <a:buNone/>
              <a:tabLst>
                <a:tab pos="1255713" algn="l"/>
              </a:tabLst>
            </a:pPr>
            <a:r>
              <a:rPr lang="en-US" spc="-1100" dirty="0" err="1" smtClean="0">
                <a:latin typeface="Symbol" pitchFamily="18" charset="2"/>
              </a:rPr>
              <a:t>n</a:t>
            </a:r>
            <a:r>
              <a:rPr lang="en-US" baseline="38000" dirty="0" err="1" smtClean="0">
                <a:latin typeface="Times New Roman"/>
                <a:cs typeface="Times New Roman"/>
              </a:rPr>
              <a:t>─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spc="-1100" dirty="0" smtClean="0">
                <a:latin typeface="Symbol" pitchFamily="18" charset="2"/>
              </a:rPr>
              <a:t>n</a:t>
            </a:r>
            <a:r>
              <a:rPr lang="en-US" baseline="38000" dirty="0" smtClean="0">
                <a:latin typeface="Times New Roman"/>
                <a:cs typeface="Times New Roman"/>
              </a:rPr>
              <a:t>─ </a:t>
            </a:r>
            <a:r>
              <a:rPr lang="en-US" baseline="-25000" dirty="0" smtClean="0">
                <a:latin typeface="GungsuhChe" pitchFamily="49" charset="-127"/>
                <a:ea typeface="GungsuhChe" pitchFamily="49" charset="-127"/>
                <a:cs typeface="Helvetica" pitchFamily="34" charset="0"/>
                <a:sym typeface="Symbol"/>
              </a:rPr>
              <a:t>e	</a:t>
            </a:r>
            <a:r>
              <a:rPr lang="en-US" dirty="0" smtClean="0">
                <a:sym typeface="Symbol"/>
              </a:rPr>
              <a:t>=&gt;	explicitly observe  CP violation</a:t>
            </a:r>
            <a:endParaRPr lang="en-US" dirty="0">
              <a:sym typeface="Symbol"/>
            </a:endParaRPr>
          </a:p>
          <a:p>
            <a:pPr marL="1719263" indent="-1609725">
              <a:buNone/>
              <a:tabLst>
                <a:tab pos="1255713" algn="l"/>
              </a:tabLst>
            </a:pP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>
                <a:latin typeface="Symbol" pitchFamily="18" charset="2"/>
              </a:rPr>
              <a:t>m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err="1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err="1" smtClean="0">
                <a:latin typeface="Symbol" pitchFamily="18" charset="2"/>
                <a:sym typeface="Symbol"/>
              </a:rPr>
              <a:t>t</a:t>
            </a:r>
            <a:r>
              <a:rPr lang="en-US" dirty="0" smtClean="0">
                <a:sym typeface="Symbol"/>
              </a:rPr>
              <a:t>	=&gt;	does it all add up?</a:t>
            </a:r>
          </a:p>
        </p:txBody>
      </p:sp>
    </p:spTree>
    <p:extLst>
      <p:ext uri="{BB962C8B-B14F-4D97-AF65-F5344CB8AC3E}">
        <p14:creationId xmlns:p14="http://schemas.microsoft.com/office/powerpoint/2010/main" val="38609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do this we need the right baseline</a:t>
            </a:r>
            <a:endParaRPr lang="en-US" dirty="0"/>
          </a:p>
          <a:p>
            <a:r>
              <a:rPr lang="en-US" dirty="0" smtClean="0"/>
              <a:t>Long enough to cleanly separate the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/ </a:t>
            </a:r>
            <a:r>
              <a:rPr lang="en-US" spc="-1100" dirty="0">
                <a:latin typeface="Symbol" pitchFamily="18" charset="2"/>
              </a:rPr>
              <a:t>n</a:t>
            </a:r>
            <a:r>
              <a:rPr lang="en-US" baseline="38000" dirty="0">
                <a:latin typeface="Times New Roman"/>
                <a:cs typeface="Times New Roman"/>
              </a:rPr>
              <a:t>─</a:t>
            </a:r>
            <a:r>
              <a:rPr lang="en-US" dirty="0" smtClean="0"/>
              <a:t>  oscillation asymmetry due to the matter effect from CP-violating effect.</a:t>
            </a:r>
          </a:p>
          <a:p>
            <a:r>
              <a:rPr lang="en-US" dirty="0" smtClean="0"/>
              <a:t>Long </a:t>
            </a:r>
            <a:r>
              <a:rPr lang="en-US" dirty="0"/>
              <a:t>enough to put the </a:t>
            </a:r>
            <a:r>
              <a:rPr lang="en-US" dirty="0" smtClean="0"/>
              <a:t>first and if possible second oscillation </a:t>
            </a:r>
            <a:r>
              <a:rPr lang="en-US" dirty="0"/>
              <a:t>maxima at “practical” energies</a:t>
            </a:r>
            <a:r>
              <a:rPr lang="en-US" dirty="0" smtClean="0"/>
              <a:t>.</a:t>
            </a:r>
          </a:p>
          <a:p>
            <a:r>
              <a:rPr lang="en-US" dirty="0"/>
              <a:t>Short enough that the matter effect does not dominate over the CP-violating effect. </a:t>
            </a:r>
            <a:endParaRPr lang="en-US" dirty="0" smtClean="0"/>
          </a:p>
          <a:p>
            <a:r>
              <a:rPr lang="en-US" dirty="0" smtClean="0"/>
              <a:t>Short enough that the beam is not too difficult to build (pitch angle).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=&gt; 1300 km (Fermilab to Homestake) is “just right.”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10" y="2324100"/>
            <a:ext cx="41529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88" y="1033272"/>
            <a:ext cx="4449013" cy="537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53896" y="1024128"/>
            <a:ext cx="7694291" cy="5284088"/>
            <a:chOff x="687709" y="1116712"/>
            <a:chExt cx="7694291" cy="528408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9" y="1116712"/>
              <a:ext cx="7689533" cy="2648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67" y="3751897"/>
              <a:ext cx="7689533" cy="2648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020824"/>
            <a:ext cx="88963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15" y="1154429"/>
            <a:ext cx="5235648" cy="513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087368" y="2130552"/>
            <a:ext cx="4029075" cy="4105275"/>
            <a:chOff x="6626274" y="2148254"/>
            <a:chExt cx="4029075" cy="41052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274" y="2148254"/>
              <a:ext cx="4029075" cy="410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904573" y="2300017"/>
              <a:ext cx="139634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/>
                <a:t>L = 1300 km</a:t>
              </a:r>
              <a:endParaRPr lang="en-US" sz="1700" b="1" dirty="0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69848"/>
            <a:ext cx="82296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To do this we need the right baseline</a:t>
            </a:r>
          </a:p>
          <a:p>
            <a:r>
              <a:rPr lang="en-US" dirty="0" smtClean="0"/>
              <a:t>Long enough to cleanly separate the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/ </a:t>
            </a:r>
            <a:r>
              <a:rPr lang="en-US" spc="-1100" dirty="0" smtClean="0">
                <a:latin typeface="Symbol" pitchFamily="18" charset="2"/>
              </a:rPr>
              <a:t>n</a:t>
            </a:r>
            <a:r>
              <a:rPr lang="en-US" baseline="38000" dirty="0" smtClean="0">
                <a:latin typeface="Times New Roman"/>
                <a:cs typeface="Times New Roman"/>
              </a:rPr>
              <a:t>─</a:t>
            </a:r>
            <a:r>
              <a:rPr lang="en-US" dirty="0" smtClean="0"/>
              <a:t>  oscillation asymmetry due to the matter effect from CP-violating effect.</a:t>
            </a:r>
          </a:p>
          <a:p>
            <a:r>
              <a:rPr lang="en-US" dirty="0" smtClean="0"/>
              <a:t>Long enough to put the first and if possible second oscillation maxima at “practical” energies.</a:t>
            </a:r>
          </a:p>
          <a:p>
            <a:r>
              <a:rPr lang="en-US" dirty="0" smtClean="0"/>
              <a:t>Short enough that the matter effect does not dominate over the CP-violating effect. </a:t>
            </a:r>
          </a:p>
          <a:p>
            <a:r>
              <a:rPr lang="en-US" dirty="0" smtClean="0"/>
              <a:t>Short enough that the beam is not too difficult to build (pitch angle).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=&gt; 1300 km (Fermilab to Homestake) is “just right.”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2" y="0"/>
            <a:ext cx="91568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42760" y="2296180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n</a:t>
            </a:r>
            <a:r>
              <a:rPr lang="en-US" sz="2800" baseline="-25000" dirty="0"/>
              <a:t>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05686" y="2057400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1300" dirty="0" err="1">
                <a:latin typeface="Symbol" pitchFamily="18" charset="2"/>
              </a:rPr>
              <a:t>n</a:t>
            </a:r>
            <a:r>
              <a:rPr lang="en-US" sz="2800" b="1" baseline="38000" dirty="0" err="1">
                <a:latin typeface="Times New Roman"/>
                <a:cs typeface="Times New Roman"/>
              </a:rPr>
              <a:t>─</a:t>
            </a:r>
            <a:r>
              <a:rPr lang="en-US" sz="2800" baseline="-25000" dirty="0" err="1"/>
              <a:t>e</a:t>
            </a:r>
            <a:r>
              <a:rPr lang="en-US" sz="28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3352800"/>
            <a:ext cx="51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ymbol" pitchFamily="18" charset="2"/>
              </a:rPr>
              <a:t>n</a:t>
            </a:r>
            <a:r>
              <a:rPr lang="en-US" sz="2800" baseline="-25000" dirty="0" smtClean="0">
                <a:latin typeface="Symbol" pitchFamily="18" charset="2"/>
              </a:rPr>
              <a:t>m</a:t>
            </a:r>
            <a:endParaRPr lang="en-US" sz="2800" dirty="0">
              <a:latin typeface="Symbol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4553" y="3352800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1300" dirty="0" err="1" smtClean="0">
                <a:latin typeface="Symbol" pitchFamily="18" charset="2"/>
              </a:rPr>
              <a:t>n</a:t>
            </a:r>
            <a:r>
              <a:rPr lang="en-US" sz="2800" b="1" baseline="38000" dirty="0" err="1" smtClean="0">
                <a:latin typeface="Times New Roman"/>
                <a:cs typeface="Times New Roman"/>
              </a:rPr>
              <a:t>─</a:t>
            </a:r>
            <a:r>
              <a:rPr lang="en-US" sz="2800" baseline="-25000" dirty="0" err="1" smtClean="0">
                <a:latin typeface="Symbol" pitchFamily="18" charset="2"/>
              </a:rPr>
              <a:t>m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80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9818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need a large, highly capable detector to provide:</a:t>
            </a:r>
          </a:p>
          <a:p>
            <a:r>
              <a:rPr lang="en-US" dirty="0" smtClean="0"/>
              <a:t>High statistics for rare events (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ea typeface="GungsuhChe" pitchFamily="49" charset="-127"/>
                <a:cs typeface="Helvetica" pitchFamily="34" charset="0"/>
                <a:sym typeface="Symbol"/>
              </a:rPr>
              <a:t>e</a:t>
            </a:r>
            <a:r>
              <a:rPr lang="en-US" dirty="0" smtClean="0">
                <a:sym typeface="Symbol"/>
              </a:rPr>
              <a:t> appearance and 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latin typeface="Symbol" pitchFamily="18" charset="2"/>
                <a:ea typeface="GungsuhChe" pitchFamily="49" charset="-127"/>
                <a:cs typeface="Helvetica" pitchFamily="34" charset="0"/>
                <a:sym typeface="Symbol"/>
              </a:rPr>
              <a:t>m</a:t>
            </a:r>
            <a:r>
              <a:rPr lang="en-US" dirty="0" smtClean="0">
                <a:sym typeface="Symbol"/>
              </a:rPr>
              <a:t> survival at oscillation max)</a:t>
            </a:r>
          </a:p>
          <a:p>
            <a:r>
              <a:rPr lang="en-US" dirty="0" smtClean="0">
                <a:sym typeface="Symbol"/>
              </a:rPr>
              <a:t>Efficient detection of signal and rejection of backgrounds.</a:t>
            </a:r>
          </a:p>
          <a:p>
            <a:r>
              <a:rPr lang="en-US" dirty="0" smtClean="0"/>
              <a:t>Reconstruction of complex final states</a:t>
            </a:r>
          </a:p>
          <a:p>
            <a:r>
              <a:rPr lang="en-US" dirty="0" smtClean="0"/>
              <a:t>Placed at sufficient depth to suppress cosmic ray backgrounds to a negligible level.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=&gt; 34 kton LAr TPC underground at Homestake.</a:t>
            </a:r>
          </a:p>
          <a:p>
            <a:endParaRPr lang="en-US" dirty="0" smtClean="0"/>
          </a:p>
          <a:p>
            <a:r>
              <a:rPr lang="en-US" dirty="0" smtClean="0"/>
              <a:t>Such a detector would be a powerful tool for other physics, including proton decay and supernova neutrinos.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Far Detector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2810828"/>
            <a:ext cx="82677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05113"/>
            <a:ext cx="82867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8" y="2791778"/>
            <a:ext cx="81629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" y="3467100"/>
            <a:ext cx="223947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60" y="3706087"/>
            <a:ext cx="3733800" cy="261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1560"/>
            <a:ext cx="8716108" cy="532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69848"/>
            <a:ext cx="829818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We need a large, highly capable detector to provide:</a:t>
            </a:r>
          </a:p>
          <a:p>
            <a:r>
              <a:rPr lang="en-US" dirty="0" smtClean="0"/>
              <a:t>High statistics for rare events (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ea typeface="GungsuhChe" pitchFamily="49" charset="-127"/>
                <a:cs typeface="Helvetica" pitchFamily="34" charset="0"/>
                <a:sym typeface="Symbol"/>
              </a:rPr>
              <a:t>e</a:t>
            </a:r>
            <a:r>
              <a:rPr lang="en-US" dirty="0" smtClean="0">
                <a:sym typeface="Symbol"/>
              </a:rPr>
              <a:t> appearance and </a:t>
            </a:r>
            <a:r>
              <a:rPr lang="en-US" dirty="0" smtClean="0">
                <a:latin typeface="Symbol" pitchFamily="18" charset="2"/>
                <a:sym typeface="Symbol"/>
              </a:rPr>
              <a:t>n</a:t>
            </a:r>
            <a:r>
              <a:rPr lang="en-US" baseline="-25000" dirty="0" smtClean="0">
                <a:latin typeface="Symbol" pitchFamily="18" charset="2"/>
                <a:ea typeface="GungsuhChe" pitchFamily="49" charset="-127"/>
                <a:cs typeface="Helvetica" pitchFamily="34" charset="0"/>
                <a:sym typeface="Symbol"/>
              </a:rPr>
              <a:t>m</a:t>
            </a:r>
            <a:r>
              <a:rPr lang="en-US" dirty="0" smtClean="0">
                <a:sym typeface="Symbol"/>
              </a:rPr>
              <a:t> survival at oscillation max)</a:t>
            </a:r>
          </a:p>
          <a:p>
            <a:r>
              <a:rPr lang="en-US" dirty="0" smtClean="0">
                <a:sym typeface="Symbol"/>
              </a:rPr>
              <a:t>Efficient detection of signal and rejection of backgrounds.</a:t>
            </a:r>
          </a:p>
          <a:p>
            <a:r>
              <a:rPr lang="en-US" dirty="0" smtClean="0"/>
              <a:t>Reconstruction of complex final states</a:t>
            </a:r>
          </a:p>
          <a:p>
            <a:r>
              <a:rPr lang="en-US" dirty="0" smtClean="0"/>
              <a:t>Placed at sufficient depth to suppress cosmic ray backgrounds to a negligible level.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=&gt; 34 kton LAr TPC underground at Homestake.</a:t>
            </a:r>
          </a:p>
          <a:p>
            <a:endParaRPr lang="en-US" dirty="0" smtClean="0"/>
          </a:p>
          <a:p>
            <a:r>
              <a:rPr lang="en-US" dirty="0" smtClean="0"/>
              <a:t>Such a detector would be a powerful tool for other physics, including proton decay and supernova neutrinos.</a:t>
            </a:r>
          </a:p>
        </p:txBody>
      </p:sp>
    </p:spTree>
    <p:extLst>
      <p:ext uri="{BB962C8B-B14F-4D97-AF65-F5344CB8AC3E}">
        <p14:creationId xmlns:p14="http://schemas.microsoft.com/office/powerpoint/2010/main" val="27340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need </a:t>
            </a:r>
            <a:r>
              <a:rPr lang="en-US" dirty="0"/>
              <a:t>a high-power, broad-band, high-purity neutrino beam, </a:t>
            </a:r>
            <a:r>
              <a:rPr lang="en-US" dirty="0" smtClean="0"/>
              <a:t>sign-selected beam.</a:t>
            </a:r>
          </a:p>
          <a:p>
            <a:r>
              <a:rPr lang="en-US" dirty="0" smtClean="0"/>
              <a:t>Broad-band, sign-selected =&gt; Horn Focused</a:t>
            </a:r>
          </a:p>
          <a:p>
            <a:r>
              <a:rPr lang="en-US" dirty="0" smtClean="0"/>
              <a:t>Cover first and if possible second oscillation max</a:t>
            </a:r>
            <a:br>
              <a:rPr lang="en-US" dirty="0" smtClean="0"/>
            </a:br>
            <a:r>
              <a:rPr lang="en-US" dirty="0" smtClean="0"/>
              <a:t>=&gt; large diameter decay pipe to collect low energy pions</a:t>
            </a:r>
          </a:p>
          <a:p>
            <a:r>
              <a:rPr lang="en-US" dirty="0" smtClean="0"/>
              <a:t>High purity =&gt; shorter decay pipe to reduce high-energy tail and minimize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>
                <a:latin typeface="Cambria"/>
              </a:rPr>
              <a:t>±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e</a:t>
            </a:r>
            <a:r>
              <a:rPr lang="en-US" baseline="30000" dirty="0">
                <a:latin typeface="Cambria"/>
              </a:rPr>
              <a:t> ±</a:t>
            </a:r>
            <a:r>
              <a:rPr lang="en-US" dirty="0" smtClean="0">
                <a:sym typeface="Symbol"/>
              </a:rPr>
              <a:t> </a:t>
            </a:r>
            <a:r>
              <a:rPr lang="en-US" sz="1600" baseline="70000" dirty="0" smtClean="0">
                <a:sym typeface="Symbol"/>
              </a:rPr>
              <a:t>(</a:t>
            </a:r>
            <a:r>
              <a:rPr lang="en-US" spc="-1200" dirty="0" smtClean="0">
                <a:latin typeface="Symbol" pitchFamily="18" charset="2"/>
                <a:sym typeface="Symbol"/>
              </a:rPr>
              <a:t>n</a:t>
            </a:r>
            <a:r>
              <a:rPr lang="en-US" baseline="40000" dirty="0" smtClean="0">
                <a:latin typeface="Times New Roman"/>
                <a:cs typeface="Times New Roman"/>
                <a:sym typeface="Symbol"/>
              </a:rPr>
              <a:t>─</a:t>
            </a:r>
            <a:r>
              <a:rPr lang="en-US" sz="1600" spc="-1200" baseline="70000" dirty="0" smtClean="0">
                <a:sym typeface="Symbol"/>
              </a:rPr>
              <a:t>)</a:t>
            </a:r>
            <a:r>
              <a:rPr lang="en-US" spc="-1600" baseline="70000" dirty="0" smtClean="0">
                <a:sym typeface="Symbol"/>
              </a:rPr>
              <a:t> </a:t>
            </a:r>
            <a:r>
              <a:rPr lang="en-US" baseline="-25000" dirty="0" smtClean="0">
                <a:ea typeface="GungsuhChe" pitchFamily="49" charset="-127"/>
                <a:cs typeface="Helvetica" pitchFamily="34" charset="0"/>
                <a:sym typeface="Symbol"/>
              </a:rPr>
              <a:t>e</a:t>
            </a:r>
            <a:r>
              <a:rPr lang="en-US" dirty="0" smtClean="0">
                <a:sym typeface="Symbol"/>
              </a:rPr>
              <a:t> </a:t>
            </a:r>
            <a:r>
              <a:rPr lang="en-US" sz="1600" baseline="70000" dirty="0">
                <a:sym typeface="Symbol"/>
              </a:rPr>
              <a:t>(</a:t>
            </a:r>
            <a:r>
              <a:rPr lang="en-US" spc="-1200" dirty="0">
                <a:latin typeface="Symbol" pitchFamily="18" charset="2"/>
                <a:sym typeface="Symbol"/>
              </a:rPr>
              <a:t>n</a:t>
            </a:r>
            <a:r>
              <a:rPr lang="en-US" baseline="40000" dirty="0">
                <a:latin typeface="Times New Roman"/>
                <a:cs typeface="Times New Roman"/>
                <a:sym typeface="Symbol"/>
              </a:rPr>
              <a:t>─</a:t>
            </a:r>
            <a:r>
              <a:rPr lang="en-US" sz="1600" spc="-1200" baseline="70000" dirty="0">
                <a:sym typeface="Symbol"/>
              </a:rPr>
              <a:t>)</a:t>
            </a:r>
            <a:r>
              <a:rPr lang="en-US" spc="-1600" baseline="70000" dirty="0">
                <a:sym typeface="Symbol"/>
              </a:rPr>
              <a:t> </a:t>
            </a:r>
            <a:r>
              <a:rPr lang="en-US" baseline="-25000" dirty="0" smtClean="0">
                <a:latin typeface="Symbol" pitchFamily="18" charset="2"/>
                <a:ea typeface="GungsuhChe" pitchFamily="49" charset="-127"/>
                <a:cs typeface="Helvetica" pitchFamily="34" charset="0"/>
                <a:sym typeface="Symbol"/>
              </a:rPr>
              <a:t>m</a:t>
            </a:r>
            <a:r>
              <a:rPr lang="en-US" dirty="0" smtClean="0"/>
              <a:t> </a:t>
            </a:r>
            <a:r>
              <a:rPr lang="en-US" dirty="0"/>
              <a:t>decay </a:t>
            </a:r>
            <a:r>
              <a:rPr lang="en-US" dirty="0" smtClean="0"/>
              <a:t>in flight.</a:t>
            </a:r>
          </a:p>
          <a:p>
            <a:r>
              <a:rPr lang="en-US" dirty="0" smtClean="0"/>
              <a:t>Tunable over wide range of primary proton energy tunable spot size to optimize flux and allow study systematics.</a:t>
            </a:r>
          </a:p>
          <a:p>
            <a:r>
              <a:rPr lang="en-US" dirty="0" smtClean="0"/>
              <a:t>Capable of handling ≥ 2.3 MW from Project X.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5255" y="2016443"/>
            <a:ext cx="8896350" cy="4219575"/>
            <a:chOff x="135255" y="2016443"/>
            <a:chExt cx="8896350" cy="4219575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5" y="2016443"/>
              <a:ext cx="8896350" cy="421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2114550" y="3840480"/>
              <a:ext cx="225171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0580000">
              <a:off x="2503170" y="3874770"/>
              <a:ext cx="1234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200~250m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Neutrino 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NuFact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43061" y="1855541"/>
            <a:ext cx="8667333" cy="4130526"/>
            <a:chOff x="376550" y="1241295"/>
            <a:chExt cx="8667333" cy="413052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50" y="1241295"/>
              <a:ext cx="8667333" cy="4130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8036041" y="2970131"/>
              <a:ext cx="193559" cy="161521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16594908">
              <a:off x="7508784" y="3524114"/>
              <a:ext cx="961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4 m dia.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716739"/>
            <a:ext cx="6823815" cy="44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69848"/>
            <a:ext cx="8229600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We need a high-power, broad-band, high-purity neutrino beam, sign-selected beam.</a:t>
            </a:r>
          </a:p>
          <a:p>
            <a:r>
              <a:rPr lang="en-US" dirty="0" smtClean="0"/>
              <a:t>Broad-band, sign-selected =&gt; Horn Focused</a:t>
            </a:r>
          </a:p>
          <a:p>
            <a:r>
              <a:rPr lang="en-US" dirty="0" smtClean="0"/>
              <a:t>Cover first and if possible second oscillation max</a:t>
            </a:r>
            <a:br>
              <a:rPr lang="en-US" dirty="0" smtClean="0"/>
            </a:br>
            <a:r>
              <a:rPr lang="en-US" dirty="0" smtClean="0"/>
              <a:t>=&gt; large diameter decay pipe to collect low energy pions</a:t>
            </a:r>
          </a:p>
          <a:p>
            <a:r>
              <a:rPr lang="en-US" dirty="0" smtClean="0"/>
              <a:t>High purity =&gt; shorter decay pipe to reduce high-energy tail and minimize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>
                <a:latin typeface="Cambria"/>
              </a:rPr>
              <a:t>±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e</a:t>
            </a:r>
            <a:r>
              <a:rPr lang="en-US" baseline="30000" dirty="0" smtClean="0">
                <a:latin typeface="Cambria"/>
              </a:rPr>
              <a:t> ±</a:t>
            </a:r>
            <a:r>
              <a:rPr lang="en-US" dirty="0" smtClean="0">
                <a:sym typeface="Symbol"/>
              </a:rPr>
              <a:t> </a:t>
            </a:r>
            <a:r>
              <a:rPr lang="en-US" sz="1600" baseline="70000" dirty="0" smtClean="0">
                <a:sym typeface="Symbol"/>
              </a:rPr>
              <a:t>(</a:t>
            </a:r>
            <a:r>
              <a:rPr lang="en-US" spc="-1200" dirty="0" smtClean="0">
                <a:latin typeface="Symbol" pitchFamily="18" charset="2"/>
                <a:sym typeface="Symbol"/>
              </a:rPr>
              <a:t>n</a:t>
            </a:r>
            <a:r>
              <a:rPr lang="en-US" baseline="40000" dirty="0" smtClean="0">
                <a:latin typeface="Times New Roman"/>
                <a:cs typeface="Times New Roman"/>
                <a:sym typeface="Symbol"/>
              </a:rPr>
              <a:t>─</a:t>
            </a:r>
            <a:r>
              <a:rPr lang="en-US" sz="1600" spc="-1200" baseline="70000" dirty="0" smtClean="0">
                <a:sym typeface="Symbol"/>
              </a:rPr>
              <a:t>)</a:t>
            </a:r>
            <a:r>
              <a:rPr lang="en-US" spc="-1600" baseline="70000" dirty="0" smtClean="0">
                <a:sym typeface="Symbol"/>
              </a:rPr>
              <a:t> </a:t>
            </a:r>
            <a:r>
              <a:rPr lang="en-US" baseline="-25000" dirty="0" smtClean="0">
                <a:ea typeface="GungsuhChe" pitchFamily="49" charset="-127"/>
                <a:cs typeface="Helvetica" pitchFamily="34" charset="0"/>
                <a:sym typeface="Symbol"/>
              </a:rPr>
              <a:t>e</a:t>
            </a:r>
            <a:r>
              <a:rPr lang="en-US" dirty="0" smtClean="0">
                <a:sym typeface="Symbol"/>
              </a:rPr>
              <a:t> </a:t>
            </a:r>
            <a:r>
              <a:rPr lang="en-US" sz="1600" baseline="70000" dirty="0" smtClean="0">
                <a:sym typeface="Symbol"/>
              </a:rPr>
              <a:t>(</a:t>
            </a:r>
            <a:r>
              <a:rPr lang="en-US" spc="-1200" dirty="0" smtClean="0">
                <a:latin typeface="Symbol" pitchFamily="18" charset="2"/>
                <a:sym typeface="Symbol"/>
              </a:rPr>
              <a:t>n</a:t>
            </a:r>
            <a:r>
              <a:rPr lang="en-US" baseline="40000" dirty="0" smtClean="0">
                <a:latin typeface="Times New Roman"/>
                <a:cs typeface="Times New Roman"/>
                <a:sym typeface="Symbol"/>
              </a:rPr>
              <a:t>─</a:t>
            </a:r>
            <a:r>
              <a:rPr lang="en-US" sz="1600" spc="-1200" baseline="70000" dirty="0" smtClean="0">
                <a:sym typeface="Symbol"/>
              </a:rPr>
              <a:t>)</a:t>
            </a:r>
            <a:r>
              <a:rPr lang="en-US" spc="-1600" baseline="70000" dirty="0" smtClean="0">
                <a:sym typeface="Symbol"/>
              </a:rPr>
              <a:t> </a:t>
            </a:r>
            <a:r>
              <a:rPr lang="en-US" baseline="-25000" dirty="0" smtClean="0">
                <a:latin typeface="Symbol" pitchFamily="18" charset="2"/>
                <a:ea typeface="GungsuhChe" pitchFamily="49" charset="-127"/>
                <a:cs typeface="Helvetica" pitchFamily="34" charset="0"/>
                <a:sym typeface="Symbol"/>
              </a:rPr>
              <a:t>m</a:t>
            </a:r>
            <a:r>
              <a:rPr lang="en-US" dirty="0" smtClean="0"/>
              <a:t> decay in flight.</a:t>
            </a:r>
          </a:p>
          <a:p>
            <a:r>
              <a:rPr lang="en-US" dirty="0" smtClean="0"/>
              <a:t>Tunable over wide range of primary proton energy and  tunable spot size to optimize flux and allow study systematics.</a:t>
            </a:r>
          </a:p>
          <a:p>
            <a:r>
              <a:rPr lang="en-US" dirty="0" smtClean="0"/>
              <a:t>Capable of handling ≥ 2.3 MW from Project X.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7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LastName-CD1DirectorsReview-WBS130.xx.xx.x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LastName-CD1DirectorsReview-WBS130.xx.xx.xx</Template>
  <TotalTime>8566</TotalTime>
  <Words>1543</Words>
  <Application>Microsoft Office PowerPoint</Application>
  <PresentationFormat>On-screen Show (4:3)</PresentationFormat>
  <Paragraphs>256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LastName-CD1DirectorsReview-WBS130.xx.xx.xx</vt:lpstr>
      <vt:lpstr>Default Design</vt:lpstr>
      <vt:lpstr>LBNE</vt:lpstr>
      <vt:lpstr>Long-Baseline Neutrino Experiment Collaboration </vt:lpstr>
      <vt:lpstr>Outline</vt:lpstr>
      <vt:lpstr>LBNE – Neutrino Oscillation Goals</vt:lpstr>
      <vt:lpstr>PowerPoint Presentation</vt:lpstr>
      <vt:lpstr>The Baseline</vt:lpstr>
      <vt:lpstr>PowerPoint Presentation</vt:lpstr>
      <vt:lpstr>The Far Detector</vt:lpstr>
      <vt:lpstr>The Neutrino Beam</vt:lpstr>
      <vt:lpstr>The Near Detector</vt:lpstr>
      <vt:lpstr>Vision Encounters Reality</vt:lpstr>
      <vt:lpstr>Reconfiguring LBNE</vt:lpstr>
      <vt:lpstr>Reconfiguration Interim Report</vt:lpstr>
      <vt:lpstr>Pros and Cons</vt:lpstr>
      <vt:lpstr>Steering Committee Conclusions</vt:lpstr>
      <vt:lpstr>Steering Committee Conclusions</vt:lpstr>
      <vt:lpstr>DOE Responds</vt:lpstr>
      <vt:lpstr>Phased Program</vt:lpstr>
      <vt:lpstr>Phased Program: Possible Example</vt:lpstr>
      <vt:lpstr>The LBNE Project</vt:lpstr>
      <vt:lpstr>The LBNE Project – Next Steps</vt:lpstr>
      <vt:lpstr>Summary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G. Mccluskey</dc:creator>
  <cp:lastModifiedBy>strait</cp:lastModifiedBy>
  <cp:revision>379</cp:revision>
  <cp:lastPrinted>2012-07-27T02:39:10Z</cp:lastPrinted>
  <dcterms:created xsi:type="dcterms:W3CDTF">2012-02-15T19:36:43Z</dcterms:created>
  <dcterms:modified xsi:type="dcterms:W3CDTF">2012-07-27T19:10:28Z</dcterms:modified>
</cp:coreProperties>
</file>