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6" r:id="rId3"/>
    <p:sldId id="263" r:id="rId4"/>
    <p:sldId id="257" r:id="rId5"/>
    <p:sldId id="293" r:id="rId6"/>
    <p:sldId id="260" r:id="rId7"/>
    <p:sldId id="287" r:id="rId8"/>
    <p:sldId id="261" r:id="rId9"/>
    <p:sldId id="262" r:id="rId10"/>
    <p:sldId id="286" r:id="rId11"/>
    <p:sldId id="258" r:id="rId12"/>
    <p:sldId id="284" r:id="rId13"/>
    <p:sldId id="285" r:id="rId14"/>
    <p:sldId id="288" r:id="rId15"/>
    <p:sldId id="283" r:id="rId16"/>
    <p:sldId id="276" r:id="rId17"/>
    <p:sldId id="290" r:id="rId18"/>
    <p:sldId id="291" r:id="rId19"/>
    <p:sldId id="289" r:id="rId20"/>
    <p:sldId id="277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0" autoAdjust="0"/>
    <p:restoredTop sz="80513" autoAdjust="0"/>
  </p:normalViewPr>
  <p:slideViewPr>
    <p:cSldViewPr snapToGrid="0" snapToObjects="1">
      <p:cViewPr>
        <p:scale>
          <a:sx n="100" d="100"/>
          <a:sy n="100" d="100"/>
        </p:scale>
        <p:origin x="-115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2C47B-1D47-B145-BE28-B749650B869D}" type="datetimeFigureOut">
              <a:rPr lang="en-US" smtClean="0"/>
              <a:t>7/24/12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CF97F-1465-9B46-87BC-13DF9A66C5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8322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36E63-BD8D-2C4E-A7CB-DABCC74EA553}" type="datetimeFigureOut">
              <a:rPr lang="en-US" smtClean="0"/>
              <a:t>7/24/12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9426E-7128-EA4C-99FF-BACDA2B507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0615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426E-7128-EA4C-99FF-BACDA2B5073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146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426E-7128-EA4C-99FF-BACDA2B5073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579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I haven’t talked about taus.  Taus are far better “per particle” than muons because of their mass,</a:t>
            </a:r>
            <a:r>
              <a:rPr lang="en-US" baseline="0" dirty="0" smtClean="0"/>
              <a:t> and GIM suppressions are far smaller.  The flavor factories are extremely interesting and powerful </a:t>
            </a:r>
            <a:r>
              <a:rPr lang="en-US" baseline="0" dirty="0" err="1" smtClean="0"/>
              <a:t>complemens</a:t>
            </a:r>
            <a:r>
              <a:rPr lang="en-US" baseline="0" dirty="0" smtClean="0"/>
              <a:t> to muons and Prof </a:t>
            </a:r>
            <a:r>
              <a:rPr lang="en-US" baseline="0" dirty="0" err="1" smtClean="0"/>
              <a:t>Hayaska</a:t>
            </a:r>
            <a:r>
              <a:rPr lang="en-US" baseline="0" dirty="0" smtClean="0"/>
              <a:t> will tell us about what can be done at BELLE-II and SuperB.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426E-7128-EA4C-99FF-BACDA2B5073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9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426E-7128-EA4C-99FF-BACDA2B5073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89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426E-7128-EA4C-99FF-BACDA2B5073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371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426E-7128-EA4C-99FF-BACDA2B5073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727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426E-7128-EA4C-99FF-BACDA2B5073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790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426E-7128-EA4C-99FF-BACDA2B5073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973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426E-7128-EA4C-99FF-BACDA2B5073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47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426E-7128-EA4C-99FF-BACDA2B5073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55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426E-7128-EA4C-99FF-BACDA2B5073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004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426E-7128-EA4C-99FF-BACDA2B5073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633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426E-7128-EA4C-99FF-BACDA2B5073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00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426E-7128-EA4C-99FF-BACDA2B5073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3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F848A-1199-424D-9CF0-807BBE7D1F12}" type="datetime1">
              <a:rPr lang="en-US" smtClean="0"/>
              <a:t>7/24/12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8097B-739E-4244-ADED-54705238826B}" type="datetime1">
              <a:rPr lang="en-US" smtClean="0"/>
              <a:t>7/24/12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75CA-63A5-3549-8D01-7ED8083B2395}" type="datetime1">
              <a:rPr lang="en-US" smtClean="0"/>
              <a:t>7/24/12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2D692-FEB1-A242-9AB9-FD781BF1889B}" type="datetime1">
              <a:rPr lang="en-US" smtClean="0"/>
              <a:t>7/24/12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594D-075B-0F42-ADA9-63B467D877E9}" type="datetime1">
              <a:rPr lang="en-US" smtClean="0"/>
              <a:t>7/24/12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06E77-E4AA-E145-A80E-F6CD673A68EA}" type="datetime1">
              <a:rPr lang="en-US" smtClean="0"/>
              <a:t>7/24/12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4968E-A558-8A48-B6A0-FBD99697CBD0}" type="datetime1">
              <a:rPr lang="en-US" smtClean="0"/>
              <a:t>7/24/12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8292-EB3E-7F41-90C0-95B02E8969C6}" type="datetime1">
              <a:rPr lang="en-US" smtClean="0"/>
              <a:t>7/24/12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E415-E9E3-1D48-B566-524184424408}" type="datetime1">
              <a:rPr lang="en-US" smtClean="0"/>
              <a:t>7/24/12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B7971-7E1E-6648-BFDA-6F6E5BEB2656}" type="datetime1">
              <a:rPr lang="en-US" smtClean="0"/>
              <a:t>7/24/12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AC245-D196-8542-A440-ECFA682001FE}" type="datetime1">
              <a:rPr lang="en-US" smtClean="0"/>
              <a:t>7/24/12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5B026E9-009D-9043-84AB-2436BC3DC1EC}" type="datetime1">
              <a:rPr lang="en-US" smtClean="0"/>
              <a:t>7/24/12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hysi.uni-heidelberg.de/Forschung/he/mu3e/documents/LOI_Mu3e_PSI.pdf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24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25.emf"/><Relationship Id="rId9" Type="http://schemas.openxmlformats.org/officeDocument/2006/relationships/image" Target="../media/image26.emf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MUON PHYSICS AT NuFACT 2012 (WG4)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Opening </a:t>
            </a:r>
            <a:r>
              <a:rPr lang="en-US" dirty="0" smtClean="0"/>
              <a:t>Summary</a:t>
            </a:r>
          </a:p>
          <a:p>
            <a:endParaRPr lang="en-US" dirty="0" smtClean="0"/>
          </a:p>
          <a:p>
            <a:r>
              <a:rPr lang="en-US" smtClean="0"/>
              <a:t>RHB, </a:t>
            </a:r>
            <a:r>
              <a:rPr lang="en-US" dirty="0" smtClean="0"/>
              <a:t>G. Signorelli, N. Saito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 descr="NuFac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899" y="3132667"/>
            <a:ext cx="2016062" cy="3115732"/>
          </a:xfrm>
          <a:prstGeom prst="rect">
            <a:avLst/>
          </a:prstGeom>
        </p:spPr>
      </p:pic>
      <p:pic>
        <p:nvPicPr>
          <p:cNvPr id="7" name="Picture 6" descr="nufactZoom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894" y="3562481"/>
            <a:ext cx="2777067" cy="307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31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99400" cy="1143000"/>
          </a:xfrm>
        </p:spPr>
        <p:txBody>
          <a:bodyPr/>
          <a:lstStyle/>
          <a:p>
            <a:r>
              <a:rPr lang="en-US" dirty="0" smtClean="0"/>
              <a:t>μ→ 3e, </a:t>
            </a:r>
            <a:r>
              <a:rPr lang="en-US" dirty="0"/>
              <a:t>μ→ </a:t>
            </a:r>
            <a:r>
              <a:rPr lang="en-US" dirty="0" smtClean="0"/>
              <a:t>eγ and μe conversion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1417638"/>
            <a:ext cx="6392333" cy="4800600"/>
          </a:xfrm>
        </p:spPr>
        <p:txBody>
          <a:bodyPr/>
          <a:lstStyle/>
          <a:p>
            <a:r>
              <a:rPr lang="en-US" dirty="0" smtClean="0"/>
              <a:t>All are probing &gt;1000 TeV/</a:t>
            </a:r>
            <a:r>
              <a:rPr lang="en-US" i="1" dirty="0" smtClean="0"/>
              <a:t>c</a:t>
            </a:r>
            <a:r>
              <a:rPr lang="en-US" baseline="30000" dirty="0" smtClean="0"/>
              <a:t>2</a:t>
            </a:r>
            <a:r>
              <a:rPr lang="en-US" dirty="0" smtClean="0"/>
              <a:t> mass scales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 descr="mu3e_lambdaVskapp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8" y="1760616"/>
            <a:ext cx="3742268" cy="4790827"/>
          </a:xfrm>
          <a:prstGeom prst="rect">
            <a:avLst/>
          </a:prstGeom>
        </p:spPr>
      </p:pic>
      <p:pic>
        <p:nvPicPr>
          <p:cNvPr id="7" name="Picture 6" descr="mec_new_18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4" y="1760616"/>
            <a:ext cx="4135444" cy="509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03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cLFV Talks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561571"/>
            <a:ext cx="4800600" cy="5127095"/>
          </a:xfrm>
        </p:spPr>
        <p:txBody>
          <a:bodyPr>
            <a:noAutofit/>
          </a:bodyPr>
          <a:lstStyle/>
          <a:p>
            <a:r>
              <a:rPr lang="en-US" sz="2000" i="1" dirty="0" smtClean="0"/>
              <a:t>What is the State of the Art and How Can We Advance It?</a:t>
            </a:r>
            <a:endParaRPr lang="en-US" sz="2000" dirty="0" smtClean="0"/>
          </a:p>
          <a:p>
            <a:pPr lvl="1"/>
            <a:r>
              <a:rPr lang="en-US" dirty="0" smtClean="0"/>
              <a:t>μ</a:t>
            </a:r>
            <a:r>
              <a:rPr lang="en-US" dirty="0"/>
              <a:t>→</a:t>
            </a:r>
            <a:r>
              <a:rPr lang="en-US" dirty="0" smtClean="0"/>
              <a:t>eγ How far can MEG be advanced</a:t>
            </a:r>
            <a:r>
              <a:rPr lang="en-US" dirty="0"/>
              <a:t>? </a:t>
            </a:r>
          </a:p>
          <a:p>
            <a:pPr lvl="2"/>
            <a:r>
              <a:rPr lang="en-US" sz="2000" dirty="0"/>
              <a:t>What are the right </a:t>
            </a:r>
            <a:r>
              <a:rPr lang="en-US" sz="2000" dirty="0" smtClean="0"/>
              <a:t>methods?</a:t>
            </a:r>
          </a:p>
          <a:p>
            <a:pPr lvl="3"/>
            <a:r>
              <a:rPr lang="en-US" sz="2000" dirty="0" smtClean="0"/>
              <a:t>Convert the photon?</a:t>
            </a:r>
          </a:p>
          <a:p>
            <a:pPr lvl="4"/>
            <a:r>
              <a:rPr lang="en-US" sz="2000" dirty="0" smtClean="0"/>
              <a:t>Better resolution, lower rate</a:t>
            </a:r>
          </a:p>
          <a:p>
            <a:pPr lvl="3"/>
            <a:r>
              <a:rPr lang="en-US" sz="2000" dirty="0" smtClean="0"/>
              <a:t>Use EM Calorimetry</a:t>
            </a:r>
          </a:p>
          <a:p>
            <a:pPr lvl="4"/>
            <a:r>
              <a:rPr lang="en-US" sz="2000" dirty="0" smtClean="0"/>
              <a:t>Worse resolution than tracking</a:t>
            </a:r>
          </a:p>
          <a:p>
            <a:pPr lvl="1"/>
            <a:r>
              <a:rPr lang="en-US" dirty="0" smtClean="0"/>
              <a:t>μ</a:t>
            </a:r>
            <a:r>
              <a:rPr lang="en-US" dirty="0"/>
              <a:t>→</a:t>
            </a:r>
            <a:r>
              <a:rPr lang="en-US" dirty="0" smtClean="0"/>
              <a:t>3e</a:t>
            </a:r>
          </a:p>
          <a:p>
            <a:pPr lvl="1"/>
            <a:r>
              <a:rPr lang="en-US" sz="2000" dirty="0" smtClean="0"/>
              <a:t>PSI LOI: active pixel tracker surrounding a target.  Very similar reach to Mu2e but sensitivity to physics different!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76801" y="1412876"/>
            <a:ext cx="4800600" cy="51270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Baracchini, Tuesday 2PM</a:t>
            </a:r>
            <a:endParaRPr lang="en-US" dirty="0" smtClean="0"/>
          </a:p>
          <a:p>
            <a:pPr marL="411480" lvl="1" indent="0">
              <a:buNone/>
            </a:pP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DeJongh, Wed 5PM</a:t>
            </a:r>
            <a:endParaRPr lang="en-US" dirty="0" smtClean="0"/>
          </a:p>
          <a:p>
            <a:pPr lvl="1"/>
            <a:endParaRPr lang="en-US" i="1" dirty="0">
              <a:solidFill>
                <a:srgbClr val="FF0000"/>
              </a:solidFill>
            </a:endParaRPr>
          </a:p>
          <a:p>
            <a:pPr lvl="1"/>
            <a:endParaRPr lang="en-US" i="1" dirty="0" smtClean="0">
              <a:solidFill>
                <a:srgbClr val="FF0000"/>
              </a:solidFill>
            </a:endParaRPr>
          </a:p>
          <a:p>
            <a:pPr lvl="1"/>
            <a:endParaRPr lang="en-US" i="1" dirty="0">
              <a:solidFill>
                <a:srgbClr val="FF0000"/>
              </a:solidFill>
            </a:endParaRPr>
          </a:p>
          <a:p>
            <a:pPr lvl="1"/>
            <a:endParaRPr lang="en-US" i="1" dirty="0" smtClean="0">
              <a:solidFill>
                <a:srgbClr val="FF0000"/>
              </a:solidFill>
            </a:endParaRPr>
          </a:p>
          <a:p>
            <a:pPr lvl="1"/>
            <a:endParaRPr lang="en-US" i="1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Wiedner, Tuesday 5PM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876801" y="5325534"/>
            <a:ext cx="34027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3"/>
            <a:r>
              <a:rPr lang="en-US" sz="1400" dirty="0">
                <a:hlinkClick r:id="rId2"/>
              </a:rPr>
              <a:t>A novel experiment searching </a:t>
            </a:r>
            <a:r>
              <a:rPr lang="en-US" sz="1400" dirty="0" smtClean="0">
                <a:hlinkClick r:id="rId2"/>
              </a:rPr>
              <a:t>for </a:t>
            </a:r>
            <a:r>
              <a:rPr lang="en-US" sz="1400" dirty="0">
                <a:hlinkClick r:id="rId2"/>
              </a:rPr>
              <a:t>the lepton </a:t>
            </a:r>
            <a:endParaRPr lang="en-US" sz="1400" dirty="0" smtClean="0">
              <a:hlinkClick r:id="rId2"/>
            </a:endParaRPr>
          </a:p>
          <a:p>
            <a:pPr marL="0" lvl="3"/>
            <a:r>
              <a:rPr lang="en-US" sz="1400" dirty="0" smtClean="0">
                <a:hlinkClick r:id="rId2"/>
              </a:rPr>
              <a:t>flavour </a:t>
            </a:r>
            <a:r>
              <a:rPr lang="en-US" sz="1400" dirty="0">
                <a:hlinkClick r:id="rId2"/>
              </a:rPr>
              <a:t>violating decay μ → eee</a:t>
            </a:r>
            <a:endParaRPr lang="da-DK" sz="1400" dirty="0"/>
          </a:p>
          <a:p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988831" y="6286010"/>
            <a:ext cx="5775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http://www.physi.uni-heidelberg.de/Forschung/he/mu3e/documents/LOI_Mu3e_PSI.pdf</a:t>
            </a:r>
          </a:p>
        </p:txBody>
      </p:sp>
    </p:spTree>
    <p:extLst>
      <p:ext uri="{BB962C8B-B14F-4D97-AF65-F5344CB8AC3E}">
        <p14:creationId xmlns:p14="http://schemas.microsoft.com/office/powerpoint/2010/main" val="207836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cLFV Talks,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33127"/>
            <a:ext cx="4978400" cy="4800600"/>
          </a:xfrm>
        </p:spPr>
        <p:txBody>
          <a:bodyPr>
            <a:normAutofit fontScale="85000" lnSpcReduction="20000"/>
          </a:bodyPr>
          <a:lstStyle/>
          <a:p>
            <a:pPr marL="342900" lvl="1">
              <a:buClr>
                <a:schemeClr val="accent1"/>
              </a:buClr>
            </a:pPr>
            <a:r>
              <a:rPr lang="en-US" sz="2400" dirty="0"/>
              <a:t>μN</a:t>
            </a:r>
            <a:r>
              <a:rPr lang="en-US" sz="2400" dirty="0" smtClean="0"/>
              <a:t>→eN</a:t>
            </a:r>
          </a:p>
          <a:p>
            <a:pPr marL="708660" lvl="2">
              <a:buClr>
                <a:schemeClr val="accent1"/>
              </a:buClr>
            </a:pPr>
            <a:r>
              <a:rPr lang="en-US" sz="2200" dirty="0" smtClean="0"/>
              <a:t>Growing program in US and Japan:</a:t>
            </a:r>
            <a:endParaRPr lang="en-US" sz="2200" dirty="0"/>
          </a:p>
          <a:p>
            <a:pPr marL="982980" lvl="3">
              <a:buClr>
                <a:schemeClr val="accent1"/>
              </a:buClr>
            </a:pPr>
            <a:r>
              <a:rPr lang="en-US" sz="2000" dirty="0" smtClean="0"/>
              <a:t>Mu2e at FNAL </a:t>
            </a:r>
          </a:p>
          <a:p>
            <a:pPr marL="982980" lvl="3">
              <a:buClr>
                <a:schemeClr val="accent1"/>
              </a:buClr>
            </a:pPr>
            <a:r>
              <a:rPr lang="en-US" sz="2000" dirty="0" smtClean="0"/>
              <a:t>MUSIC/COMET </a:t>
            </a:r>
          </a:p>
          <a:p>
            <a:pPr marL="982980" lvl="3">
              <a:buClr>
                <a:schemeClr val="accent1"/>
              </a:buClr>
            </a:pPr>
            <a:r>
              <a:rPr lang="en-US" sz="2000" dirty="0" smtClean="0"/>
              <a:t>Intermediate Experiments:  DeeMe and 			             COMET Phase I </a:t>
            </a:r>
            <a:endParaRPr lang="en-US" sz="2000" i="1" dirty="0" smtClean="0">
              <a:solidFill>
                <a:srgbClr val="FF0000"/>
              </a:solidFill>
            </a:endParaRPr>
          </a:p>
          <a:p>
            <a:pPr marL="982980" lvl="3">
              <a:buClr>
                <a:schemeClr val="accent1"/>
              </a:buClr>
            </a:pPr>
            <a:r>
              <a:rPr lang="en-US" sz="2000" dirty="0" smtClean="0"/>
              <a:t>“Extinction” in muon-electron conversion: “bursts and nothing in-between” at 10</a:t>
            </a:r>
            <a:r>
              <a:rPr lang="en-US" sz="2000" baseline="30000" dirty="0" smtClean="0"/>
              <a:t>-10</a:t>
            </a:r>
            <a:r>
              <a:rPr lang="en-US" sz="2000" dirty="0" smtClean="0"/>
              <a:t> or better</a:t>
            </a:r>
          </a:p>
          <a:p>
            <a:pPr marL="1257300" lvl="4">
              <a:buClr>
                <a:schemeClr val="accent1"/>
              </a:buClr>
            </a:pPr>
            <a:r>
              <a:rPr lang="en-US" sz="1800" dirty="0" smtClean="0"/>
              <a:t>Need to improve for future experiments: neutrino factory or FNAL Project X beams </a:t>
            </a:r>
          </a:p>
          <a:p>
            <a:pPr marL="1257300" lvl="4">
              <a:buClr>
                <a:schemeClr val="accent1"/>
              </a:buClr>
            </a:pPr>
            <a:endParaRPr lang="en-US" sz="2200" dirty="0"/>
          </a:p>
          <a:p>
            <a:pPr marL="708660" lvl="2">
              <a:buClr>
                <a:schemeClr val="accent1"/>
              </a:buClr>
            </a:pPr>
            <a:r>
              <a:rPr lang="en-US" sz="2200" dirty="0" smtClean="0"/>
              <a:t>For additional x100 beyond, require new muon beams with small momentum bite  </a:t>
            </a:r>
          </a:p>
          <a:p>
            <a:pPr marL="708660" lvl="2">
              <a:buClr>
                <a:schemeClr val="accent1"/>
              </a:buClr>
            </a:pPr>
            <a:endParaRPr lang="en-US" sz="2000" dirty="0" smtClean="0">
              <a:solidFill>
                <a:srgbClr val="2F2B20"/>
              </a:solidFill>
            </a:endParaRPr>
          </a:p>
          <a:p>
            <a:pPr marL="708660" lvl="2">
              <a:buClr>
                <a:schemeClr val="accent1"/>
              </a:buClr>
            </a:pPr>
            <a:r>
              <a:rPr lang="en-US" sz="2000" dirty="0" smtClean="0">
                <a:solidFill>
                  <a:srgbClr val="2F2B20"/>
                </a:solidFill>
              </a:rPr>
              <a:t>T</a:t>
            </a:r>
            <a:r>
              <a:rPr lang="en-US" sz="2000" dirty="0" smtClean="0"/>
              <a:t>o reduce pion contamination, technology of FFAGs or HCC or…</a:t>
            </a:r>
          </a:p>
          <a:p>
            <a:pPr marL="342900" lvl="1">
              <a:buClr>
                <a:schemeClr val="accent1"/>
              </a:buClr>
            </a:pPr>
            <a:r>
              <a:rPr lang="en-US" sz="2200" i="1" dirty="0" smtClean="0">
                <a:solidFill>
                  <a:srgbClr val="3366FF"/>
                </a:solidFill>
              </a:rPr>
              <a:t>And in the tau system: competitive and getting more so: BELLE-II and SuperB</a:t>
            </a:r>
            <a:endParaRPr lang="en-US" sz="2200" i="1" dirty="0">
              <a:solidFill>
                <a:srgbClr val="3366FF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88295" y="1510831"/>
            <a:ext cx="3975172" cy="480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54380" lvl="3" indent="0">
              <a:buClr>
                <a:schemeClr val="accent1"/>
              </a:buClr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982980" lvl="3">
              <a:buClr>
                <a:schemeClr val="accent1"/>
              </a:buClr>
            </a:pPr>
            <a:r>
              <a:rPr lang="en-US" sz="2000" dirty="0" smtClean="0">
                <a:solidFill>
                  <a:srgbClr val="FF0000"/>
                </a:solidFill>
              </a:rPr>
              <a:t>Hungerford, 2:35 Tuesday</a:t>
            </a:r>
            <a:endParaRPr lang="en-US" sz="2000" dirty="0" smtClean="0"/>
          </a:p>
          <a:p>
            <a:pPr marL="982980" lvl="3">
              <a:buClr>
                <a:schemeClr val="accent1"/>
              </a:buClr>
            </a:pPr>
            <a:r>
              <a:rPr lang="en-US" sz="2000" dirty="0" smtClean="0">
                <a:solidFill>
                  <a:srgbClr val="FF0000"/>
                </a:solidFill>
              </a:rPr>
              <a:t>Sato, 3:30 Tuesday</a:t>
            </a:r>
            <a:endParaRPr lang="en-US" sz="2000" dirty="0" smtClean="0"/>
          </a:p>
          <a:p>
            <a:pPr marL="982980" lvl="3">
              <a:buClr>
                <a:schemeClr val="accent1"/>
              </a:buClr>
            </a:pPr>
            <a:r>
              <a:rPr lang="en-US" sz="2000" dirty="0" smtClean="0">
                <a:solidFill>
                  <a:srgbClr val="FF0000"/>
                </a:solidFill>
              </a:rPr>
              <a:t>Aoki, Wed 3:00PM</a:t>
            </a:r>
          </a:p>
          <a:p>
            <a:pPr marL="982980" lvl="3">
              <a:buClr>
                <a:schemeClr val="accent1"/>
              </a:buClr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982980" lvl="3">
              <a:buClr>
                <a:schemeClr val="accent1"/>
              </a:buClr>
            </a:pPr>
            <a:r>
              <a:rPr lang="en-US" sz="2000" dirty="0" smtClean="0">
                <a:solidFill>
                  <a:srgbClr val="FF0000"/>
                </a:solidFill>
              </a:rPr>
              <a:t>Kasper, 3:10 Tuesday</a:t>
            </a:r>
            <a:endParaRPr lang="en-US" sz="2000" dirty="0" smtClean="0"/>
          </a:p>
          <a:p>
            <a:pPr marL="982980" lvl="3">
              <a:buClr>
                <a:schemeClr val="accent1"/>
              </a:buClr>
            </a:pPr>
            <a:endParaRPr lang="en-US" sz="2000" dirty="0" smtClean="0"/>
          </a:p>
          <a:p>
            <a:pPr marL="754380" lvl="3" indent="0">
              <a:buClr>
                <a:schemeClr val="accent1"/>
              </a:buClr>
              <a:buNone/>
            </a:pPr>
            <a:endParaRPr lang="en-US" sz="2000" dirty="0" smtClean="0"/>
          </a:p>
          <a:p>
            <a:pPr marL="982980" lvl="3">
              <a:buClr>
                <a:schemeClr val="accent1"/>
              </a:buClr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982980" lvl="3">
              <a:buClr>
                <a:schemeClr val="accent1"/>
              </a:buClr>
            </a:pPr>
            <a:endParaRPr lang="en-US" sz="2000" dirty="0">
              <a:solidFill>
                <a:srgbClr val="FF0000"/>
              </a:solidFill>
            </a:endParaRPr>
          </a:p>
          <a:p>
            <a:pPr marL="982980" lvl="3">
              <a:buClr>
                <a:schemeClr val="accent1"/>
              </a:buClr>
            </a:pPr>
            <a:r>
              <a:rPr lang="en-US" sz="2000" dirty="0" smtClean="0">
                <a:solidFill>
                  <a:srgbClr val="FF0000"/>
                </a:solidFill>
              </a:rPr>
              <a:t>Ankenbrandt, 9:00 AM Wed</a:t>
            </a:r>
            <a:endParaRPr lang="en-US" sz="2000" dirty="0" smtClean="0">
              <a:solidFill>
                <a:srgbClr val="2F2B20"/>
              </a:solidFill>
            </a:endParaRPr>
          </a:p>
          <a:p>
            <a:pPr marL="708660" lvl="2">
              <a:buClr>
                <a:schemeClr val="accent1"/>
              </a:buClr>
            </a:pPr>
            <a:endParaRPr lang="en-US" sz="2000" i="1" dirty="0">
              <a:solidFill>
                <a:srgbClr val="FF0000"/>
              </a:solidFill>
            </a:endParaRPr>
          </a:p>
          <a:p>
            <a:pPr marL="982980" lvl="3">
              <a:buClr>
                <a:schemeClr val="accent1"/>
              </a:buClr>
            </a:pPr>
            <a:r>
              <a:rPr lang="en-US" sz="2000" dirty="0" smtClean="0">
                <a:solidFill>
                  <a:srgbClr val="FF0000"/>
                </a:solidFill>
              </a:rPr>
              <a:t>Luo, Blackmore, Pasternak Joint WG1/4 Wed AM</a:t>
            </a:r>
            <a:r>
              <a:rPr lang="en-US" sz="2000" dirty="0" smtClean="0"/>
              <a:t> </a:t>
            </a:r>
          </a:p>
          <a:p>
            <a:pPr marL="982980" lvl="3">
              <a:buClr>
                <a:schemeClr val="accent1"/>
              </a:buClr>
            </a:pPr>
            <a:r>
              <a:rPr lang="en-US" sz="2000" dirty="0" smtClean="0">
                <a:solidFill>
                  <a:srgbClr val="FF0000"/>
                </a:solidFill>
              </a:rPr>
              <a:t>Hayasaka, 2PM Wed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67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Facilities for Muon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518160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Project X at FNAL: 1-&gt;3-&gt;8 GeV proton beams</a:t>
            </a:r>
          </a:p>
          <a:p>
            <a:pPr lvl="1"/>
            <a:r>
              <a:rPr lang="en-US" dirty="0" smtClean="0"/>
              <a:t>Enough protons for cLFV program with multiple experiments running simultaneously with neutrinos and kaons</a:t>
            </a:r>
          </a:p>
          <a:p>
            <a:pPr lvl="1"/>
            <a:r>
              <a:rPr lang="en-US" dirty="0"/>
              <a:t>Also </a:t>
            </a:r>
            <a:r>
              <a:rPr lang="en-US" dirty="0" smtClean="0"/>
              <a:t>see Project X Summer Study:       </a:t>
            </a:r>
            <a:r>
              <a:rPr lang="en-US" dirty="0"/>
              <a:t>https://indico.fnal.gov/conferenceDisplay.py?confId=5276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J-PARC Program</a:t>
            </a:r>
          </a:p>
          <a:p>
            <a:pPr lvl="1"/>
            <a:r>
              <a:rPr lang="en-US" dirty="0" smtClean="0"/>
              <a:t>Many similar physics topics to Project  X</a:t>
            </a:r>
          </a:p>
          <a:p>
            <a:pPr lvl="1"/>
            <a:r>
              <a:rPr lang="en-US" dirty="0" smtClean="0"/>
              <a:t>Will hear about several experiments discussed throughout NuFACT</a:t>
            </a:r>
          </a:p>
          <a:p>
            <a:endParaRPr lang="en-US" dirty="0"/>
          </a:p>
          <a:p>
            <a:r>
              <a:rPr lang="en-US" dirty="0" smtClean="0"/>
              <a:t>PSI has upgrades planned as well, will hear about upgrades in mu-&gt;3e talk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51778" y="1524000"/>
            <a:ext cx="5785556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Tschirhart, </a:t>
            </a:r>
          </a:p>
          <a:p>
            <a:pPr marL="114300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Thursday 2:30 PM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Ikedo, Tuesday 5:30 PM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Wiedner, Tuesday 5PM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41351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g-2: 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77933" cy="513550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Progress on new g-2 experiment at FNAL</a:t>
            </a:r>
          </a:p>
          <a:p>
            <a:endParaRPr lang="en-US" dirty="0"/>
          </a:p>
          <a:p>
            <a:r>
              <a:rPr lang="en-US" dirty="0" smtClean="0"/>
              <a:t>Current effect still at 3–3.5σ</a:t>
            </a:r>
          </a:p>
          <a:p>
            <a:pPr lvl="1"/>
            <a:r>
              <a:rPr lang="en-US" dirty="0" smtClean="0"/>
              <a:t>Uncertainty 0.54 ppm, dominated by statistics of 0.46 ppm</a:t>
            </a:r>
          </a:p>
          <a:p>
            <a:pPr lvl="1"/>
            <a:r>
              <a:rPr lang="en-US" dirty="0" smtClean="0"/>
              <a:t>Propose to get to 0.14 ppm experimental</a:t>
            </a:r>
          </a:p>
          <a:p>
            <a:pPr lvl="2"/>
            <a:r>
              <a:rPr lang="en-US" dirty="0" smtClean="0"/>
              <a:t>And progress on lattice HLBL (see PX Summer Study)</a:t>
            </a:r>
          </a:p>
          <a:p>
            <a:pPr lvl="1"/>
            <a:endParaRPr lang="en-US" dirty="0"/>
          </a:p>
          <a:p>
            <a:r>
              <a:rPr lang="en-US" dirty="0" smtClean="0"/>
              <a:t>Status and plans: run at FNAL in next 5 years (</a:t>
            </a:r>
            <a:r>
              <a:rPr lang="en-US" dirty="0" smtClean="0">
                <a:solidFill>
                  <a:srgbClr val="FF0000"/>
                </a:solidFill>
              </a:rPr>
              <a:t>Miller, Wed 3:30)</a:t>
            </a:r>
          </a:p>
          <a:p>
            <a:pPr lvl="1"/>
            <a:r>
              <a:rPr lang="en-US" dirty="0" smtClean="0">
                <a:solidFill>
                  <a:srgbClr val="2F2B20"/>
                </a:solidFill>
              </a:rPr>
              <a:t>What can be done next?</a:t>
            </a:r>
          </a:p>
          <a:p>
            <a:pPr lvl="1"/>
            <a:r>
              <a:rPr lang="en-US" dirty="0" smtClean="0">
                <a:solidFill>
                  <a:srgbClr val="2F2B20"/>
                </a:solidFill>
              </a:rPr>
              <a:t>Run negatives (systematics and CPT?)</a:t>
            </a:r>
          </a:p>
          <a:p>
            <a:pPr lvl="1"/>
            <a:endParaRPr lang="en-US" dirty="0" smtClean="0">
              <a:solidFill>
                <a:srgbClr val="2F2B20"/>
              </a:solidFill>
            </a:endParaRPr>
          </a:p>
          <a:p>
            <a:r>
              <a:rPr lang="en-US" dirty="0" smtClean="0">
                <a:solidFill>
                  <a:srgbClr val="2F2B20"/>
                </a:solidFill>
              </a:rPr>
              <a:t>Different, innovative </a:t>
            </a:r>
            <a:r>
              <a:rPr lang="en-US" dirty="0" smtClean="0"/>
              <a:t>method: cold g-2:</a:t>
            </a:r>
            <a:r>
              <a:rPr lang="en-US" dirty="0" smtClean="0">
                <a:solidFill>
                  <a:srgbClr val="FF0000"/>
                </a:solidFill>
              </a:rPr>
              <a:t>                          </a:t>
            </a:r>
            <a:r>
              <a:rPr lang="en-US" dirty="0" smtClean="0">
                <a:solidFill>
                  <a:srgbClr val="2F2B20"/>
                </a:solidFill>
              </a:rPr>
              <a:t>		(</a:t>
            </a:r>
            <a:r>
              <a:rPr lang="en-US" dirty="0" smtClean="0">
                <a:solidFill>
                  <a:srgbClr val="FF0000"/>
                </a:solidFill>
              </a:rPr>
              <a:t>Tomono, wed 5:45</a:t>
            </a:r>
            <a:r>
              <a:rPr lang="en-US" dirty="0" smtClean="0">
                <a:solidFill>
                  <a:srgbClr val="2F2B20"/>
                </a:solidFill>
              </a:rPr>
              <a:t>)                  </a:t>
            </a:r>
          </a:p>
          <a:p>
            <a:pPr lvl="1"/>
            <a:r>
              <a:rPr lang="en-US" dirty="0" smtClean="0">
                <a:solidFill>
                  <a:srgbClr val="2F2B20"/>
                </a:solidFill>
              </a:rPr>
              <a:t>Input: MuHFS: (</a:t>
            </a:r>
            <a:r>
              <a:rPr lang="en-US" dirty="0" smtClean="0">
                <a:solidFill>
                  <a:srgbClr val="FF0000"/>
                </a:solidFill>
              </a:rPr>
              <a:t>Mibe, Wed 4:30)</a:t>
            </a:r>
          </a:p>
          <a:p>
            <a:pPr lvl="1"/>
            <a:r>
              <a:rPr lang="en-US" dirty="0" smtClean="0">
                <a:solidFill>
                  <a:srgbClr val="2F2B20"/>
                </a:solidFill>
              </a:rPr>
              <a:t>Different systematics</a:t>
            </a:r>
            <a:r>
              <a:rPr lang="en-US" smtClean="0">
                <a:solidFill>
                  <a:srgbClr val="2F2B20"/>
                </a:solidFill>
              </a:rPr>
              <a:t>! </a:t>
            </a:r>
            <a:endParaRPr lang="en-US" dirty="0" smtClean="0">
              <a:solidFill>
                <a:srgbClr val="2F2B20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867" y="349511"/>
            <a:ext cx="2074333" cy="213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867" y="2594806"/>
            <a:ext cx="1959504" cy="149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スライド番号プレースホルダ 1"/>
          <p:cNvSpPr txBox="1">
            <a:spLocks/>
          </p:cNvSpPr>
          <p:nvPr/>
        </p:nvSpPr>
        <p:spPr>
          <a:xfrm>
            <a:off x="6553200" y="6245225"/>
            <a:ext cx="2133600" cy="476250"/>
          </a:xfrm>
          <a:prstGeom prst="bracketPair">
            <a:avLst>
              <a:gd name="adj" fmla="val 17949"/>
            </a:avLst>
          </a:prstGeom>
          <a:noFill/>
          <a:ln w="19050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fld id="{C9E2884D-1BF9-2445-BCDA-9891B5015DE3}" type="slidenum">
              <a:rPr lang="en-US" altLang="ja-JP" sz="1400" smtClean="0"/>
              <a:pPr/>
              <a:t>14</a:t>
            </a:fld>
            <a:endParaRPr lang="en-US" altLang="ja-JP" sz="1400" dirty="0"/>
          </a:p>
        </p:txBody>
      </p:sp>
      <p:pic>
        <p:nvPicPr>
          <p:cNvPr id="10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147" y="5074656"/>
            <a:ext cx="2333037" cy="117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691481" y="4447140"/>
            <a:ext cx="2070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muon beam</a:t>
            </a:r>
          </a:p>
          <a:p>
            <a:r>
              <a:rPr lang="en-US" dirty="0" smtClean="0"/>
              <a:t>for cold g-2</a:t>
            </a:r>
            <a:endParaRPr lang="en-US" dirty="0"/>
          </a:p>
        </p:txBody>
      </p:sp>
      <p:pic>
        <p:nvPicPr>
          <p:cNvPr id="11" name="Picture 2" descr="C:\Users\allspach.000\Desktop\hp_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341" y="1417638"/>
            <a:ext cx="465854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773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Next-Generation </a:t>
            </a:r>
            <a:r>
              <a:rPr lang="en-US" i="1" dirty="0"/>
              <a:t>Muon EDM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4196345"/>
            <a:ext cx="7620000" cy="2709116"/>
          </a:xfrm>
        </p:spPr>
        <p:txBody>
          <a:bodyPr>
            <a:normAutofit/>
          </a:bodyPr>
          <a:lstStyle/>
          <a:p>
            <a:r>
              <a:rPr lang="en-US" dirty="0" smtClean="0"/>
              <a:t>Assuming CPT, a non-zero </a:t>
            </a:r>
            <a:r>
              <a:rPr lang="en-US" i="1" dirty="0" smtClean="0"/>
              <a:t>d </a:t>
            </a:r>
            <a:r>
              <a:rPr lang="en-US" dirty="0" smtClean="0"/>
              <a:t>implies non-CKM CP violation</a:t>
            </a:r>
          </a:p>
          <a:p>
            <a:pPr lvl="1"/>
            <a:r>
              <a:rPr lang="en-US" dirty="0" smtClean="0"/>
              <a:t>Huge physics payoff</a:t>
            </a:r>
          </a:p>
          <a:p>
            <a:r>
              <a:rPr lang="en-US" dirty="0" smtClean="0"/>
              <a:t>Current muon limit ~ 2 x 10</a:t>
            </a:r>
            <a:r>
              <a:rPr lang="en-US" baseline="30000" dirty="0" smtClean="0"/>
              <a:t>-19</a:t>
            </a:r>
          </a:p>
          <a:p>
            <a:r>
              <a:rPr lang="en-US" dirty="0" smtClean="0"/>
              <a:t>Need a new method (“frozen-spin”)</a:t>
            </a:r>
          </a:p>
          <a:p>
            <a:r>
              <a:rPr lang="en-US" dirty="0" smtClean="0"/>
              <a:t>Choose radial E field to cancel all but η term, and spin will precess -&gt; EDM to 10</a:t>
            </a:r>
            <a:r>
              <a:rPr lang="en-US" baseline="30000" dirty="0" smtClean="0"/>
              <a:t>-24</a:t>
            </a:r>
            <a:r>
              <a:rPr lang="en-US" dirty="0" smtClean="0"/>
              <a:t> e-cm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5509828"/>
              </p:ext>
            </p:extLst>
          </p:nvPr>
        </p:nvGraphicFramePr>
        <p:xfrm>
          <a:off x="2096769" y="1234758"/>
          <a:ext cx="3404937" cy="718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6" name="Equation" r:id="rId5" imgW="1143000" imgH="241300" progId="Equation.DSMT4">
                  <p:embed/>
                </p:oleObj>
              </mc:Choice>
              <mc:Fallback>
                <p:oleObj name="Equation" r:id="rId5" imgW="11430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96769" y="1234758"/>
                        <a:ext cx="3404937" cy="718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453447"/>
              </p:ext>
            </p:extLst>
          </p:nvPr>
        </p:nvGraphicFramePr>
        <p:xfrm>
          <a:off x="6370320" y="1443356"/>
          <a:ext cx="887244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7" name="Equation" r:id="rId7" imgW="520700" imgH="241300" progId="Equation.DSMT4">
                  <p:embed/>
                </p:oleObj>
              </mc:Choice>
              <mc:Fallback>
                <p:oleObj name="Equation" r:id="rId7" imgW="5207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70320" y="1443356"/>
                        <a:ext cx="887244" cy="411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4400120"/>
              </p:ext>
            </p:extLst>
          </p:nvPr>
        </p:nvGraphicFramePr>
        <p:xfrm>
          <a:off x="528320" y="2033272"/>
          <a:ext cx="3891280" cy="1577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820"/>
                <a:gridCol w="972820"/>
                <a:gridCol w="972820"/>
                <a:gridCol w="972820"/>
              </a:tblGrid>
              <a:tr h="39428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μ</a:t>
                      </a:r>
                      <a:r>
                        <a:rPr lang="en-US" baseline="0" dirty="0" smtClean="0"/>
                        <a:t> or </a:t>
                      </a:r>
                      <a:r>
                        <a:rPr lang="en-US" i="1" baseline="0" dirty="0" smtClean="0"/>
                        <a:t>d</a:t>
                      </a:r>
                      <a:endParaRPr lang="en-US" dirty="0" smtClean="0"/>
                    </a:p>
                  </a:txBody>
                  <a:tcPr/>
                </a:tc>
              </a:tr>
              <a:tr h="3942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</a:tr>
              <a:tr h="3942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3942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11" descr="magicGamma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451" y="3590084"/>
            <a:ext cx="5964297" cy="606261"/>
          </a:xfrm>
          <a:prstGeom prst="rect">
            <a:avLst/>
          </a:prstGeom>
        </p:spPr>
      </p:pic>
      <p:pic>
        <p:nvPicPr>
          <p:cNvPr id="13" name="Picture 3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60" y="2127265"/>
            <a:ext cx="3322320" cy="56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11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121" y="2776536"/>
            <a:ext cx="2376957" cy="54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40018" y="4869181"/>
            <a:ext cx="3060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Gardner, Thurs 9:30 joint WG1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187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6060440"/>
            <a:ext cx="367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Electron Lamb Shift</a:t>
            </a:r>
            <a:r>
              <a:rPr lang="en-US" sz="1200" dirty="0" smtClean="0"/>
              <a:t>: J</a:t>
            </a:r>
            <a:r>
              <a:rPr lang="en-US" sz="1200" dirty="0"/>
              <a:t>. C. Bernauer et al. [A1 Collaboration], Phys. Rev. Lett</a:t>
            </a:r>
            <a:r>
              <a:rPr lang="en-US" sz="1200" dirty="0" smtClean="0"/>
              <a:t>.105</a:t>
            </a:r>
            <a:r>
              <a:rPr lang="en-US" sz="1200" dirty="0"/>
              <a:t>, </a:t>
            </a:r>
            <a:r>
              <a:rPr lang="en-US" sz="1200" dirty="0" smtClean="0"/>
              <a:t>242001(</a:t>
            </a:r>
            <a:r>
              <a:rPr lang="en-US" sz="1200" dirty="0"/>
              <a:t>2010).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285" y="443971"/>
            <a:ext cx="2252630" cy="29548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60800" y="6017567"/>
            <a:ext cx="367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Scattering</a:t>
            </a:r>
            <a:r>
              <a:rPr lang="en-US" sz="1200" dirty="0" smtClean="0"/>
              <a:t>: </a:t>
            </a:r>
            <a:r>
              <a:rPr lang="en-US" sz="1200" dirty="0"/>
              <a:t>P. J. Mohr, </a:t>
            </a:r>
            <a:r>
              <a:rPr lang="en-US" sz="1200" dirty="0" smtClean="0"/>
              <a:t>B.N</a:t>
            </a:r>
            <a:r>
              <a:rPr lang="en-US" sz="1200" dirty="0"/>
              <a:t>. Taylor and D. B. Newell, Rev. </a:t>
            </a:r>
            <a:r>
              <a:rPr lang="en-US" sz="1200" dirty="0" smtClean="0"/>
              <a:t>Mod.Phys</a:t>
            </a:r>
            <a:r>
              <a:rPr lang="en-US" sz="1200" dirty="0"/>
              <a:t>. 80, 633 (2008)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Charge Radius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223985"/>
              </p:ext>
            </p:extLst>
          </p:nvPr>
        </p:nvGraphicFramePr>
        <p:xfrm>
          <a:off x="1016000" y="2306319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n-US" sz="1800" b="1" kern="1200" baseline="30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 </a:t>
                      </a:r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(fm)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Error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Muonic Lamb</a:t>
                      </a:r>
                      <a:r>
                        <a:rPr lang="en-US" baseline="0" dirty="0" smtClean="0"/>
                        <a:t> Shift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0.84184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0.00067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Electron Lamb Shift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0.8768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0.0069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Electron scattering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~0.008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9840"/>
            <a:ext cx="76200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Charge Radius of Proton Extracted from Muonic Hydrogen:</a:t>
            </a:r>
          </a:p>
          <a:p>
            <a:pPr lvl="1"/>
            <a:r>
              <a:rPr lang="fi-FI" dirty="0"/>
              <a:t>R. Pohl et al., Nature 466, 213 (2010</a:t>
            </a:r>
            <a:r>
              <a:rPr lang="fi-FI" dirty="0" smtClean="0"/>
              <a:t>)</a:t>
            </a:r>
          </a:p>
          <a:p>
            <a:r>
              <a:rPr lang="fi-FI" dirty="0" smtClean="0"/>
              <a:t>Radius 5σ from the measurement in regular hydrogen</a:t>
            </a:r>
            <a:endParaRPr lang="fi-FI" dirty="0"/>
          </a:p>
          <a:p>
            <a:endParaRPr lang="fi-FI" dirty="0" smtClean="0"/>
          </a:p>
          <a:p>
            <a:endParaRPr lang="fi-FI" dirty="0"/>
          </a:p>
          <a:p>
            <a:endParaRPr lang="fi-FI" dirty="0" smtClean="0"/>
          </a:p>
          <a:p>
            <a:endParaRPr lang="fi-FI" dirty="0"/>
          </a:p>
          <a:p>
            <a:pPr marL="114300" indent="0">
              <a:buNone/>
            </a:pPr>
            <a:endParaRPr lang="fi-FI" dirty="0" smtClean="0"/>
          </a:p>
          <a:p>
            <a:r>
              <a:rPr lang="en-US" dirty="0" smtClean="0"/>
              <a:t>Electrons agree, muons disagree</a:t>
            </a:r>
          </a:p>
          <a:p>
            <a:pPr lvl="1"/>
            <a:r>
              <a:rPr lang="en-US" dirty="0" smtClean="0"/>
              <a:t>How good is the extraction from </a:t>
            </a:r>
            <a:r>
              <a:rPr lang="en-US" dirty="0"/>
              <a:t>scattering measurement? </a:t>
            </a:r>
            <a:r>
              <a:rPr lang="en-US" dirty="0" smtClean="0"/>
              <a:t>Paz and Hill, http</a:t>
            </a:r>
            <a:r>
              <a:rPr lang="en-US" dirty="0"/>
              <a:t>://arxiv.org/pdf/1008.4619.pdf</a:t>
            </a:r>
            <a:endParaRPr lang="en-US" dirty="0" smtClean="0"/>
          </a:p>
          <a:p>
            <a:r>
              <a:rPr lang="en-US" dirty="0" smtClean="0"/>
              <a:t>New forces? (</a:t>
            </a:r>
            <a:r>
              <a:rPr lang="en-US" dirty="0" smtClean="0">
                <a:solidFill>
                  <a:srgbClr val="FF0000"/>
                </a:solidFill>
              </a:rPr>
              <a:t>Hill, Tuesday 12:30 PM </a:t>
            </a:r>
            <a:r>
              <a:rPr lang="en-US" dirty="0" smtClean="0"/>
              <a:t>)</a:t>
            </a:r>
          </a:p>
          <a:p>
            <a:r>
              <a:rPr lang="en-US" dirty="0" smtClean="0"/>
              <a:t>Low energy muon beams in scattering experiments and/or muonic atoms, both natural territory for PX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653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40948" cy="4800600"/>
          </a:xfrm>
        </p:spPr>
        <p:txBody>
          <a:bodyPr/>
          <a:lstStyle/>
          <a:p>
            <a:r>
              <a:rPr lang="en-US" dirty="0" smtClean="0"/>
              <a:t>MuSun: measure the rate</a:t>
            </a:r>
          </a:p>
          <a:p>
            <a:endParaRPr lang="en-US" dirty="0"/>
          </a:p>
          <a:p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	to better than 1.5%, x10 	better than existing</a:t>
            </a:r>
          </a:p>
          <a:p>
            <a:pPr lvl="1"/>
            <a:r>
              <a:rPr lang="en-US" dirty="0" smtClean="0"/>
              <a:t>Part of the MuLan, MuCap series at PSI</a:t>
            </a:r>
          </a:p>
          <a:p>
            <a:pPr lvl="1"/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259" y="3290946"/>
            <a:ext cx="3959672" cy="2936757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92" y="2394477"/>
            <a:ext cx="3487797" cy="39105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675481" y="2367194"/>
            <a:ext cx="4218281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Carey, 12:00 PM Tuesday </a:t>
            </a:r>
          </a:p>
        </p:txBody>
      </p:sp>
    </p:spTree>
    <p:extLst>
      <p:ext uri="{BB962C8B-B14F-4D97-AF65-F5344CB8AC3E}">
        <p14:creationId xmlns:p14="http://schemas.microsoft.com/office/powerpoint/2010/main" val="3450027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829" y="1600200"/>
            <a:ext cx="4481689" cy="4800600"/>
          </a:xfrm>
        </p:spPr>
        <p:txBody>
          <a:bodyPr/>
          <a:lstStyle/>
          <a:p>
            <a:r>
              <a:rPr lang="en-US" dirty="0" smtClean="0"/>
              <a:t>Muon Tomography</a:t>
            </a:r>
          </a:p>
          <a:p>
            <a:endParaRPr lang="en-US" dirty="0"/>
          </a:p>
          <a:p>
            <a:r>
              <a:rPr lang="en-US" dirty="0" smtClean="0"/>
              <a:t>Looking for minerals: (</a:t>
            </a:r>
            <a:r>
              <a:rPr lang="en-US" dirty="0" smtClean="0">
                <a:solidFill>
                  <a:srgbClr val="FF0000"/>
                </a:solidFill>
              </a:rPr>
              <a:t>Bryman, Tuesday 11:00AM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Looking inside volcanoes with muons (</a:t>
            </a:r>
            <a:r>
              <a:rPr lang="en-US" dirty="0" smtClean="0">
                <a:solidFill>
                  <a:srgbClr val="FF0000"/>
                </a:solidFill>
              </a:rPr>
              <a:t>Miyamoto, Tuesday 11:30 AM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917" descr="C:\Miyamoto\work\unzen\ppt\showa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518" y="3349014"/>
            <a:ext cx="3667007" cy="333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889" y="783567"/>
            <a:ext cx="2809850" cy="23392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8889" y="137236"/>
            <a:ext cx="3024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Using your PhD </a:t>
            </a:r>
          </a:p>
          <a:p>
            <a:r>
              <a:rPr lang="en-US" dirty="0" smtClean="0"/>
              <a:t>for more than running ntuples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14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Beams and Solenoids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82726" cy="4800600"/>
          </a:xfrm>
        </p:spPr>
        <p:txBody>
          <a:bodyPr/>
          <a:lstStyle/>
          <a:p>
            <a:r>
              <a:rPr lang="en-US" dirty="0" smtClean="0"/>
              <a:t>What is the status of cooling and how does the technology enable non-muon collider experiments?</a:t>
            </a:r>
          </a:p>
          <a:p>
            <a:pPr lvl="1"/>
            <a:r>
              <a:rPr lang="en-US" dirty="0" smtClean="0"/>
              <a:t>PRISM/PRIME/HCCs/Other</a:t>
            </a:r>
          </a:p>
          <a:p>
            <a:r>
              <a:rPr lang="en-US" dirty="0" smtClean="0"/>
              <a:t>Would a next-generation muon-to-electron conversion experiment work with current technology?</a:t>
            </a:r>
          </a:p>
          <a:p>
            <a:pPr lvl="1"/>
            <a:r>
              <a:rPr lang="en-US" dirty="0" smtClean="0"/>
              <a:t>Examine Mu2e design </a:t>
            </a:r>
          </a:p>
          <a:p>
            <a:pPr lvl="1"/>
            <a:r>
              <a:rPr lang="en-US" dirty="0" smtClean="0"/>
              <a:t>Examine simulations of radiation damage to superconductors in Mu2e context</a:t>
            </a:r>
          </a:p>
          <a:p>
            <a:pPr lvl="2"/>
            <a:r>
              <a:rPr lang="en-US" dirty="0" smtClean="0"/>
              <a:t>What can we learn, or not learn, from Mu2e studies?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71629" y="1600200"/>
            <a:ext cx="3084899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Berg, Roblin, Stratakis, Maloney,  Friday AM (Joint WG3)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Lamm, Friday 10 AM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Pronskikh, Friday 10:30 AM (Joint WG3)</a:t>
            </a:r>
          </a:p>
        </p:txBody>
      </p:sp>
    </p:spTree>
    <p:extLst>
      <p:ext uri="{BB962C8B-B14F-4D97-AF65-F5344CB8AC3E}">
        <p14:creationId xmlns:p14="http://schemas.microsoft.com/office/powerpoint/2010/main" val="4255983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Purpose: Solve this Puzzle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" name="Picture 9" descr="rubi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28" y="1417638"/>
            <a:ext cx="5080251" cy="530012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879602" y="2100153"/>
            <a:ext cx="2073829" cy="1873955"/>
            <a:chOff x="6879602" y="2100153"/>
            <a:chExt cx="2073829" cy="1873955"/>
          </a:xfrm>
        </p:grpSpPr>
        <p:grpSp>
          <p:nvGrpSpPr>
            <p:cNvPr id="9" name="Group 8"/>
            <p:cNvGrpSpPr/>
            <p:nvPr/>
          </p:nvGrpSpPr>
          <p:grpSpPr>
            <a:xfrm>
              <a:off x="7610206" y="2100153"/>
              <a:ext cx="1343225" cy="1873955"/>
              <a:chOff x="2921000" y="2197100"/>
              <a:chExt cx="1343225" cy="1873955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21000" y="2197100"/>
                <a:ext cx="1343225" cy="1006122"/>
              </a:xfrm>
              <a:prstGeom prst="rect">
                <a:avLst/>
              </a:prstGeom>
            </p:spPr>
          </p:pic>
          <p:sp>
            <p:nvSpPr>
              <p:cNvPr id="12" name="Oval 11"/>
              <p:cNvSpPr/>
              <p:nvPr/>
            </p:nvSpPr>
            <p:spPr>
              <a:xfrm>
                <a:off x="3217333" y="3492500"/>
                <a:ext cx="592666" cy="578555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386107" y="3512443"/>
                <a:ext cx="35388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μ</a:t>
                </a:r>
                <a:endParaRPr lang="en-US" sz="2400" dirty="0"/>
              </a:p>
            </p:txBody>
          </p:sp>
        </p:grpSp>
        <p:cxnSp>
          <p:nvCxnSpPr>
            <p:cNvPr id="6" name="Straight Arrow Connector 5"/>
            <p:cNvCxnSpPr/>
            <p:nvPr/>
          </p:nvCxnSpPr>
          <p:spPr>
            <a:xfrm flipH="1">
              <a:off x="6879602" y="3694896"/>
              <a:ext cx="102693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28" y="1769534"/>
            <a:ext cx="4632234" cy="47365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00" y="1374264"/>
            <a:ext cx="4965367" cy="528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90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-0.4875 0.00209 " pathEditMode="relative" ptsTypes="AA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9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Muon experiments can address some of the most interesting questions in our field;</a:t>
            </a:r>
          </a:p>
          <a:p>
            <a:endParaRPr lang="en-US" dirty="0"/>
          </a:p>
          <a:p>
            <a:r>
              <a:rPr lang="en-US" dirty="0" smtClean="0"/>
              <a:t>We need more intense muon beams of the sort that could be provided at a neutrino factory;</a:t>
            </a:r>
          </a:p>
          <a:p>
            <a:endParaRPr lang="en-US" dirty="0"/>
          </a:p>
          <a:p>
            <a:r>
              <a:rPr lang="en-US" dirty="0" smtClean="0"/>
              <a:t>There is much overlap in the technologies of neutrino factories, muon colliders, and experiments discussed at this workshop.  Upcoming experiments are already helping to develop the technology; </a:t>
            </a:r>
          </a:p>
          <a:p>
            <a:endParaRPr lang="en-US" dirty="0"/>
          </a:p>
          <a:p>
            <a:r>
              <a:rPr lang="en-US" dirty="0" smtClean="0"/>
              <a:t>The worldwide muon program is gathering momentum and becoming stronger; at least the 1</a:t>
            </a:r>
            <a:r>
              <a:rPr lang="en-US" baseline="30000" dirty="0" smtClean="0"/>
              <a:t>st</a:t>
            </a:r>
            <a:r>
              <a:rPr lang="en-US" dirty="0" smtClean="0"/>
              <a:t> and 2</a:t>
            </a:r>
            <a:r>
              <a:rPr lang="en-US" baseline="30000" dirty="0" smtClean="0"/>
              <a:t>nd</a:t>
            </a:r>
            <a:r>
              <a:rPr lang="en-US" dirty="0" smtClean="0"/>
              <a:t> derivatives are positive!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267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274638"/>
            <a:ext cx="8341894" cy="1143000"/>
          </a:xfrm>
        </p:spPr>
        <p:txBody>
          <a:bodyPr/>
          <a:lstStyle/>
          <a:p>
            <a:r>
              <a:rPr lang="en-US" sz="4000" dirty="0" smtClean="0"/>
              <a:t>Precision Experiments Are Important! (at least from a survey of Nobel Prizes)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8456195" cy="51367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8530" y="6385075"/>
            <a:ext cx="7817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http://www.nybooks.com/articles/archives/2009/apr/09/leaping-into-the-grand-unknown/</a:t>
            </a:r>
          </a:p>
        </p:txBody>
      </p:sp>
    </p:spTree>
    <p:extLst>
      <p:ext uri="{BB962C8B-B14F-4D97-AF65-F5344CB8AC3E}">
        <p14:creationId xmlns:p14="http://schemas.microsoft.com/office/powerpoint/2010/main" val="32619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958"/>
            <a:ext cx="8215086" cy="1143000"/>
          </a:xfrm>
        </p:spPr>
        <p:txBody>
          <a:bodyPr/>
          <a:lstStyle/>
          <a:p>
            <a:r>
              <a:rPr lang="en-US" dirty="0" smtClean="0"/>
              <a:t>Muons WG4: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1" y="1066800"/>
            <a:ext cx="8126588" cy="5334000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sz="1900" b="1" dirty="0" smtClean="0"/>
              <a:t>What upcoming measurements would benefit from the muon flux at a neutrino factory?</a:t>
            </a:r>
          </a:p>
          <a:p>
            <a:pPr lvl="2"/>
            <a:r>
              <a:rPr lang="en-US" sz="1900" dirty="0" smtClean="0"/>
              <a:t>cLFV </a:t>
            </a:r>
            <a:r>
              <a:rPr lang="en-US" sz="1900" dirty="0"/>
              <a:t>and non</a:t>
            </a:r>
            <a:r>
              <a:rPr lang="en-US" sz="1900" dirty="0" smtClean="0"/>
              <a:t>-cLFV</a:t>
            </a:r>
            <a:endParaRPr lang="en-US" sz="1900" dirty="0"/>
          </a:p>
          <a:p>
            <a:pPr lvl="3"/>
            <a:r>
              <a:rPr lang="en-US" sz="1900" dirty="0"/>
              <a:t>μ →eγ , μ </a:t>
            </a:r>
            <a:r>
              <a:rPr lang="en-US" sz="1900" dirty="0" smtClean="0"/>
              <a:t>→3e</a:t>
            </a:r>
            <a:r>
              <a:rPr lang="en-US" sz="1900" dirty="0"/>
              <a:t>, μN →eN </a:t>
            </a:r>
            <a:r>
              <a:rPr lang="en-US" sz="1900" dirty="0" smtClean="0"/>
              <a:t>conversion, g</a:t>
            </a:r>
            <a:r>
              <a:rPr lang="en-US" sz="1900" dirty="0"/>
              <a:t>-</a:t>
            </a:r>
            <a:r>
              <a:rPr lang="en-US" sz="1900" dirty="0" smtClean="0"/>
              <a:t>2</a:t>
            </a:r>
          </a:p>
          <a:p>
            <a:pPr lvl="2"/>
            <a:r>
              <a:rPr lang="en-US" sz="2100" dirty="0" smtClean="0"/>
              <a:t>Proton radius/Lamb shift</a:t>
            </a:r>
          </a:p>
          <a:p>
            <a:pPr lvl="2"/>
            <a:r>
              <a:rPr lang="en-US" sz="2100" dirty="0" smtClean="0"/>
              <a:t>Muonium HFS</a:t>
            </a:r>
          </a:p>
          <a:p>
            <a:pPr lvl="2"/>
            <a:endParaRPr lang="en-US" sz="1900" dirty="0" smtClean="0"/>
          </a:p>
          <a:p>
            <a:pPr lvl="1"/>
            <a:r>
              <a:rPr lang="en-US" sz="1900" b="1" dirty="0" smtClean="0"/>
              <a:t>How good should the measurements be? </a:t>
            </a:r>
          </a:p>
          <a:p>
            <a:pPr lvl="2"/>
            <a:r>
              <a:rPr lang="en-US" sz="1700" dirty="0" smtClean="0"/>
              <a:t>“If you can measure something an order of magnitude better, you should just do it”  					– Jim Cronin</a:t>
            </a:r>
          </a:p>
          <a:p>
            <a:pPr lvl="2"/>
            <a:r>
              <a:rPr lang="en-US" sz="1900" dirty="0" smtClean="0"/>
              <a:t>Most funding agencies and committees are not as smart as Cronin</a:t>
            </a:r>
          </a:p>
          <a:p>
            <a:pPr lvl="3"/>
            <a:r>
              <a:rPr lang="en-US" sz="1900" dirty="0" smtClean="0"/>
              <a:t>Therefore we need theory guidance on what to try for!</a:t>
            </a:r>
          </a:p>
          <a:p>
            <a:pPr lvl="3"/>
            <a:endParaRPr lang="en-US" sz="1900" dirty="0"/>
          </a:p>
          <a:p>
            <a:pPr lvl="3"/>
            <a:r>
              <a:rPr lang="en-US" sz="1900" dirty="0" smtClean="0"/>
              <a:t>Less flippantly, the large value of θ</a:t>
            </a:r>
            <a:r>
              <a:rPr lang="en-US" sz="1900" baseline="-25000" dirty="0" smtClean="0"/>
              <a:t>13</a:t>
            </a:r>
            <a:r>
              <a:rPr lang="en-US" sz="1900" dirty="0" smtClean="0"/>
              <a:t> is telling us something.  We know </a:t>
            </a:r>
            <a:r>
              <a:rPr lang="en-US" sz="1900" dirty="0"/>
              <a:t> </a:t>
            </a:r>
            <a:r>
              <a:rPr lang="en-US" sz="1900" dirty="0" smtClean="0"/>
              <a:t>cLFV and neutrino oscillations are connected, and both are connected to kaons and taus and </a:t>
            </a:r>
            <a:r>
              <a:rPr lang="en-US" sz="1900" i="1" dirty="0" smtClean="0"/>
              <a:t>g-2</a:t>
            </a:r>
            <a:r>
              <a:rPr lang="en-US" sz="1900" dirty="0" smtClean="0"/>
              <a:t> and EDMs.  So we will hear about those too           	</a:t>
            </a:r>
          </a:p>
          <a:p>
            <a:pPr lvl="3"/>
            <a:r>
              <a:rPr lang="en-US" sz="1900" dirty="0" smtClean="0"/>
              <a:t>(</a:t>
            </a:r>
            <a:r>
              <a:rPr lang="en-US" sz="1900" dirty="0" smtClean="0">
                <a:solidFill>
                  <a:srgbClr val="FF0000"/>
                </a:solidFill>
              </a:rPr>
              <a:t>Calibbi, Gardner, Semertzidis in a joint WG1/2 Session Thursday AM</a:t>
            </a:r>
            <a:r>
              <a:rPr lang="en-US" sz="1900" dirty="0" smtClean="0"/>
              <a:t>)</a:t>
            </a:r>
          </a:p>
          <a:p>
            <a:pPr lvl="1"/>
            <a:endParaRPr lang="en-US" sz="1900" dirty="0" smtClean="0"/>
          </a:p>
          <a:p>
            <a:pPr lvl="1"/>
            <a:r>
              <a:rPr lang="en-US" sz="1900" b="1" dirty="0" smtClean="0"/>
              <a:t>What technologies do we need and how are they related to NuFACT?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718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cLFV muon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76200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Muon Decays: μ→eγ and </a:t>
            </a:r>
            <a:r>
              <a:rPr lang="en-US" dirty="0"/>
              <a:t>: μ</a:t>
            </a:r>
            <a:r>
              <a:rPr lang="en-US" dirty="0" smtClean="0"/>
              <a:t>→3e</a:t>
            </a:r>
          </a:p>
          <a:p>
            <a:r>
              <a:rPr lang="en-US" dirty="0" smtClean="0"/>
              <a:t>Muon Conversion: μN→eN</a:t>
            </a:r>
          </a:p>
          <a:p>
            <a:pPr lvl="1"/>
            <a:r>
              <a:rPr lang="en-US" dirty="0" smtClean="0"/>
              <a:t>Coherent process off nucleus, enhancement ∝ Z, monoenergetic electron</a:t>
            </a:r>
            <a:endParaRPr lang="en-US" dirty="0"/>
          </a:p>
          <a:p>
            <a:r>
              <a:rPr lang="en-US" dirty="0" smtClean="0"/>
              <a:t>These have been studied since the muon was identified, starting with </a:t>
            </a:r>
            <a:r>
              <a:rPr lang="en-US" dirty="0" err="1" smtClean="0"/>
              <a:t>Pontecorvo</a:t>
            </a:r>
            <a:r>
              <a:rPr lang="en-US" dirty="0" smtClean="0"/>
              <a:t>.  One would expect </a:t>
            </a:r>
            <a:r>
              <a:rPr lang="en-US" dirty="0"/>
              <a:t>μ→eγ </a:t>
            </a:r>
            <a:r>
              <a:rPr lang="en-US" dirty="0" smtClean="0"/>
              <a:t> to be of order 10</a:t>
            </a:r>
            <a:r>
              <a:rPr lang="en-US" baseline="30000" dirty="0" smtClean="0"/>
              <a:t>-4</a:t>
            </a:r>
            <a:r>
              <a:rPr lang="en-US" dirty="0" smtClean="0"/>
              <a:t>  from this process where the neutrino goes around a loop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This problem led directly to </a:t>
            </a:r>
            <a:r>
              <a:rPr lang="en-US" smtClean="0"/>
              <a:t>the 1962 </a:t>
            </a:r>
            <a:r>
              <a:rPr lang="en-US" dirty="0" smtClean="0"/>
              <a:t>Lederman/Schwartz/Steinberger et al. two-neutrino experiment, so you can see cLFV and neutrinos are closely related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3774523"/>
            <a:ext cx="6362628" cy="14764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2200" y="4840962"/>
            <a:ext cx="1582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Feinberg, 1958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462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cLFV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cLFV in the Muon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 descr="clfvHistoryNe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96" y="2342504"/>
            <a:ext cx="5108256" cy="3897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78706" y="4762930"/>
            <a:ext cx="15802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4</a:t>
            </a:r>
            <a:r>
              <a:rPr lang="en-US" dirty="0" smtClean="0"/>
              <a:t> improvement</a:t>
            </a:r>
          </a:p>
          <a:p>
            <a:r>
              <a:rPr lang="en-US" dirty="0" smtClean="0"/>
              <a:t>followed by additional</a:t>
            </a:r>
          </a:p>
          <a:p>
            <a:r>
              <a:rPr lang="en-US" dirty="0" smtClean="0"/>
              <a:t>X100 followed by… 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>
          <a:xfrm>
            <a:off x="6832987" y="4851400"/>
            <a:ext cx="45719" cy="910398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90143" y="4762930"/>
            <a:ext cx="913617" cy="1420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00930" y="4722598"/>
            <a:ext cx="11286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MEG Expected 2013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4" name="Isosceles Triangle 13"/>
          <p:cNvSpPr/>
          <p:nvPr/>
        </p:nvSpPr>
        <p:spPr>
          <a:xfrm flipV="1">
            <a:off x="5518150" y="4937306"/>
            <a:ext cx="95250" cy="107950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5613400" y="4953430"/>
            <a:ext cx="576746" cy="171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37744" y="5077157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Times New Roman"/>
                <a:cs typeface="Times New Roman"/>
              </a:rPr>
              <a:t>MEG 2018</a:t>
            </a:r>
            <a:endParaRPr lang="en-US" sz="800" dirty="0">
              <a:latin typeface="Times New Roman"/>
              <a:cs typeface="Times New Roman"/>
            </a:endParaRPr>
          </a:p>
          <a:p>
            <a:r>
              <a:rPr lang="en-US" sz="800" dirty="0" smtClean="0">
                <a:latin typeface="Times New Roman"/>
                <a:cs typeface="Times New Roman"/>
              </a:rPr>
              <a:t> ~ 6e-14</a:t>
            </a:r>
            <a:endParaRPr lang="en-US" sz="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2277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Shameless Plug for </a:t>
            </a:r>
            <a:r>
              <a:rPr lang="en-US" i="1" dirty="0" smtClean="0"/>
              <a:t>my</a:t>
            </a:r>
            <a:r>
              <a:rPr lang="en-US" dirty="0" smtClean="0"/>
              <a:t> cLFV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Mu2e Gets CD-1!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With LBNE and g-2 to follow shortly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67" y="2167766"/>
            <a:ext cx="7349066" cy="324751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651500" y="4570740"/>
            <a:ext cx="2197100" cy="2147560"/>
            <a:chOff x="5651500" y="4570740"/>
            <a:chExt cx="2197100" cy="214756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1500" y="4940072"/>
              <a:ext cx="2197100" cy="17782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632176" y="4570740"/>
              <a:ext cx="1216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CD Process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52200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cLFV for Dummies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Very generically, “loops” and contact-terms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5780" y="2453640"/>
            <a:ext cx="9144000" cy="4634630"/>
          </a:xfrm>
          <a:prstGeom prst="rect">
            <a:avLst/>
          </a:prstGeom>
        </p:spPr>
      </p:pic>
      <p:pic>
        <p:nvPicPr>
          <p:cNvPr id="8" name="Picture 7" descr="eq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80" y="2070100"/>
            <a:ext cx="6674020" cy="48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77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mec_new_1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070" y="1600200"/>
            <a:ext cx="4135444" cy="5097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798"/>
            <a:ext cx="7483795" cy="1143000"/>
          </a:xfrm>
        </p:spPr>
        <p:txBody>
          <a:bodyPr/>
          <a:lstStyle/>
          <a:p>
            <a:r>
              <a:rPr lang="en-US" dirty="0" smtClean="0"/>
              <a:t>Why Do we Need More than One Experiment?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Bernstein, G. Signorelli, N. Saito           NuFact 2012 WG4 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457200" y="1600200"/>
            <a:ext cx="3586480" cy="4800600"/>
          </a:xfrm>
        </p:spPr>
        <p:txBody>
          <a:bodyPr/>
          <a:lstStyle/>
          <a:p>
            <a:r>
              <a:rPr lang="en-US" dirty="0" smtClean="0"/>
              <a:t>Note  μ→eγ and μe (Mu2e)conversion (and </a:t>
            </a:r>
            <a:r>
              <a:rPr lang="en-US" dirty="0"/>
              <a:t>μ→</a:t>
            </a:r>
            <a:r>
              <a:rPr lang="en-US" dirty="0" smtClean="0"/>
              <a:t>3e) are complementary</a:t>
            </a:r>
          </a:p>
          <a:p>
            <a:r>
              <a:rPr lang="en-US" dirty="0" smtClean="0"/>
              <a:t>Suppose:</a:t>
            </a:r>
          </a:p>
          <a:p>
            <a:pPr lvl="1"/>
            <a:r>
              <a:rPr lang="en-US" dirty="0" smtClean="0"/>
              <a:t>Mu2e/3e, but not </a:t>
            </a:r>
            <a:r>
              <a:rPr lang="en-US" dirty="0"/>
              <a:t>μ→eγ </a:t>
            </a:r>
            <a:endParaRPr lang="en-US" dirty="0" smtClean="0"/>
          </a:p>
          <a:p>
            <a:pPr lvl="2"/>
            <a:r>
              <a:rPr lang="en-US" dirty="0" smtClean="0"/>
              <a:t>Contact!  NP at a very high mass scale</a:t>
            </a:r>
          </a:p>
          <a:p>
            <a:pPr lvl="1"/>
            <a:r>
              <a:rPr lang="en-US" dirty="0" smtClean="0"/>
              <a:t>Both</a:t>
            </a:r>
          </a:p>
          <a:p>
            <a:pPr lvl="2"/>
            <a:r>
              <a:rPr lang="en-US" dirty="0" smtClean="0"/>
              <a:t>Loop!</a:t>
            </a:r>
          </a:p>
          <a:p>
            <a:pPr lvl="1"/>
            <a:r>
              <a:rPr lang="en-US" dirty="0" smtClean="0"/>
              <a:t>Neither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674448" y="2321913"/>
            <a:ext cx="897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i="1" dirty="0"/>
              <a:t>Λ </a:t>
            </a:r>
            <a:r>
              <a:rPr lang="el-GR" b="1" dirty="0"/>
              <a:t>(TeV)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628076" y="6067745"/>
            <a:ext cx="312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i="1" dirty="0"/>
              <a:t>κ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571999" y="5415281"/>
            <a:ext cx="1898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MEG at PSI (now!)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618867" y="3232665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Mu2e, COMET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64455" y="5159137"/>
            <a:ext cx="1873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SINDRUM-II at PSI</a:t>
            </a:r>
          </a:p>
          <a:p>
            <a:r>
              <a:rPr lang="en-US" dirty="0" smtClean="0"/>
              <a:t>(2006)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874754" y="2506579"/>
            <a:ext cx="2684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Mu2e at PX, PRISM/PRIME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336" y="1767954"/>
            <a:ext cx="1386974" cy="7386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500" y="1731345"/>
            <a:ext cx="736600" cy="6731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369" y="4700342"/>
            <a:ext cx="1646079" cy="1997242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>
            <a:off x="4582159" y="3417331"/>
            <a:ext cx="0" cy="19979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703343" y="1166132"/>
            <a:ext cx="2770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version, A. de Gouvea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76350" y="3835400"/>
            <a:ext cx="6731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X10 </a:t>
            </a:r>
          </a:p>
          <a:p>
            <a:pPr algn="ctr"/>
            <a:r>
              <a:rPr lang="en-US" dirty="0" smtClean="0"/>
              <a:t>In </a:t>
            </a:r>
          </a:p>
          <a:p>
            <a:pPr algn="ctr"/>
            <a:r>
              <a:rPr lang="en-US" dirty="0" smtClean="0"/>
              <a:t>Mass</a:t>
            </a:r>
          </a:p>
          <a:p>
            <a:pPr algn="ctr"/>
            <a:r>
              <a:rPr lang="en-US" dirty="0" smtClean="0"/>
              <a:t>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166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red}{$$\vec d = \eta \frac{q }{2mc}\vec s \ \ \ &#10;\vec \mu = g \frac{q}{2m} \vec s$$}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31"/>
  <p:tag name="PICTUREFILESIZE" val="198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$$\textcolor{red}{ \omega} = \sqrt{ \textcolor{black}{\omega_a ^2} &#10;+ \textcolor{blue}{\omega_\eta^2} &#10;} $$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40"/>
  <p:tag name="PICTUREFILESIZE" val="1231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41834</TotalTime>
  <Words>1702</Words>
  <Application>Microsoft Macintosh PowerPoint</Application>
  <PresentationFormat>On-screen Show (4:3)</PresentationFormat>
  <Paragraphs>322</Paragraphs>
  <Slides>20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Adjacency</vt:lpstr>
      <vt:lpstr>Equation</vt:lpstr>
      <vt:lpstr>MUON PHYSICS AT NuFACT 2012 (WG4)</vt:lpstr>
      <vt:lpstr>Purpose: Solve this Puzzle</vt:lpstr>
      <vt:lpstr>Precision Experiments Are Important! (at least from a survey of Nobel Prizes)</vt:lpstr>
      <vt:lpstr>Muons WG4: Goals</vt:lpstr>
      <vt:lpstr>Basic cLFV muon experiments</vt:lpstr>
      <vt:lpstr>cLFV Experiments</vt:lpstr>
      <vt:lpstr>Shameless Plug for my cLFV experiment</vt:lpstr>
      <vt:lpstr>cLFV for Dummies</vt:lpstr>
      <vt:lpstr>Why Do we Need More than One Experiment?</vt:lpstr>
      <vt:lpstr>μ→ 3e, μ→ eγ and μe conversion</vt:lpstr>
      <vt:lpstr>cLFV Talks</vt:lpstr>
      <vt:lpstr>cLFV Talks, continued</vt:lpstr>
      <vt:lpstr>Future Facilities for Muon Physics</vt:lpstr>
      <vt:lpstr>g-2: what’s next?</vt:lpstr>
      <vt:lpstr>Next-Generation Muon EDM</vt:lpstr>
      <vt:lpstr>Proton Charge Radius</vt:lpstr>
      <vt:lpstr>Other Physics</vt:lpstr>
      <vt:lpstr>Other Physics</vt:lpstr>
      <vt:lpstr>Beams and Solenoids</vt:lpstr>
      <vt:lpstr>Summary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MUON PHYSICS AT PROJECT X</dc:title>
  <dc:creator>Robert Bernstein</dc:creator>
  <cp:lastModifiedBy>Robert Bernstein</cp:lastModifiedBy>
  <cp:revision>240</cp:revision>
  <cp:lastPrinted>2012-07-24T12:06:55Z</cp:lastPrinted>
  <dcterms:created xsi:type="dcterms:W3CDTF">2012-05-21T18:29:53Z</dcterms:created>
  <dcterms:modified xsi:type="dcterms:W3CDTF">2012-07-24T13:15:27Z</dcterms:modified>
</cp:coreProperties>
</file>