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58" r:id="rId3"/>
    <p:sldId id="259" r:id="rId4"/>
    <p:sldId id="260" r:id="rId5"/>
    <p:sldId id="261" r:id="rId6"/>
    <p:sldId id="262" r:id="rId7"/>
    <p:sldId id="263" r:id="rId8"/>
    <p:sldId id="271" r:id="rId9"/>
    <p:sldId id="278" r:id="rId10"/>
    <p:sldId id="281" r:id="rId11"/>
    <p:sldId id="274" r:id="rId12"/>
    <p:sldId id="275" r:id="rId13"/>
    <p:sldId id="276"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282" autoAdjust="0"/>
  </p:normalViewPr>
  <p:slideViewPr>
    <p:cSldViewPr snapToGrid="0" snapToObjects="1">
      <p:cViewPr varScale="1">
        <p:scale>
          <a:sx n="110" d="100"/>
          <a:sy n="110" d="100"/>
        </p:scale>
        <p:origin x="-8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B3D967-84BB-CC4C-ACB3-78D486E633BA}" type="datetimeFigureOut">
              <a:rPr lang="fr-FR" smtClean="0"/>
              <a:t>24/juil/12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0FE905-D32C-C74D-B59D-8953C2178DBB}" type="slidenum">
              <a:rPr lang="fr-FR" smtClean="0"/>
              <a:t>‹#›</a:t>
            </a:fld>
            <a:endParaRPr lang="fr-FR"/>
          </a:p>
        </p:txBody>
      </p:sp>
    </p:spTree>
    <p:extLst>
      <p:ext uri="{BB962C8B-B14F-4D97-AF65-F5344CB8AC3E}">
        <p14:creationId xmlns:p14="http://schemas.microsoft.com/office/powerpoint/2010/main" val="3422473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3EAD3-B869-BB4E-9B5D-7743E002EF53}" type="datetimeFigureOut">
              <a:rPr lang="fr-FR" smtClean="0"/>
              <a:t>24/juil/12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24B44-7BA7-4F4A-96BE-6F4DB81771AF}" type="slidenum">
              <a:rPr lang="fr-FR" smtClean="0"/>
              <a:t>‹#›</a:t>
            </a:fld>
            <a:endParaRPr lang="fr-FR"/>
          </a:p>
        </p:txBody>
      </p:sp>
    </p:spTree>
    <p:extLst>
      <p:ext uri="{BB962C8B-B14F-4D97-AF65-F5344CB8AC3E}">
        <p14:creationId xmlns:p14="http://schemas.microsoft.com/office/powerpoint/2010/main" val="2397638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600367A-AAF5-B446-A450-33F6C0CF7D8C}" type="slidenum">
              <a:rPr lang="en-GB" sz="1200">
                <a:latin typeface="Arial" charset="0"/>
              </a:rPr>
              <a:pPr eaLnBrk="1" hangingPunct="1"/>
              <a:t>1</a:t>
            </a:fld>
            <a:endParaRPr lang="en-GB" sz="120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A70DEC-622D-944A-AFBA-208A04BB7FCD}" type="slidenum">
              <a:rPr lang="en-GB" sz="1200">
                <a:latin typeface="Arial" charset="0"/>
              </a:rPr>
              <a:pPr eaLnBrk="1" hangingPunct="1"/>
              <a:t>13</a:t>
            </a:fld>
            <a:endParaRPr lang="en-GB"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A70DEC-622D-944A-AFBA-208A04BB7FCD}" type="slidenum">
              <a:rPr lang="en-GB" sz="1200">
                <a:latin typeface="Arial" charset="0"/>
              </a:rPr>
              <a:pPr eaLnBrk="1" hangingPunct="1"/>
              <a:t>2</a:t>
            </a:fld>
            <a:endParaRPr lang="en-GB"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91F4A5-13BE-0446-80F5-254163EEC6CB}" type="slidenum">
              <a:rPr lang="en-GB" sz="1200">
                <a:latin typeface="Arial" charset="0"/>
              </a:rPr>
              <a:pPr eaLnBrk="1" hangingPunct="1"/>
              <a:t>3</a:t>
            </a:fld>
            <a:endParaRPr lang="en-GB" sz="1200">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806292-F0D0-304C-908F-DFF24CAF79F6}" type="slidenum">
              <a:rPr lang="en-GB" sz="1200" b="1">
                <a:latin typeface="Arial" charset="0"/>
              </a:rPr>
              <a:pPr eaLnBrk="1" hangingPunct="1"/>
              <a:t>8</a:t>
            </a:fld>
            <a:endParaRPr lang="en-GB" sz="1200" b="1">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806292-F0D0-304C-908F-DFF24CAF79F6}" type="slidenum">
              <a:rPr lang="en-GB" sz="1200" b="1">
                <a:latin typeface="Arial" charset="0"/>
              </a:rPr>
              <a:pPr eaLnBrk="1" hangingPunct="1"/>
              <a:t>9</a:t>
            </a:fld>
            <a:endParaRPr lang="en-GB" sz="1200" b="1">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806292-F0D0-304C-908F-DFF24CAF79F6}" type="slidenum">
              <a:rPr lang="en-GB" sz="1200" b="1">
                <a:latin typeface="Arial" charset="0"/>
              </a:rPr>
              <a:pPr eaLnBrk="1" hangingPunct="1"/>
              <a:t>10</a:t>
            </a:fld>
            <a:endParaRPr lang="en-GB" sz="1200" b="1">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CCFF49-BE1D-254A-8014-44FAE282725F}" type="slidenum">
              <a:rPr lang="en-GB" sz="1200">
                <a:latin typeface="Arial" charset="0"/>
              </a:rPr>
              <a:pPr eaLnBrk="1" hangingPunct="1"/>
              <a:t>11</a:t>
            </a:fld>
            <a:endParaRPr lang="en-GB" sz="12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idx="1"/>
          </p:nvPr>
        </p:nvSpPr>
        <p:spPr/>
        <p:txBody>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r>
              <a:rPr lang="en-US" smtClean="0"/>
              <a:t>24 July 2012</a:t>
            </a:r>
            <a:endParaRPr lang="fr-FR"/>
          </a:p>
        </p:txBody>
      </p:sp>
      <p:sp>
        <p:nvSpPr>
          <p:cNvPr id="5" name="Espace réservé du pied de page 4"/>
          <p:cNvSpPr>
            <a:spLocks noGrp="1"/>
          </p:cNvSpPr>
          <p:nvPr>
            <p:ph type="ftr" sz="quarter" idx="11"/>
          </p:nvPr>
        </p:nvSpPr>
        <p:spPr/>
        <p:txBody>
          <a:bodyPr/>
          <a:lstStyle/>
          <a:p>
            <a:r>
              <a:rPr lang="fr-FR" smtClean="0"/>
              <a:t>M. Dracos</a:t>
            </a:r>
            <a:endParaRPr lang="fr-FR"/>
          </a:p>
        </p:txBody>
      </p:sp>
      <p:sp>
        <p:nvSpPr>
          <p:cNvPr id="6" name="Espace réservé du numéro de diapositive 5"/>
          <p:cNvSpPr>
            <a:spLocks noGrp="1"/>
          </p:cNvSpPr>
          <p:nvPr>
            <p:ph type="sldNum" sz="quarter" idx="12"/>
          </p:nvPr>
        </p:nvSpPr>
        <p:spPr/>
        <p:txBody>
          <a:bodyPr/>
          <a:lstStyle/>
          <a:p>
            <a:fld id="{BB9E0546-7FB6-2B45-864A-9219CB8DF84B}" type="slidenum">
              <a:rPr lang="fr-FR" smtClean="0"/>
              <a:t>‹#›</a:t>
            </a:fld>
            <a:endParaRPr lang="fr-FR"/>
          </a:p>
        </p:txBody>
      </p:sp>
    </p:spTree>
    <p:extLst>
      <p:ext uri="{BB962C8B-B14F-4D97-AF65-F5344CB8AC3E}">
        <p14:creationId xmlns:p14="http://schemas.microsoft.com/office/powerpoint/2010/main" val="4105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e la date 2"/>
          <p:cNvSpPr>
            <a:spLocks noGrp="1"/>
          </p:cNvSpPr>
          <p:nvPr>
            <p:ph type="dt" sz="half" idx="10"/>
          </p:nvPr>
        </p:nvSpPr>
        <p:spPr/>
        <p:txBody>
          <a:bodyPr/>
          <a:lstStyle/>
          <a:p>
            <a:r>
              <a:rPr lang="en-US" smtClean="0"/>
              <a:t>24 July 2012</a:t>
            </a:r>
            <a:endParaRPr lang="fr-FR"/>
          </a:p>
        </p:txBody>
      </p:sp>
      <p:sp>
        <p:nvSpPr>
          <p:cNvPr id="4" name="Espace réservé du pied de page 3"/>
          <p:cNvSpPr>
            <a:spLocks noGrp="1"/>
          </p:cNvSpPr>
          <p:nvPr>
            <p:ph type="ftr" sz="quarter" idx="11"/>
          </p:nvPr>
        </p:nvSpPr>
        <p:spPr/>
        <p:txBody>
          <a:bodyPr/>
          <a:lstStyle/>
          <a:p>
            <a:r>
              <a:rPr lang="fr-FR" smtClean="0"/>
              <a:t>M. Dracos</a:t>
            </a:r>
            <a:endParaRPr lang="fr-FR"/>
          </a:p>
        </p:txBody>
      </p:sp>
      <p:sp>
        <p:nvSpPr>
          <p:cNvPr id="5" name="Espace réservé du numéro de diapositive 4"/>
          <p:cNvSpPr>
            <a:spLocks noGrp="1"/>
          </p:cNvSpPr>
          <p:nvPr>
            <p:ph type="sldNum" sz="quarter" idx="12"/>
          </p:nvPr>
        </p:nvSpPr>
        <p:spPr/>
        <p:txBody>
          <a:bodyPr/>
          <a:lstStyle/>
          <a:p>
            <a:fld id="{BB9E0546-7FB6-2B45-864A-9219CB8DF84B}" type="slidenum">
              <a:rPr lang="fr-FR" smtClean="0"/>
              <a:t>‹#›</a:t>
            </a:fld>
            <a:endParaRPr lang="fr-FR"/>
          </a:p>
        </p:txBody>
      </p:sp>
    </p:spTree>
    <p:extLst>
      <p:ext uri="{BB962C8B-B14F-4D97-AF65-F5344CB8AC3E}">
        <p14:creationId xmlns:p14="http://schemas.microsoft.com/office/powerpoint/2010/main" val="159483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24 July 2012</a:t>
            </a:r>
            <a:endParaRPr lang="fr-FR"/>
          </a:p>
        </p:txBody>
      </p:sp>
      <p:sp>
        <p:nvSpPr>
          <p:cNvPr id="3" name="Espace réservé du pied de page 2"/>
          <p:cNvSpPr>
            <a:spLocks noGrp="1"/>
          </p:cNvSpPr>
          <p:nvPr>
            <p:ph type="ftr" sz="quarter" idx="11"/>
          </p:nvPr>
        </p:nvSpPr>
        <p:spPr/>
        <p:txBody>
          <a:bodyPr/>
          <a:lstStyle/>
          <a:p>
            <a:r>
              <a:rPr lang="fr-FR" smtClean="0"/>
              <a:t>M. Dracos</a:t>
            </a:r>
            <a:endParaRPr lang="fr-FR"/>
          </a:p>
        </p:txBody>
      </p:sp>
      <p:sp>
        <p:nvSpPr>
          <p:cNvPr id="4" name="Espace réservé du numéro de diapositive 3"/>
          <p:cNvSpPr>
            <a:spLocks noGrp="1"/>
          </p:cNvSpPr>
          <p:nvPr>
            <p:ph type="sldNum" sz="quarter" idx="12"/>
          </p:nvPr>
        </p:nvSpPr>
        <p:spPr/>
        <p:txBody>
          <a:bodyPr/>
          <a:lstStyle/>
          <a:p>
            <a:fld id="{BB9E0546-7FB6-2B45-864A-9219CB8DF84B}" type="slidenum">
              <a:rPr lang="fr-FR" smtClean="0"/>
              <a:t>‹#›</a:t>
            </a:fld>
            <a:endParaRPr lang="fr-FR"/>
          </a:p>
        </p:txBody>
      </p:sp>
    </p:spTree>
    <p:extLst>
      <p:ext uri="{BB962C8B-B14F-4D97-AF65-F5344CB8AC3E}">
        <p14:creationId xmlns:p14="http://schemas.microsoft.com/office/powerpoint/2010/main" val="2178392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2"/>
          </p:nvPr>
        </p:nvSpPr>
        <p:spPr>
          <a:xfrm>
            <a:off x="0" y="649974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24 July 2012</a:t>
            </a:r>
            <a:endParaRPr lang="fr-FR"/>
          </a:p>
        </p:txBody>
      </p:sp>
      <p:sp>
        <p:nvSpPr>
          <p:cNvPr id="5" name="Espace réservé du pied de page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 Dracos</a:t>
            </a:r>
            <a:endParaRPr lang="fr-FR"/>
          </a:p>
        </p:txBody>
      </p:sp>
      <p:sp>
        <p:nvSpPr>
          <p:cNvPr id="6" name="Espace réservé du numéro de diapositive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E0546-7FB6-2B45-864A-9219CB8DF84B}" type="slidenum">
              <a:rPr lang="fr-FR" smtClean="0"/>
              <a:t>‹#›</a:t>
            </a:fld>
            <a:endParaRPr lang="fr-FR"/>
          </a:p>
        </p:txBody>
      </p:sp>
    </p:spTree>
    <p:extLst>
      <p:ext uri="{BB962C8B-B14F-4D97-AF65-F5344CB8AC3E}">
        <p14:creationId xmlns:p14="http://schemas.microsoft.com/office/powerpoint/2010/main" val="3667437617"/>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hyperlink" Target="http://lanl.arxiv.org/abs/hep-ph/0603172v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46075" y="591182"/>
            <a:ext cx="8518525" cy="2167063"/>
          </a:xfrm>
        </p:spPr>
        <p:txBody>
          <a:bodyPr>
            <a:normAutofit/>
          </a:bodyPr>
          <a:lstStyle/>
          <a:p>
            <a:r>
              <a:rPr lang="en-GB" dirty="0" smtClean="0">
                <a:solidFill>
                  <a:srgbClr val="FF6600"/>
                </a:solidFill>
                <a:latin typeface="Times New Roman"/>
                <a:cs typeface="Times New Roman"/>
              </a:rPr>
              <a:t>Possible use of a Neutrino Super Beam from the European Spallation Source proton </a:t>
            </a:r>
            <a:r>
              <a:rPr lang="en-GB" dirty="0" err="1" smtClean="0">
                <a:solidFill>
                  <a:srgbClr val="FF6600"/>
                </a:solidFill>
                <a:latin typeface="Times New Roman"/>
                <a:cs typeface="Times New Roman"/>
              </a:rPr>
              <a:t>linac</a:t>
            </a:r>
            <a:endParaRPr lang="en-GB" sz="4800" dirty="0">
              <a:solidFill>
                <a:srgbClr val="FF6600"/>
              </a:solidFill>
              <a:effectLst>
                <a:outerShdw blurRad="38100" dist="38100" dir="2700000" algn="tl">
                  <a:srgbClr val="DDDDDD"/>
                </a:outerShdw>
              </a:effectLst>
              <a:latin typeface="Times New Roman"/>
              <a:ea typeface="ＭＳ Ｐゴシック" charset="0"/>
              <a:cs typeface="Times New Roman"/>
            </a:endParaRPr>
          </a:p>
        </p:txBody>
      </p:sp>
      <p:sp>
        <p:nvSpPr>
          <p:cNvPr id="512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t>24 July 2012</a:t>
            </a:r>
            <a:endParaRPr lang="en-GB" sz="1200"/>
          </a:p>
        </p:txBody>
      </p:sp>
      <p:sp>
        <p:nvSpPr>
          <p:cNvPr id="512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smtClean="0"/>
              <a:t>M. Dracos</a:t>
            </a:r>
            <a:endParaRPr lang="en-GB" sz="1200"/>
          </a:p>
        </p:txBody>
      </p:sp>
      <p:sp>
        <p:nvSpPr>
          <p:cNvPr id="512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FCD83C3-B05F-4C4E-B0DB-A1822CCF1038}" type="slidenum">
              <a:rPr lang="en-GB" sz="1200"/>
              <a:pPr eaLnBrk="1" hangingPunct="1"/>
              <a:t>1</a:t>
            </a:fld>
            <a:endParaRPr lang="en-GB" sz="1200"/>
          </a:p>
        </p:txBody>
      </p:sp>
      <p:sp>
        <p:nvSpPr>
          <p:cNvPr id="5127" name="Rectangle 3"/>
          <p:cNvSpPr>
            <a:spLocks noGrp="1" noChangeArrowheads="1"/>
          </p:cNvSpPr>
          <p:nvPr>
            <p:ph type="subTitle" idx="4294967295"/>
          </p:nvPr>
        </p:nvSpPr>
        <p:spPr bwMode="auto">
          <a:xfrm>
            <a:off x="461818" y="3090863"/>
            <a:ext cx="8012546" cy="1123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lgn="ctr" eaLnBrk="1" hangingPunct="1">
              <a:lnSpc>
                <a:spcPct val="90000"/>
              </a:lnSpc>
              <a:buFontTx/>
              <a:buNone/>
            </a:pPr>
            <a:r>
              <a:rPr lang="en-GB" sz="2800" dirty="0">
                <a:solidFill>
                  <a:srgbClr val="000090"/>
                </a:solidFill>
                <a:latin typeface="Times New Roman" charset="0"/>
                <a:ea typeface="ＭＳ Ｐゴシック" charset="0"/>
                <a:cs typeface="ＭＳ Ｐゴシック" charset="0"/>
              </a:rPr>
              <a:t>Marcos DRACOS</a:t>
            </a:r>
          </a:p>
          <a:p>
            <a:pPr algn="ctr" eaLnBrk="1" hangingPunct="1">
              <a:lnSpc>
                <a:spcPct val="90000"/>
              </a:lnSpc>
              <a:buFontTx/>
              <a:buNone/>
            </a:pPr>
            <a:r>
              <a:rPr lang="en-GB" sz="2000" dirty="0">
                <a:solidFill>
                  <a:srgbClr val="000090"/>
                </a:solidFill>
                <a:latin typeface="Times New Roman" charset="0"/>
                <a:ea typeface="ＭＳ Ｐゴシック" charset="0"/>
                <a:cs typeface="ＭＳ Ｐゴシック" charset="0"/>
              </a:rPr>
              <a:t>IPHC-IN2P3/CNRS </a:t>
            </a:r>
            <a:r>
              <a:rPr lang="en-GB" sz="2000" dirty="0" smtClean="0">
                <a:solidFill>
                  <a:srgbClr val="000090"/>
                </a:solidFill>
                <a:latin typeface="Times New Roman" charset="0"/>
                <a:ea typeface="ＭＳ Ｐゴシック" charset="0"/>
                <a:cs typeface="ＭＳ Ｐゴシック" charset="0"/>
              </a:rPr>
              <a:t>Strasbourg</a:t>
            </a:r>
          </a:p>
          <a:p>
            <a:pPr algn="ctr" eaLnBrk="1" hangingPunct="1">
              <a:lnSpc>
                <a:spcPct val="90000"/>
              </a:lnSpc>
              <a:buFontTx/>
              <a:buNone/>
            </a:pPr>
            <a:r>
              <a:rPr lang="en-GB" sz="1700" dirty="0" smtClean="0">
                <a:solidFill>
                  <a:srgbClr val="000090"/>
                </a:solidFill>
                <a:latin typeface="Times New Roman" charset="0"/>
                <a:ea typeface="ＭＳ Ｐゴシック" charset="0"/>
                <a:cs typeface="ＭＳ Ｐゴシック" charset="0"/>
              </a:rPr>
              <a:t>(E. </a:t>
            </a:r>
            <a:r>
              <a:rPr lang="en-GB" sz="1700" dirty="0" err="1" smtClean="0">
                <a:solidFill>
                  <a:srgbClr val="000090"/>
                </a:solidFill>
                <a:latin typeface="Times New Roman" charset="0"/>
                <a:ea typeface="ＭＳ Ｐゴシック" charset="0"/>
                <a:cs typeface="ＭＳ Ｐゴシック" charset="0"/>
              </a:rPr>
              <a:t>Baussan</a:t>
            </a:r>
            <a:r>
              <a:rPr lang="en-GB" sz="1700" dirty="0" smtClean="0">
                <a:solidFill>
                  <a:srgbClr val="000090"/>
                </a:solidFill>
                <a:latin typeface="Times New Roman" charset="0"/>
                <a:ea typeface="ＭＳ Ｐゴシック" charset="0"/>
                <a:cs typeface="ＭＳ Ｐゴシック" charset="0"/>
              </a:rPr>
              <a:t>/IPHC, </a:t>
            </a:r>
            <a:r>
              <a:rPr lang="en-GB" sz="1700" dirty="0" smtClean="0">
                <a:solidFill>
                  <a:srgbClr val="000090"/>
                </a:solidFill>
                <a:latin typeface="Times New Roman" charset="0"/>
                <a:ea typeface="ＭＳ Ｐゴシック" charset="0"/>
                <a:cs typeface="ＭＳ Ｐゴシック" charset="0"/>
              </a:rPr>
              <a:t>T. </a:t>
            </a:r>
            <a:r>
              <a:rPr lang="en-GB" sz="1700" dirty="0" err="1" smtClean="0">
                <a:solidFill>
                  <a:srgbClr val="000090"/>
                </a:solidFill>
                <a:latin typeface="Times New Roman" charset="0"/>
                <a:ea typeface="ＭＳ Ｐゴシック" charset="0"/>
                <a:cs typeface="ＭＳ Ｐゴシック" charset="0"/>
              </a:rPr>
              <a:t>Ekelof</a:t>
            </a:r>
            <a:r>
              <a:rPr lang="en-GB" sz="1700" dirty="0" smtClean="0">
                <a:solidFill>
                  <a:srgbClr val="000090"/>
                </a:solidFill>
                <a:latin typeface="Times New Roman" charset="0"/>
                <a:ea typeface="ＭＳ Ｐゴシック" charset="0"/>
                <a:cs typeface="ＭＳ Ｐゴシック" charset="0"/>
              </a:rPr>
              <a:t>/Uppsala, </a:t>
            </a:r>
            <a:r>
              <a:rPr lang="en-GB" sz="1700" dirty="0" smtClean="0">
                <a:solidFill>
                  <a:srgbClr val="000090"/>
                </a:solidFill>
                <a:latin typeface="Times New Roman" charset="0"/>
                <a:ea typeface="ＭＳ Ｐゴシック" charset="0"/>
                <a:cs typeface="ＭＳ Ｐゴシック" charset="0"/>
              </a:rPr>
              <a:t>E. Fernandez </a:t>
            </a:r>
            <a:r>
              <a:rPr lang="en-GB" sz="1700" dirty="0" smtClean="0">
                <a:solidFill>
                  <a:srgbClr val="000090"/>
                </a:solidFill>
                <a:latin typeface="Times New Roman" charset="0"/>
                <a:ea typeface="ＭＳ Ｐゴシック" charset="0"/>
                <a:cs typeface="ＭＳ Ｐゴシック" charset="0"/>
              </a:rPr>
              <a:t>Martinez/CERN, </a:t>
            </a:r>
            <a:r>
              <a:rPr lang="en-GB" sz="1700" dirty="0" smtClean="0">
                <a:solidFill>
                  <a:srgbClr val="000090"/>
                </a:solidFill>
                <a:latin typeface="Times New Roman" charset="0"/>
                <a:ea typeface="ＭＳ Ｐゴシック" charset="0"/>
                <a:cs typeface="ＭＳ Ｐゴシック" charset="0"/>
              </a:rPr>
              <a:t>H. </a:t>
            </a:r>
            <a:r>
              <a:rPr lang="en-GB" sz="1700" dirty="0" err="1" smtClean="0">
                <a:solidFill>
                  <a:srgbClr val="000090"/>
                </a:solidFill>
                <a:latin typeface="Times New Roman" charset="0"/>
                <a:ea typeface="ＭＳ Ｐゴシック" charset="0"/>
                <a:cs typeface="ＭＳ Ｐゴシック" charset="0"/>
              </a:rPr>
              <a:t>Öhman</a:t>
            </a:r>
            <a:r>
              <a:rPr lang="en-GB" sz="1700" dirty="0" smtClean="0">
                <a:solidFill>
                  <a:srgbClr val="000090"/>
                </a:solidFill>
                <a:latin typeface="Times New Roman" charset="0"/>
                <a:ea typeface="ＭＳ Ｐゴシック" charset="0"/>
                <a:cs typeface="ＭＳ Ｐゴシック" charset="0"/>
              </a:rPr>
              <a:t>/Uppsala, </a:t>
            </a:r>
            <a:r>
              <a:rPr lang="en-GB" sz="1700" dirty="0" smtClean="0">
                <a:solidFill>
                  <a:srgbClr val="000090"/>
                </a:solidFill>
                <a:latin typeface="Times New Roman" charset="0"/>
                <a:ea typeface="ＭＳ Ｐゴシック" charset="0"/>
                <a:cs typeface="ＭＳ Ｐゴシック" charset="0"/>
              </a:rPr>
              <a:t>N. </a:t>
            </a:r>
            <a:r>
              <a:rPr lang="en-GB" sz="1700" dirty="0" smtClean="0">
                <a:solidFill>
                  <a:srgbClr val="000090"/>
                </a:solidFill>
                <a:latin typeface="Times New Roman" charset="0"/>
                <a:ea typeface="ＭＳ Ｐゴシック" charset="0"/>
                <a:cs typeface="ＭＳ Ｐゴシック" charset="0"/>
              </a:rPr>
              <a:t>Vassilopoulos/IPHC)</a:t>
            </a:r>
            <a:endParaRPr lang="en-GB" sz="1700" dirty="0">
              <a:solidFill>
                <a:srgbClr val="000090"/>
              </a:solidFill>
              <a:latin typeface="Times New Roman" charset="0"/>
              <a:ea typeface="ＭＳ Ｐゴシック" charset="0"/>
              <a:cs typeface="ＭＳ Ｐゴシック" charset="0"/>
            </a:endParaRPr>
          </a:p>
        </p:txBody>
      </p:sp>
      <p:pic>
        <p:nvPicPr>
          <p:cNvPr id="4" name="Image 3"/>
          <p:cNvPicPr>
            <a:picLocks noChangeAspect="1"/>
          </p:cNvPicPr>
          <p:nvPr/>
        </p:nvPicPr>
        <p:blipFill>
          <a:blip r:embed="rId3"/>
          <a:stretch>
            <a:fillRect/>
          </a:stretch>
        </p:blipFill>
        <p:spPr>
          <a:xfrm>
            <a:off x="1752889" y="4452862"/>
            <a:ext cx="5715000" cy="1701800"/>
          </a:xfrm>
          <a:prstGeom prst="rect">
            <a:avLst/>
          </a:prstGeom>
        </p:spPr>
      </p:pic>
    </p:spTree>
    <p:extLst>
      <p:ext uri="{BB962C8B-B14F-4D97-AF65-F5344CB8AC3E}">
        <p14:creationId xmlns:p14="http://schemas.microsoft.com/office/powerpoint/2010/main" val="31370187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560455" y="1409125"/>
            <a:ext cx="4459709" cy="3246628"/>
          </a:xfrm>
          <a:prstGeom prst="rect">
            <a:avLst/>
          </a:prstGeom>
        </p:spPr>
      </p:pic>
      <p:pic>
        <p:nvPicPr>
          <p:cNvPr id="2" name="Image 1"/>
          <p:cNvPicPr>
            <a:picLocks noChangeAspect="1"/>
          </p:cNvPicPr>
          <p:nvPr/>
        </p:nvPicPr>
        <p:blipFill>
          <a:blip r:embed="rId4"/>
          <a:stretch>
            <a:fillRect/>
          </a:stretch>
        </p:blipFill>
        <p:spPr>
          <a:xfrm>
            <a:off x="16651" y="1085530"/>
            <a:ext cx="4543804" cy="3550320"/>
          </a:xfrm>
          <a:prstGeom prst="rect">
            <a:avLst/>
          </a:prstGeom>
        </p:spPr>
      </p:pic>
      <p:sp>
        <p:nvSpPr>
          <p:cNvPr id="87041" name="Espace réservé de la date 1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solidFill>
                  <a:srgbClr val="000090"/>
                </a:solidFill>
                <a:cs typeface="Times New Roman" charset="0"/>
              </a:rPr>
              <a:t>24 July 2012</a:t>
            </a:r>
            <a:endParaRPr lang="en-GB" sz="1200">
              <a:solidFill>
                <a:srgbClr val="000090"/>
              </a:solidFill>
              <a:cs typeface="Times New Roman" charset="0"/>
            </a:endParaRPr>
          </a:p>
        </p:txBody>
      </p:sp>
      <p:sp>
        <p:nvSpPr>
          <p:cNvPr id="87042" name="Espace réservé du pied de page 1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smtClean="0">
                <a:solidFill>
                  <a:srgbClr val="000090"/>
                </a:solidFill>
                <a:cs typeface="Times New Roman" charset="0"/>
              </a:rPr>
              <a:t>M. Dracos</a:t>
            </a:r>
            <a:endParaRPr lang="en-GB" sz="1200">
              <a:solidFill>
                <a:srgbClr val="000090"/>
              </a:solidFill>
              <a:cs typeface="Times New Roman" charset="0"/>
            </a:endParaRPr>
          </a:p>
        </p:txBody>
      </p:sp>
      <p:sp>
        <p:nvSpPr>
          <p:cNvPr id="87043" name="Espace réservé du numéro de diapositive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0B56F8-6DB5-E541-998B-9AF94CAE4281}" type="slidenum">
              <a:rPr lang="en-GB" sz="1200">
                <a:solidFill>
                  <a:srgbClr val="000090"/>
                </a:solidFill>
                <a:cs typeface="Times New Roman" charset="0"/>
              </a:rPr>
              <a:pPr eaLnBrk="1" hangingPunct="1"/>
              <a:t>10</a:t>
            </a:fld>
            <a:endParaRPr lang="en-GB" sz="1200">
              <a:solidFill>
                <a:srgbClr val="000090"/>
              </a:solidFill>
              <a:cs typeface="Times New Roman" charset="0"/>
            </a:endParaRPr>
          </a:p>
        </p:txBody>
      </p:sp>
      <p:sp>
        <p:nvSpPr>
          <p:cNvPr id="87044" name="Rectangle 2"/>
          <p:cNvSpPr>
            <a:spLocks noGrp="1" noChangeArrowheads="1"/>
          </p:cNvSpPr>
          <p:nvPr>
            <p:ph type="title"/>
          </p:nvPr>
        </p:nvSpPr>
        <p:spPr>
          <a:xfrm>
            <a:off x="0" y="0"/>
            <a:ext cx="9144000" cy="957263"/>
          </a:xfrm>
        </p:spPr>
        <p:txBody>
          <a:bodyPr>
            <a:normAutofit/>
          </a:bodyPr>
          <a:lstStyle/>
          <a:p>
            <a:r>
              <a:rPr lang="en-GB" dirty="0">
                <a:solidFill>
                  <a:srgbClr val="FF6600"/>
                </a:solidFill>
                <a:latin typeface="Times New Roman" charset="0"/>
                <a:cs typeface="Times New Roman" charset="0"/>
              </a:rPr>
              <a:t>Physics </a:t>
            </a:r>
            <a:r>
              <a:rPr lang="en-GB" dirty="0" smtClean="0">
                <a:solidFill>
                  <a:srgbClr val="FF6600"/>
                </a:solidFill>
                <a:latin typeface="Times New Roman" charset="0"/>
                <a:cs typeface="Times New Roman" charset="0"/>
              </a:rPr>
              <a:t>Performance using ESS beam</a:t>
            </a:r>
            <a:endParaRPr lang="en-GB" sz="1000" dirty="0">
              <a:solidFill>
                <a:srgbClr val="FF6600"/>
              </a:solidFill>
              <a:latin typeface="Times New Roman" charset="0"/>
              <a:cs typeface="Times New Roman" charset="0"/>
            </a:endParaRPr>
          </a:p>
        </p:txBody>
      </p:sp>
      <p:sp>
        <p:nvSpPr>
          <p:cNvPr id="87046" name="Rectangle 7"/>
          <p:cNvSpPr>
            <a:spLocks noChangeArrowheads="1"/>
          </p:cNvSpPr>
          <p:nvPr/>
        </p:nvSpPr>
        <p:spPr bwMode="auto">
          <a:xfrm>
            <a:off x="167103" y="5352888"/>
            <a:ext cx="51116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a:buChar char="•"/>
            </a:pPr>
            <a:r>
              <a:rPr lang="en-GB" sz="1800" dirty="0" smtClean="0">
                <a:latin typeface="Times New Roman"/>
                <a:cs typeface="Times New Roman"/>
              </a:rPr>
              <a:t>1 </a:t>
            </a:r>
            <a:r>
              <a:rPr lang="en-GB" sz="1800" dirty="0" err="1" smtClean="0">
                <a:latin typeface="Times New Roman"/>
                <a:cs typeface="Times New Roman"/>
              </a:rPr>
              <a:t>Mton</a:t>
            </a:r>
            <a:r>
              <a:rPr lang="en-GB" sz="1800" dirty="0" smtClean="0">
                <a:latin typeface="Times New Roman"/>
                <a:cs typeface="Times New Roman"/>
              </a:rPr>
              <a:t> WC detector (440 </a:t>
            </a:r>
            <a:r>
              <a:rPr lang="en-GB" sz="1800" dirty="0" err="1" smtClean="0">
                <a:latin typeface="Times New Roman"/>
                <a:cs typeface="Times New Roman"/>
              </a:rPr>
              <a:t>kton</a:t>
            </a:r>
            <a:r>
              <a:rPr lang="en-GB" sz="1800" dirty="0" smtClean="0">
                <a:latin typeface="Times New Roman"/>
                <a:cs typeface="Times New Roman"/>
              </a:rPr>
              <a:t> </a:t>
            </a:r>
            <a:r>
              <a:rPr lang="en-GB" sz="1800" dirty="0" err="1" smtClean="0">
                <a:latin typeface="Times New Roman"/>
                <a:cs typeface="Times New Roman"/>
              </a:rPr>
              <a:t>fiducial</a:t>
            </a:r>
            <a:r>
              <a:rPr lang="en-GB" sz="1800" dirty="0" smtClean="0">
                <a:latin typeface="Times New Roman"/>
                <a:cs typeface="Times New Roman"/>
              </a:rPr>
              <a:t>), 5% syst.</a:t>
            </a:r>
          </a:p>
          <a:p>
            <a:pPr marL="285750" indent="-285750">
              <a:buFont typeface="Arial"/>
              <a:buChar char="•"/>
            </a:pPr>
            <a:r>
              <a:rPr lang="en-GB" dirty="0" smtClean="0">
                <a:latin typeface="Times New Roman"/>
                <a:cs typeface="Times New Roman"/>
              </a:rPr>
              <a:t>2.5 </a:t>
            </a:r>
            <a:r>
              <a:rPr lang="en-GB" dirty="0" err="1" smtClean="0">
                <a:latin typeface="Times New Roman"/>
                <a:cs typeface="Times New Roman"/>
              </a:rPr>
              <a:t>GeV</a:t>
            </a:r>
            <a:r>
              <a:rPr lang="en-GB" dirty="0" smtClean="0">
                <a:latin typeface="Times New Roman"/>
                <a:cs typeface="Times New Roman"/>
              </a:rPr>
              <a:t> protons</a:t>
            </a:r>
          </a:p>
          <a:p>
            <a:pPr marL="285750" indent="-285750">
              <a:buFont typeface="Arial"/>
              <a:buChar char="•"/>
            </a:pPr>
            <a:r>
              <a:rPr lang="en-GB" sz="1800" dirty="0" smtClean="0">
                <a:latin typeface="Times New Roman"/>
                <a:cs typeface="Times New Roman"/>
              </a:rPr>
              <a:t>5 MW proton </a:t>
            </a:r>
            <a:r>
              <a:rPr lang="en-GB" sz="1800" dirty="0" smtClean="0">
                <a:latin typeface="Times New Roman"/>
                <a:cs typeface="Times New Roman"/>
              </a:rPr>
              <a:t>beam</a:t>
            </a:r>
          </a:p>
          <a:p>
            <a:pPr marL="285750" indent="-285750">
              <a:buFont typeface="Arial"/>
              <a:buChar char="•"/>
            </a:pPr>
            <a:r>
              <a:rPr lang="en-GB" dirty="0" smtClean="0">
                <a:latin typeface="Times New Roman"/>
                <a:cs typeface="Times New Roman"/>
              </a:rPr>
              <a:t>2 years neutrinos + 8 years antineutrinos</a:t>
            </a:r>
            <a:endParaRPr lang="en-GB" sz="1800" dirty="0">
              <a:latin typeface="Times New Roman"/>
              <a:cs typeface="Times New Roman"/>
            </a:endParaRPr>
          </a:p>
        </p:txBody>
      </p:sp>
      <p:sp>
        <p:nvSpPr>
          <p:cNvPr id="9" name="ZoneTexte 8"/>
          <p:cNvSpPr txBox="1"/>
          <p:nvPr/>
        </p:nvSpPr>
        <p:spPr>
          <a:xfrm>
            <a:off x="713810" y="1541721"/>
            <a:ext cx="1762021" cy="369332"/>
          </a:xfrm>
          <a:prstGeom prst="rect">
            <a:avLst/>
          </a:prstGeom>
          <a:noFill/>
        </p:spPr>
        <p:txBody>
          <a:bodyPr wrap="none" rtlCol="0">
            <a:spAutoFit/>
          </a:bodyPr>
          <a:lstStyle/>
          <a:p>
            <a:r>
              <a:rPr lang="en-GB" dirty="0" smtClean="0">
                <a:solidFill>
                  <a:srgbClr val="FF0000"/>
                </a:solidFill>
                <a:latin typeface="Times New Roman"/>
                <a:cs typeface="Times New Roman"/>
              </a:rPr>
              <a:t>Very preliminary</a:t>
            </a:r>
            <a:endParaRPr lang="en-GB" dirty="0">
              <a:solidFill>
                <a:srgbClr val="FF0000"/>
              </a:solidFill>
              <a:latin typeface="Times New Roman"/>
              <a:cs typeface="Times New Roman"/>
            </a:endParaRPr>
          </a:p>
        </p:txBody>
      </p:sp>
      <p:sp>
        <p:nvSpPr>
          <p:cNvPr id="25" name="ZoneTexte 24"/>
          <p:cNvSpPr txBox="1"/>
          <p:nvPr/>
        </p:nvSpPr>
        <p:spPr>
          <a:xfrm>
            <a:off x="7102864" y="2280630"/>
            <a:ext cx="1762021" cy="369332"/>
          </a:xfrm>
          <a:prstGeom prst="rect">
            <a:avLst/>
          </a:prstGeom>
          <a:noFill/>
        </p:spPr>
        <p:txBody>
          <a:bodyPr wrap="none" rtlCol="0">
            <a:spAutoFit/>
          </a:bodyPr>
          <a:lstStyle/>
          <a:p>
            <a:r>
              <a:rPr lang="en-GB" dirty="0" smtClean="0">
                <a:solidFill>
                  <a:srgbClr val="FF0000"/>
                </a:solidFill>
                <a:latin typeface="Times New Roman"/>
                <a:cs typeface="Times New Roman"/>
              </a:rPr>
              <a:t>Very preliminary</a:t>
            </a:r>
            <a:endParaRPr lang="en-GB" dirty="0">
              <a:solidFill>
                <a:srgbClr val="FF0000"/>
              </a:solidFill>
              <a:latin typeface="Times New Roman"/>
              <a:cs typeface="Times New Roman"/>
            </a:endParaRPr>
          </a:p>
        </p:txBody>
      </p:sp>
      <p:sp>
        <p:nvSpPr>
          <p:cNvPr id="12" name="ZoneTexte 11"/>
          <p:cNvSpPr txBox="1"/>
          <p:nvPr/>
        </p:nvSpPr>
        <p:spPr>
          <a:xfrm>
            <a:off x="167103" y="5038771"/>
            <a:ext cx="5332635" cy="369332"/>
          </a:xfrm>
          <a:prstGeom prst="rect">
            <a:avLst/>
          </a:prstGeom>
          <a:noFill/>
          <a:ln>
            <a:solidFill>
              <a:srgbClr val="FF0000"/>
            </a:solidFill>
          </a:ln>
        </p:spPr>
        <p:txBody>
          <a:bodyPr wrap="none" rtlCol="0">
            <a:spAutoFit/>
          </a:bodyPr>
          <a:lstStyle/>
          <a:p>
            <a:r>
              <a:rPr lang="fr-FR" dirty="0" smtClean="0">
                <a:latin typeface="Times New Roman"/>
                <a:cs typeface="Times New Roman"/>
              </a:rPr>
              <a:t>EURO</a:t>
            </a:r>
            <a:r>
              <a:rPr lang="el-GR" dirty="0" smtClean="0">
                <a:latin typeface="Times New Roman"/>
                <a:cs typeface="Times New Roman"/>
              </a:rPr>
              <a:t>ν</a:t>
            </a:r>
            <a:r>
              <a:rPr lang="en-US" dirty="0" smtClean="0">
                <a:latin typeface="Times New Roman"/>
                <a:cs typeface="Times New Roman"/>
              </a:rPr>
              <a:t> parameters without any particular optimization</a:t>
            </a:r>
            <a:endParaRPr lang="fr-FR" dirty="0">
              <a:latin typeface="Times New Roman"/>
              <a:cs typeface="Times New Roman"/>
            </a:endParaRPr>
          </a:p>
        </p:txBody>
      </p:sp>
    </p:spTree>
    <p:extLst>
      <p:ext uri="{BB962C8B-B14F-4D97-AF65-F5344CB8AC3E}">
        <p14:creationId xmlns:p14="http://schemas.microsoft.com/office/powerpoint/2010/main" val="273776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42925" y="0"/>
            <a:ext cx="8229600" cy="1143000"/>
          </a:xfrm>
        </p:spPr>
        <p:txBody>
          <a:bodyPr/>
          <a:lstStyle/>
          <a:p>
            <a:pPr eaLnBrk="1" hangingPunct="1"/>
            <a:r>
              <a:rPr lang="en-GB" sz="4800" smtClean="0">
                <a:solidFill>
                  <a:srgbClr val="FF6600"/>
                </a:solidFill>
                <a:effectLst>
                  <a:outerShdw blurRad="38100" dist="38100" dir="2700000" algn="tl">
                    <a:srgbClr val="DDDDDD"/>
                  </a:outerShdw>
                </a:effectLst>
                <a:latin typeface="Times New Roman" charset="0"/>
                <a:ea typeface="ＭＳ Ｐゴシック" charset="0"/>
                <a:cs typeface="ＭＳ Ｐゴシック" charset="0"/>
              </a:rPr>
              <a:t>Conclusion</a:t>
            </a:r>
            <a:endParaRPr lang="en-GB" sz="4800">
              <a:solidFill>
                <a:srgbClr val="FF6600"/>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80899"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smtClean="0"/>
              <a:t>24 July 2012</a:t>
            </a:r>
            <a:endParaRPr lang="en-GB" sz="1200"/>
          </a:p>
        </p:txBody>
      </p:sp>
      <p:sp>
        <p:nvSpPr>
          <p:cNvPr id="80900"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dirty="0" smtClean="0"/>
              <a:t>M. Dracos</a:t>
            </a:r>
            <a:endParaRPr lang="en-GB" sz="1200" dirty="0"/>
          </a:p>
        </p:txBody>
      </p:sp>
      <p:sp>
        <p:nvSpPr>
          <p:cNvPr id="80901"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B09680C-C647-0A4C-A67A-8E42D90D2BCB}" type="slidenum">
              <a:rPr lang="en-GB" sz="1200"/>
              <a:pPr eaLnBrk="1" hangingPunct="1"/>
              <a:t>11</a:t>
            </a:fld>
            <a:endParaRPr lang="en-GB" sz="1200"/>
          </a:p>
        </p:txBody>
      </p:sp>
      <p:sp>
        <p:nvSpPr>
          <p:cNvPr id="80902" name="Rectangle 3"/>
          <p:cNvSpPr>
            <a:spLocks noGrp="1" noChangeArrowheads="1"/>
          </p:cNvSpPr>
          <p:nvPr>
            <p:ph type="body" idx="4294967295"/>
          </p:nvPr>
        </p:nvSpPr>
        <p:spPr bwMode="auto">
          <a:xfrm>
            <a:off x="121473" y="1178273"/>
            <a:ext cx="8945217" cy="5127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gn="just">
              <a:spcBef>
                <a:spcPts val="0"/>
              </a:spcBef>
              <a:spcAft>
                <a:spcPts val="600"/>
              </a:spcAft>
              <a:buFont typeface="Arial" charset="0"/>
              <a:buChar char="•"/>
            </a:pPr>
            <a:r>
              <a:rPr lang="en-GB" sz="2400" dirty="0" smtClean="0">
                <a:solidFill>
                  <a:srgbClr val="0000FF"/>
                </a:solidFill>
                <a:latin typeface="Times New Roman"/>
                <a:cs typeface="Times New Roman"/>
              </a:rPr>
              <a:t>The ESS proton </a:t>
            </a:r>
            <a:r>
              <a:rPr lang="en-GB" sz="2400" dirty="0" err="1" smtClean="0">
                <a:solidFill>
                  <a:srgbClr val="0000FF"/>
                </a:solidFill>
                <a:latin typeface="Times New Roman"/>
                <a:cs typeface="Times New Roman"/>
              </a:rPr>
              <a:t>linac</a:t>
            </a:r>
            <a:r>
              <a:rPr lang="en-GB" sz="2400" dirty="0" smtClean="0">
                <a:solidFill>
                  <a:srgbClr val="0000FF"/>
                </a:solidFill>
                <a:latin typeface="Times New Roman"/>
                <a:cs typeface="Times New Roman"/>
              </a:rPr>
              <a:t> has great potential as generator of the most intense neutrino beam in the world during the coming decades.</a:t>
            </a:r>
          </a:p>
          <a:p>
            <a:pPr algn="just">
              <a:spcBef>
                <a:spcPts val="0"/>
              </a:spcBef>
              <a:spcAft>
                <a:spcPts val="600"/>
              </a:spcAft>
              <a:buFont typeface="Arial" charset="0"/>
              <a:buChar char="•"/>
            </a:pPr>
            <a:r>
              <a:rPr lang="en-GB" sz="2400" dirty="0" smtClean="0">
                <a:latin typeface="Times New Roman"/>
                <a:cs typeface="Times New Roman"/>
              </a:rPr>
              <a:t>Such a beam, in combination with a large underground Water Cherenkov detector, would make possible the discovery and measurement of neutrino CP violation.</a:t>
            </a:r>
          </a:p>
          <a:p>
            <a:pPr algn="just">
              <a:spcBef>
                <a:spcPts val="0"/>
              </a:spcBef>
              <a:spcAft>
                <a:spcPts val="600"/>
              </a:spcAft>
              <a:buFont typeface="Arial" charset="0"/>
              <a:buChar char="•"/>
            </a:pPr>
            <a:r>
              <a:rPr lang="en-GB" sz="2400" dirty="0" smtClean="0">
                <a:latin typeface="Times New Roman"/>
                <a:cs typeface="Times New Roman"/>
              </a:rPr>
              <a:t>Preliminary results show that for CPV, ~75% of </a:t>
            </a:r>
            <a:r>
              <a:rPr lang="en-GB" sz="2400" dirty="0" err="1" smtClean="0">
                <a:latin typeface="Times New Roman"/>
                <a:cs typeface="Times New Roman"/>
              </a:rPr>
              <a:t>δ</a:t>
            </a:r>
            <a:r>
              <a:rPr lang="en-GB" sz="2400" dirty="0" smtClean="0">
                <a:latin typeface="Times New Roman"/>
                <a:cs typeface="Times New Roman"/>
              </a:rPr>
              <a:t> can be covered for 3σ discovery and ~53% for 5σ.</a:t>
            </a:r>
          </a:p>
          <a:p>
            <a:pPr algn="just">
              <a:spcBef>
                <a:spcPts val="0"/>
              </a:spcBef>
              <a:spcAft>
                <a:spcPts val="600"/>
              </a:spcAft>
              <a:buFont typeface="Arial" charset="0"/>
              <a:buChar char="•"/>
            </a:pPr>
            <a:r>
              <a:rPr lang="en-GB" sz="2400" dirty="0" smtClean="0">
                <a:solidFill>
                  <a:srgbClr val="0000FF"/>
                </a:solidFill>
                <a:latin typeface="Times New Roman"/>
                <a:cs typeface="Times New Roman"/>
              </a:rPr>
              <a:t>Future work will aim at determining the optimal parameters of the beam line, in particular the decay tunnel length and diameter, the horn shape and current and the longitudinal position of the target inside the horn as a function of the base line (location of the far detector).</a:t>
            </a:r>
          </a:p>
          <a:p>
            <a:pPr algn="just">
              <a:spcBef>
                <a:spcPts val="0"/>
              </a:spcBef>
              <a:spcAft>
                <a:spcPts val="600"/>
              </a:spcAft>
              <a:buFont typeface="Arial" charset="0"/>
              <a:buChar char="•"/>
            </a:pPr>
            <a:r>
              <a:rPr lang="en-GB" sz="2400" dirty="0" smtClean="0">
                <a:latin typeface="Times New Roman"/>
                <a:cs typeface="Times New Roman"/>
              </a:rPr>
              <a:t>The sensitivity to Mass Hierarchy has also to be optimised and also take into account atmospheric neutrinos (one order of magnitude more compared to </a:t>
            </a:r>
            <a:r>
              <a:rPr lang="en-GB" sz="2400" dirty="0" err="1" smtClean="0">
                <a:latin typeface="Times New Roman"/>
                <a:cs typeface="Times New Roman"/>
              </a:rPr>
              <a:t>SuperK</a:t>
            </a:r>
            <a:r>
              <a:rPr lang="en-GB" sz="2400" dirty="0" smtClean="0">
                <a:latin typeface="Times New Roman"/>
                <a:cs typeface="Times New Roman"/>
              </a:rPr>
              <a:t>).</a:t>
            </a:r>
          </a:p>
          <a:p>
            <a:pPr algn="just">
              <a:spcBef>
                <a:spcPts val="0"/>
              </a:spcBef>
              <a:spcAft>
                <a:spcPts val="600"/>
              </a:spcAft>
              <a:buFont typeface="Arial" charset="0"/>
              <a:buChar char="•"/>
            </a:pPr>
            <a:r>
              <a:rPr lang="en-GB" sz="2400" dirty="0" smtClean="0">
                <a:solidFill>
                  <a:srgbClr val="0000FF"/>
                </a:solidFill>
                <a:latin typeface="Times New Roman"/>
                <a:cs typeface="Times New Roman"/>
              </a:rPr>
              <a:t>The large underground Water Cherenkov detector would also be used for high precision measurements of solar and supernovae neutrinos as well as to search for proton decay.</a:t>
            </a:r>
          </a:p>
          <a:p>
            <a:pPr algn="just">
              <a:spcBef>
                <a:spcPts val="0"/>
              </a:spcBef>
              <a:spcAft>
                <a:spcPts val="600"/>
              </a:spcAft>
              <a:buFont typeface="Arial" charset="0"/>
              <a:buChar char="•"/>
            </a:pPr>
            <a:r>
              <a:rPr lang="en-GB" sz="2400" dirty="0" smtClean="0">
                <a:latin typeface="Times New Roman"/>
                <a:cs typeface="Times New Roman"/>
              </a:rPr>
              <a:t>The results we have today </a:t>
            </a:r>
            <a:r>
              <a:rPr lang="en-GB" sz="2400" dirty="0" smtClean="0">
                <a:latin typeface="Times New Roman"/>
                <a:cs typeface="Times New Roman"/>
              </a:rPr>
              <a:t>are preliminary and </a:t>
            </a:r>
            <a:r>
              <a:rPr lang="en-GB" sz="2400" dirty="0" smtClean="0">
                <a:latin typeface="Times New Roman"/>
                <a:cs typeface="Times New Roman"/>
              </a:rPr>
              <a:t>we will have to work further to be able to draw firm conclusions on which base-line distance is  the optimal one.</a:t>
            </a:r>
            <a:endParaRPr lang="en-GB" sz="2400" dirty="0">
              <a:solidFill>
                <a:srgbClr val="0000FF"/>
              </a:solidFill>
              <a:latin typeface="Times New Roman"/>
              <a:cs typeface="Times New Roman"/>
            </a:endParaRPr>
          </a:p>
        </p:txBody>
      </p:sp>
    </p:spTree>
    <p:extLst>
      <p:ext uri="{BB962C8B-B14F-4D97-AF65-F5344CB8AC3E}">
        <p14:creationId xmlns:p14="http://schemas.microsoft.com/office/powerpoint/2010/main" val="881797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68" name="Rectangle 28"/>
          <p:cNvSpPr>
            <a:spLocks noGrp="1" noChangeArrowheads="1"/>
          </p:cNvSpPr>
          <p:nvPr>
            <p:ph type="title"/>
          </p:nvPr>
        </p:nvSpPr>
        <p:spPr>
          <a:xfrm>
            <a:off x="542925" y="0"/>
            <a:ext cx="8229600" cy="949325"/>
          </a:xfrm>
        </p:spPr>
        <p:txBody>
          <a:bodyPr/>
          <a:lstStyle/>
          <a:p>
            <a:pPr eaLnBrk="1" hangingPunct="1"/>
            <a:r>
              <a:rPr lang="en-GB">
                <a:effectLst>
                  <a:outerShdw blurRad="38100" dist="38100" dir="2700000" algn="tl">
                    <a:srgbClr val="DDDDDD"/>
                  </a:outerShdw>
                </a:effectLst>
                <a:latin typeface="Times New Roman" charset="0"/>
                <a:ea typeface="ＭＳ Ｐゴシック" charset="0"/>
                <a:cs typeface="ＭＳ Ｐゴシック" charset="0"/>
              </a:rPr>
              <a:t>Sensitivity to mass Hierarchy?</a:t>
            </a:r>
          </a:p>
        </p:txBody>
      </p:sp>
      <p:sp>
        <p:nvSpPr>
          <p:cNvPr id="65539"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t>24 July 2012</a:t>
            </a:r>
            <a:endParaRPr lang="en-GB" sz="1200"/>
          </a:p>
        </p:txBody>
      </p:sp>
      <p:sp>
        <p:nvSpPr>
          <p:cNvPr id="65540"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a:t>M. Dracos</a:t>
            </a:r>
            <a:endParaRPr lang="en-GB" sz="1200"/>
          </a:p>
        </p:txBody>
      </p:sp>
      <p:sp>
        <p:nvSpPr>
          <p:cNvPr id="65541"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7B367D6-E182-094E-B056-09E94428FDFC}" type="slidenum">
              <a:rPr lang="en-GB" sz="1200"/>
              <a:pPr eaLnBrk="1" hangingPunct="1"/>
              <a:t>12</a:t>
            </a:fld>
            <a:endParaRPr lang="en-GB" sz="1200"/>
          </a:p>
        </p:txBody>
      </p:sp>
      <p:pic>
        <p:nvPicPr>
          <p:cNvPr id="65542" name="Image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8475" y="1087438"/>
            <a:ext cx="82804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Rectangle 11"/>
          <p:cNvSpPr>
            <a:spLocks noChangeArrowheads="1"/>
          </p:cNvSpPr>
          <p:nvPr/>
        </p:nvSpPr>
        <p:spPr bwMode="auto">
          <a:xfrm>
            <a:off x="6350000" y="5367338"/>
            <a:ext cx="2259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1600">
                <a:hlinkClick r:id="rId3"/>
              </a:rPr>
              <a:t>arXiv:hep-ph/0603172v3</a:t>
            </a:r>
            <a:endParaRPr lang="en-GB" sz="1600"/>
          </a:p>
        </p:txBody>
      </p:sp>
      <p:sp>
        <p:nvSpPr>
          <p:cNvPr id="65544" name="ZoneTexte 12"/>
          <p:cNvSpPr txBox="1">
            <a:spLocks noChangeArrowheads="1"/>
          </p:cNvSpPr>
          <p:nvPr/>
        </p:nvSpPr>
        <p:spPr bwMode="auto">
          <a:xfrm>
            <a:off x="1430338" y="5387975"/>
            <a:ext cx="236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Arial" charset="0"/>
              <a:buChar char="•"/>
            </a:pPr>
            <a:r>
              <a:rPr lang="en-GB" sz="1800"/>
              <a:t>solid line: LBL+</a:t>
            </a:r>
            <a:r>
              <a:rPr lang="en-GB" sz="1800" b="1">
                <a:solidFill>
                  <a:srgbClr val="FF0000"/>
                </a:solidFill>
              </a:rPr>
              <a:t>atm</a:t>
            </a:r>
            <a:r>
              <a:rPr lang="en-GB" sz="1800">
                <a:solidFill>
                  <a:srgbClr val="FF0000"/>
                </a:solidFill>
              </a:rPr>
              <a:t>.</a:t>
            </a:r>
          </a:p>
          <a:p>
            <a:pPr eaLnBrk="1" hangingPunct="1">
              <a:buFont typeface="Arial" charset="0"/>
              <a:buChar char="•"/>
            </a:pPr>
            <a:r>
              <a:rPr lang="en-GB" sz="1800"/>
              <a:t>dashed line: LBL</a:t>
            </a:r>
          </a:p>
          <a:p>
            <a:pPr eaLnBrk="1" hangingPunct="1">
              <a:buFont typeface="Arial" charset="0"/>
              <a:buChar char="•"/>
            </a:pPr>
            <a:r>
              <a:rPr lang="en-GB" sz="1800"/>
              <a:t>BB: 5 ν+5 anti-ν years</a:t>
            </a:r>
          </a:p>
          <a:p>
            <a:pPr eaLnBrk="1" hangingPunct="1">
              <a:buFont typeface="Arial" charset="0"/>
              <a:buChar char="•"/>
            </a:pPr>
            <a:r>
              <a:rPr lang="en-GB" sz="1800"/>
              <a:t>SB: 2 ν+8 anti-ν  years</a:t>
            </a:r>
          </a:p>
        </p:txBody>
      </p:sp>
    </p:spTree>
    <p:extLst>
      <p:ext uri="{BB962C8B-B14F-4D97-AF65-F5344CB8AC3E}">
        <p14:creationId xmlns:p14="http://schemas.microsoft.com/office/powerpoint/2010/main" val="40450088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title"/>
          </p:nvPr>
        </p:nvSpPr>
        <p:spPr>
          <a:xfrm>
            <a:off x="469900" y="0"/>
            <a:ext cx="8229600" cy="1174202"/>
          </a:xfrm>
        </p:spPr>
        <p:txBody>
          <a:bodyPr/>
          <a:lstStyle/>
          <a:p>
            <a:pPr eaLnBrk="1" hangingPunct="1"/>
            <a:r>
              <a:rPr lang="en-GB" sz="4800" dirty="0" smtClean="0">
                <a:effectLst>
                  <a:outerShdw blurRad="38100" dist="38100" dir="2700000" algn="tl">
                    <a:srgbClr val="DDDDDD"/>
                  </a:outerShdw>
                </a:effectLst>
                <a:latin typeface="Times New Roman" charset="0"/>
                <a:ea typeface="ＭＳ Ｐゴシック" charset="0"/>
                <a:cs typeface="ＭＳ Ｐゴシック" charset="0"/>
              </a:rPr>
              <a:t>European Spallation Source</a:t>
            </a:r>
            <a:endParaRPr lang="en-GB" sz="4800" dirty="0">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7171"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t>24 July 2012</a:t>
            </a:r>
            <a:endParaRPr lang="en-GB" sz="1200"/>
          </a:p>
        </p:txBody>
      </p:sp>
      <p:sp>
        <p:nvSpPr>
          <p:cNvPr id="7172"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smtClean="0"/>
              <a:t>M. Dracos</a:t>
            </a:r>
            <a:endParaRPr lang="en-GB" sz="1200"/>
          </a:p>
        </p:txBody>
      </p:sp>
      <p:sp>
        <p:nvSpPr>
          <p:cNvPr id="717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565E7A5-428E-364F-8F06-C50F2D87D607}" type="slidenum">
              <a:rPr lang="en-GB" sz="1200"/>
              <a:pPr eaLnBrk="1" hangingPunct="1"/>
              <a:t>13</a:t>
            </a:fld>
            <a:endParaRPr lang="en-GB" sz="1200"/>
          </a:p>
        </p:txBody>
      </p:sp>
      <p:pic>
        <p:nvPicPr>
          <p:cNvPr id="4" name="Image 3"/>
          <p:cNvPicPr>
            <a:picLocks noChangeAspect="1"/>
          </p:cNvPicPr>
          <p:nvPr/>
        </p:nvPicPr>
        <p:blipFill>
          <a:blip r:embed="rId3"/>
          <a:stretch>
            <a:fillRect/>
          </a:stretch>
        </p:blipFill>
        <p:spPr>
          <a:xfrm>
            <a:off x="0" y="996963"/>
            <a:ext cx="9144000" cy="5158946"/>
          </a:xfrm>
          <a:prstGeom prst="rect">
            <a:avLst/>
          </a:prstGeom>
        </p:spPr>
      </p:pic>
      <p:pic>
        <p:nvPicPr>
          <p:cNvPr id="7" name="Image 6"/>
          <p:cNvPicPr>
            <a:picLocks noChangeAspect="1"/>
          </p:cNvPicPr>
          <p:nvPr/>
        </p:nvPicPr>
        <p:blipFill>
          <a:blip r:embed="rId4"/>
          <a:stretch>
            <a:fillRect/>
          </a:stretch>
        </p:blipFill>
        <p:spPr>
          <a:xfrm>
            <a:off x="5189821" y="1174202"/>
            <a:ext cx="2131852" cy="1106258"/>
          </a:xfrm>
          <a:prstGeom prst="rect">
            <a:avLst/>
          </a:prstGeom>
        </p:spPr>
      </p:pic>
    </p:spTree>
    <p:extLst>
      <p:ext uri="{BB962C8B-B14F-4D97-AF65-F5344CB8AC3E}">
        <p14:creationId xmlns:p14="http://schemas.microsoft.com/office/powerpoint/2010/main" val="42342290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378850" y="1728842"/>
            <a:ext cx="7402286" cy="4432928"/>
          </a:xfrm>
          <a:prstGeom prst="rect">
            <a:avLst/>
          </a:prstGeom>
        </p:spPr>
      </p:pic>
      <p:sp>
        <p:nvSpPr>
          <p:cNvPr id="72707" name="Rectangle 3"/>
          <p:cNvSpPr>
            <a:spLocks noGrp="1" noChangeArrowheads="1"/>
          </p:cNvSpPr>
          <p:nvPr>
            <p:ph type="title"/>
          </p:nvPr>
        </p:nvSpPr>
        <p:spPr>
          <a:xfrm>
            <a:off x="469900" y="-1"/>
            <a:ext cx="8229600" cy="1380435"/>
          </a:xfrm>
        </p:spPr>
        <p:txBody>
          <a:bodyPr>
            <a:normAutofit fontScale="90000"/>
          </a:bodyPr>
          <a:lstStyle/>
          <a:p>
            <a:pPr eaLnBrk="1" hangingPunct="1"/>
            <a:r>
              <a:rPr lang="en-GB" sz="4800" dirty="0" smtClean="0">
                <a:solidFill>
                  <a:srgbClr val="FF6600"/>
                </a:solidFill>
                <a:effectLst>
                  <a:outerShdw blurRad="38100" dist="38100" dir="2700000" algn="tl">
                    <a:srgbClr val="DDDDDD"/>
                  </a:outerShdw>
                </a:effectLst>
                <a:latin typeface="Times New Roman" charset="0"/>
                <a:ea typeface="ＭＳ Ｐゴシック" charset="0"/>
                <a:cs typeface="ＭＳ Ｐゴシック" charset="0"/>
              </a:rPr>
              <a:t>European Spallation Source</a:t>
            </a:r>
            <a:br>
              <a:rPr lang="en-GB" sz="4800" dirty="0" smtClean="0">
                <a:solidFill>
                  <a:srgbClr val="FF6600"/>
                </a:solidFill>
                <a:effectLst>
                  <a:outerShdw blurRad="38100" dist="38100" dir="2700000" algn="tl">
                    <a:srgbClr val="DDDDDD"/>
                  </a:outerShdw>
                </a:effectLst>
                <a:latin typeface="Times New Roman" charset="0"/>
                <a:ea typeface="ＭＳ Ｐゴシック" charset="0"/>
                <a:cs typeface="ＭＳ Ｐゴシック" charset="0"/>
              </a:rPr>
            </a:br>
            <a:r>
              <a:rPr lang="en-GB" sz="4800" dirty="0" smtClean="0">
                <a:solidFill>
                  <a:srgbClr val="FF6600"/>
                </a:solidFill>
                <a:effectLst>
                  <a:outerShdw blurRad="38100" dist="38100" dir="2700000" algn="tl">
                    <a:srgbClr val="DDDDDD"/>
                  </a:outerShdw>
                </a:effectLst>
                <a:latin typeface="Times New Roman" charset="0"/>
                <a:ea typeface="ＭＳ Ｐゴシック" charset="0"/>
                <a:cs typeface="ＭＳ Ｐゴシック" charset="0"/>
              </a:rPr>
              <a:t>(Lund)</a:t>
            </a:r>
            <a:endParaRPr lang="en-GB" sz="4800" dirty="0">
              <a:solidFill>
                <a:srgbClr val="FF6600"/>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7171"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t>24 July 2012</a:t>
            </a:r>
            <a:endParaRPr lang="en-GB" sz="1200"/>
          </a:p>
        </p:txBody>
      </p:sp>
      <p:sp>
        <p:nvSpPr>
          <p:cNvPr id="7172"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smtClean="0"/>
              <a:t>M. Dracos</a:t>
            </a:r>
            <a:endParaRPr lang="en-GB" sz="1200"/>
          </a:p>
        </p:txBody>
      </p:sp>
      <p:sp>
        <p:nvSpPr>
          <p:cNvPr id="717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565E7A5-428E-364F-8F06-C50F2D87D607}" type="slidenum">
              <a:rPr lang="en-GB" sz="1200"/>
              <a:pPr eaLnBrk="1" hangingPunct="1"/>
              <a:t>2</a:t>
            </a:fld>
            <a:endParaRPr lang="en-GB" sz="1200"/>
          </a:p>
        </p:txBody>
      </p:sp>
      <p:pic>
        <p:nvPicPr>
          <p:cNvPr id="7" name="Image 6"/>
          <p:cNvPicPr>
            <a:picLocks noChangeAspect="1"/>
          </p:cNvPicPr>
          <p:nvPr/>
        </p:nvPicPr>
        <p:blipFill>
          <a:blip r:embed="rId4"/>
          <a:stretch>
            <a:fillRect/>
          </a:stretch>
        </p:blipFill>
        <p:spPr>
          <a:xfrm>
            <a:off x="7012148" y="1175713"/>
            <a:ext cx="2131852" cy="1106258"/>
          </a:xfrm>
          <a:prstGeom prst="rect">
            <a:avLst/>
          </a:prstGeom>
        </p:spPr>
      </p:pic>
      <p:pic>
        <p:nvPicPr>
          <p:cNvPr id="9" name="Picture 3" descr="\\tsl.uu.local\DFS\Users 2\ekelof\Desktop\150 km baseline edited.jpg"/>
          <p:cNvPicPr>
            <a:picLocks noChangeAspect="1" noChangeArrowheads="1"/>
          </p:cNvPicPr>
          <p:nvPr/>
        </p:nvPicPr>
        <p:blipFill rotWithShape="1">
          <a:blip r:embed="rId5">
            <a:extLst>
              <a:ext uri="{28A0092B-C50C-407E-A947-70E740481C1C}">
                <a14:useLocalDpi xmlns:a14="http://schemas.microsoft.com/office/drawing/2010/main" val="0"/>
              </a:ext>
            </a:extLst>
          </a:blip>
          <a:srcRect l="5186" r="24917"/>
          <a:stretch/>
        </p:blipFill>
        <p:spPr bwMode="auto">
          <a:xfrm>
            <a:off x="457200" y="4015619"/>
            <a:ext cx="2522215" cy="22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avec flèche 4"/>
          <p:cNvCxnSpPr/>
          <p:nvPr/>
        </p:nvCxnSpPr>
        <p:spPr>
          <a:xfrm flipH="1">
            <a:off x="1753810" y="4910667"/>
            <a:ext cx="1536095" cy="9797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8766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1"/>
            <a:ext cx="9144000" cy="1821214"/>
          </a:xfrm>
        </p:spPr>
        <p:txBody>
          <a:bodyPr/>
          <a:lstStyle/>
          <a:p>
            <a:pPr eaLnBrk="1" hangingPunct="1"/>
            <a:r>
              <a:rPr lang="en-GB" sz="4000" dirty="0" smtClean="0">
                <a:solidFill>
                  <a:srgbClr val="FF6600"/>
                </a:solidFill>
                <a:latin typeface="Times New Roman"/>
                <a:cs typeface="Times New Roman"/>
              </a:rPr>
              <a:t>Which is the potential of the ESS project from the view of Neutrino Physics?</a:t>
            </a:r>
            <a:endParaRPr lang="en-GB" sz="4000" dirty="0">
              <a:solidFill>
                <a:srgbClr val="FF6600"/>
              </a:solidFill>
              <a:latin typeface="Times New Roman"/>
              <a:cs typeface="Times New Roman"/>
            </a:endParaRPr>
          </a:p>
        </p:txBody>
      </p:sp>
      <p:sp>
        <p:nvSpPr>
          <p:cNvPr id="9223"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t>24 July 2012</a:t>
            </a:r>
            <a:endParaRPr lang="en-GB" sz="1200"/>
          </a:p>
        </p:txBody>
      </p:sp>
      <p:sp>
        <p:nvSpPr>
          <p:cNvPr id="9224"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smtClean="0"/>
              <a:t>M. Dracos</a:t>
            </a:r>
            <a:endParaRPr lang="en-GB" sz="1200"/>
          </a:p>
        </p:txBody>
      </p:sp>
      <p:sp>
        <p:nvSpPr>
          <p:cNvPr id="9225"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D65C67-4FF1-994E-8F62-EADB3FD9BF33}" type="slidenum">
              <a:rPr lang="en-GB" sz="1200"/>
              <a:pPr eaLnBrk="1" hangingPunct="1"/>
              <a:t>3</a:t>
            </a:fld>
            <a:endParaRPr lang="en-GB" sz="1200"/>
          </a:p>
        </p:txBody>
      </p:sp>
      <p:sp>
        <p:nvSpPr>
          <p:cNvPr id="13" name="TextBox 8"/>
          <p:cNvSpPr txBox="1"/>
          <p:nvPr/>
        </p:nvSpPr>
        <p:spPr>
          <a:xfrm>
            <a:off x="140390" y="3759391"/>
            <a:ext cx="4630393" cy="1938992"/>
          </a:xfrm>
          <a:prstGeom prst="rect">
            <a:avLst/>
          </a:prstGeom>
          <a:noFill/>
        </p:spPr>
        <p:txBody>
          <a:bodyPr wrap="square">
            <a:spAutoFit/>
          </a:bodyPr>
          <a:lstStyle/>
          <a:p>
            <a:pPr marL="342900" indent="-342900">
              <a:buFont typeface="Arial"/>
              <a:buChar char="•"/>
              <a:defRPr/>
            </a:pPr>
            <a:r>
              <a:rPr lang="en-GB" sz="2000" dirty="0" smtClean="0">
                <a:latin typeface="Times New Roman"/>
                <a:cs typeface="Times New Roman"/>
              </a:rPr>
              <a:t>The ESS will be a copious source of spallation neutrons but also of </a:t>
            </a:r>
            <a:r>
              <a:rPr lang="en-GB" sz="2000" b="1" dirty="0" smtClean="0">
                <a:solidFill>
                  <a:srgbClr val="FF0000"/>
                </a:solidFill>
                <a:latin typeface="Times New Roman"/>
                <a:cs typeface="Times New Roman"/>
              </a:rPr>
              <a:t>neutrinos</a:t>
            </a:r>
          </a:p>
          <a:p>
            <a:pPr marL="342900" indent="-342900">
              <a:buFont typeface="Arial"/>
              <a:buChar char="•"/>
              <a:defRPr/>
            </a:pPr>
            <a:r>
              <a:rPr lang="en-GB" sz="2000" dirty="0" smtClean="0">
                <a:latin typeface="Times New Roman"/>
                <a:cs typeface="Times New Roman"/>
              </a:rPr>
              <a:t>5 MW proton beam</a:t>
            </a:r>
          </a:p>
          <a:p>
            <a:pPr marL="342900" indent="-342900">
              <a:buFont typeface="Arial"/>
              <a:buChar char="•"/>
              <a:defRPr/>
            </a:pPr>
            <a:r>
              <a:rPr lang="en-GB" sz="2000" dirty="0" smtClean="0">
                <a:latin typeface="Times New Roman"/>
                <a:cs typeface="Times New Roman"/>
              </a:rPr>
              <a:t>2.5 </a:t>
            </a:r>
            <a:r>
              <a:rPr lang="en-GB" sz="2000" dirty="0" err="1" smtClean="0">
                <a:latin typeface="Times New Roman"/>
                <a:cs typeface="Times New Roman"/>
              </a:rPr>
              <a:t>GeV</a:t>
            </a:r>
            <a:r>
              <a:rPr lang="en-GB" sz="2000" dirty="0" smtClean="0">
                <a:latin typeface="Times New Roman"/>
                <a:cs typeface="Times New Roman"/>
              </a:rPr>
              <a:t> protons</a:t>
            </a:r>
          </a:p>
          <a:p>
            <a:pPr marL="342900" indent="-342900">
              <a:buFont typeface="Arial"/>
              <a:buChar char="•"/>
              <a:defRPr/>
            </a:pPr>
            <a:r>
              <a:rPr lang="en-GB" sz="2000" dirty="0" smtClean="0">
                <a:latin typeface="Times New Roman"/>
                <a:cs typeface="Times New Roman"/>
              </a:rPr>
              <a:t>~300 MeV neutrinos</a:t>
            </a:r>
            <a:endParaRPr lang="en-GB" sz="2000" dirty="0">
              <a:latin typeface="Times New Roman"/>
              <a:cs typeface="Times New Roman"/>
            </a:endParaRPr>
          </a:p>
        </p:txBody>
      </p:sp>
      <p:pic>
        <p:nvPicPr>
          <p:cNvPr id="6" name="Image 5"/>
          <p:cNvPicPr>
            <a:picLocks noChangeAspect="1"/>
          </p:cNvPicPr>
          <p:nvPr/>
        </p:nvPicPr>
        <p:blipFill>
          <a:blip r:embed="rId3"/>
          <a:stretch>
            <a:fillRect/>
          </a:stretch>
        </p:blipFill>
        <p:spPr>
          <a:xfrm>
            <a:off x="0" y="1952446"/>
            <a:ext cx="9144000" cy="1248170"/>
          </a:xfrm>
          <a:prstGeom prst="rect">
            <a:avLst/>
          </a:prstGeom>
        </p:spPr>
      </p:pic>
      <p:pic>
        <p:nvPicPr>
          <p:cNvPr id="2" name="Image 1"/>
          <p:cNvPicPr>
            <a:picLocks noChangeAspect="1"/>
          </p:cNvPicPr>
          <p:nvPr/>
        </p:nvPicPr>
        <p:blipFill>
          <a:blip r:embed="rId4"/>
          <a:stretch>
            <a:fillRect/>
          </a:stretch>
        </p:blipFill>
        <p:spPr>
          <a:xfrm>
            <a:off x="5102086" y="3299672"/>
            <a:ext cx="3191565" cy="3359542"/>
          </a:xfrm>
          <a:prstGeom prst="rect">
            <a:avLst/>
          </a:prstGeom>
        </p:spPr>
      </p:pic>
      <p:sp>
        <p:nvSpPr>
          <p:cNvPr id="3" name="ZoneTexte 2"/>
          <p:cNvSpPr txBox="1"/>
          <p:nvPr/>
        </p:nvSpPr>
        <p:spPr>
          <a:xfrm>
            <a:off x="6438347" y="4494695"/>
            <a:ext cx="1742559" cy="646331"/>
          </a:xfrm>
          <a:prstGeom prst="rect">
            <a:avLst/>
          </a:prstGeom>
          <a:noFill/>
        </p:spPr>
        <p:txBody>
          <a:bodyPr wrap="none" rtlCol="0">
            <a:spAutoFit/>
          </a:bodyPr>
          <a:lstStyle/>
          <a:p>
            <a:r>
              <a:rPr lang="el-GR" dirty="0" smtClean="0">
                <a:latin typeface="Times New Roman"/>
                <a:cs typeface="Times New Roman"/>
              </a:rPr>
              <a:t>ν </a:t>
            </a:r>
            <a:r>
              <a:rPr lang="en-GB" dirty="0" smtClean="0">
                <a:latin typeface="Times New Roman"/>
                <a:cs typeface="Times New Roman"/>
              </a:rPr>
              <a:t>flux </a:t>
            </a:r>
            <a:r>
              <a:rPr lang="en-GB" dirty="0" smtClean="0">
                <a:latin typeface="Times New Roman"/>
                <a:cs typeface="Times New Roman"/>
              </a:rPr>
              <a:t>at 100 </a:t>
            </a:r>
            <a:r>
              <a:rPr lang="en-GB" dirty="0" smtClean="0">
                <a:latin typeface="Times New Roman"/>
                <a:cs typeface="Times New Roman"/>
              </a:rPr>
              <a:t>km</a:t>
            </a:r>
          </a:p>
          <a:p>
            <a:r>
              <a:rPr lang="en-GB" dirty="0" smtClean="0">
                <a:latin typeface="Times New Roman"/>
                <a:cs typeface="Times New Roman"/>
              </a:rPr>
              <a:t>(</a:t>
            </a:r>
            <a:r>
              <a:rPr lang="en-GB" dirty="0" err="1" smtClean="0">
                <a:latin typeface="Times New Roman"/>
                <a:cs typeface="Times New Roman"/>
              </a:rPr>
              <a:t>EUROnu</a:t>
            </a:r>
            <a:r>
              <a:rPr lang="en-GB" dirty="0" smtClean="0">
                <a:latin typeface="Times New Roman"/>
                <a:cs typeface="Times New Roman"/>
              </a:rPr>
              <a:t> setup)</a:t>
            </a:r>
            <a:endParaRPr lang="en-GB" dirty="0">
              <a:latin typeface="Times New Roman"/>
              <a:cs typeface="Times New Roman"/>
            </a:endParaRPr>
          </a:p>
        </p:txBody>
      </p:sp>
    </p:spTree>
    <p:extLst>
      <p:ext uri="{BB962C8B-B14F-4D97-AF65-F5344CB8AC3E}">
        <p14:creationId xmlns:p14="http://schemas.microsoft.com/office/powerpoint/2010/main" val="3196904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a:xfrm>
            <a:off x="457200" y="0"/>
            <a:ext cx="8229600" cy="1143000"/>
          </a:xfrm>
        </p:spPr>
        <p:txBody>
          <a:bodyPr>
            <a:normAutofit fontScale="90000"/>
          </a:bodyPr>
          <a:lstStyle/>
          <a:p>
            <a:pPr eaLnBrk="1" hangingPunct="1"/>
            <a:r>
              <a:rPr lang="en-GB" sz="3600" dirty="0" smtClean="0">
                <a:solidFill>
                  <a:srgbClr val="FF9900"/>
                </a:solidFill>
                <a:latin typeface="Times New Roman"/>
                <a:cs typeface="Times New Roman"/>
              </a:rPr>
              <a:t>Additions to the present ESS proton </a:t>
            </a:r>
            <a:r>
              <a:rPr lang="en-GB" sz="3600" dirty="0" err="1" smtClean="0">
                <a:solidFill>
                  <a:srgbClr val="FF9900"/>
                </a:solidFill>
                <a:latin typeface="Times New Roman"/>
                <a:cs typeface="Times New Roman"/>
              </a:rPr>
              <a:t>linac</a:t>
            </a:r>
            <a:r>
              <a:rPr lang="en-GB" sz="3600" dirty="0" smtClean="0">
                <a:solidFill>
                  <a:srgbClr val="FF9900"/>
                </a:solidFill>
                <a:latin typeface="Times New Roman"/>
                <a:cs typeface="Times New Roman"/>
              </a:rPr>
              <a:t> </a:t>
            </a:r>
            <a:br>
              <a:rPr lang="en-GB" sz="3600" dirty="0" smtClean="0">
                <a:solidFill>
                  <a:srgbClr val="FF9900"/>
                </a:solidFill>
                <a:latin typeface="Times New Roman"/>
                <a:cs typeface="Times New Roman"/>
              </a:rPr>
            </a:br>
            <a:r>
              <a:rPr lang="en-GB" sz="3600" dirty="0" smtClean="0">
                <a:solidFill>
                  <a:srgbClr val="FF9900"/>
                </a:solidFill>
                <a:latin typeface="Times New Roman"/>
                <a:cs typeface="Times New Roman"/>
              </a:rPr>
              <a:t>required for the generation of such a beam</a:t>
            </a:r>
            <a:endParaRPr lang="en-GB" sz="3600" dirty="0">
              <a:solidFill>
                <a:srgbClr val="FF9900"/>
              </a:solidFill>
              <a:latin typeface="Times New Roman"/>
              <a:ea typeface="ＭＳ Ｐゴシック" charset="0"/>
              <a:cs typeface="Times New Roman"/>
            </a:endParaRPr>
          </a:p>
        </p:txBody>
      </p:sp>
      <p:sp>
        <p:nvSpPr>
          <p:cNvPr id="2" name="Espace réservé de la date 1"/>
          <p:cNvSpPr>
            <a:spLocks noGrp="1"/>
          </p:cNvSpPr>
          <p:nvPr>
            <p:ph type="dt" sz="half" idx="10"/>
          </p:nvPr>
        </p:nvSpPr>
        <p:spPr/>
        <p:txBody>
          <a:bodyPr/>
          <a:lstStyle/>
          <a:p>
            <a:pPr>
              <a:defRPr/>
            </a:pPr>
            <a:r>
              <a:rPr lang="en-US" smtClean="0"/>
              <a:t>24 July 2012</a:t>
            </a:r>
            <a:endParaRPr lang="en-GB"/>
          </a:p>
        </p:txBody>
      </p:sp>
      <p:sp>
        <p:nvSpPr>
          <p:cNvPr id="3" name="Espace réservé du pied de page 2"/>
          <p:cNvSpPr>
            <a:spLocks noGrp="1"/>
          </p:cNvSpPr>
          <p:nvPr>
            <p:ph type="ftr" sz="quarter" idx="11"/>
          </p:nvPr>
        </p:nvSpPr>
        <p:spPr/>
        <p:txBody>
          <a:bodyPr/>
          <a:lstStyle/>
          <a:p>
            <a:pPr>
              <a:defRPr/>
            </a:pPr>
            <a:r>
              <a:rPr lang="en-GB" smtClean="0"/>
              <a:t>M. Dracos</a:t>
            </a:r>
            <a:endParaRPr lang="en-GB"/>
          </a:p>
        </p:txBody>
      </p:sp>
      <p:sp>
        <p:nvSpPr>
          <p:cNvPr id="4" name="Espace réservé du numéro de diapositive 3"/>
          <p:cNvSpPr>
            <a:spLocks noGrp="1"/>
          </p:cNvSpPr>
          <p:nvPr>
            <p:ph type="sldNum" sz="quarter" idx="12"/>
          </p:nvPr>
        </p:nvSpPr>
        <p:spPr/>
        <p:txBody>
          <a:bodyPr/>
          <a:lstStyle/>
          <a:p>
            <a:pPr>
              <a:defRPr/>
            </a:pPr>
            <a:fld id="{D58DDA79-1950-474D-986F-604CFEA125BF}" type="slidenum">
              <a:rPr lang="en-GB" smtClean="0"/>
              <a:pPr>
                <a:defRPr/>
              </a:pPr>
              <a:t>4</a:t>
            </a:fld>
            <a:endParaRPr lang="en-GB"/>
          </a:p>
        </p:txBody>
      </p:sp>
      <p:sp>
        <p:nvSpPr>
          <p:cNvPr id="5" name="Rectangle 4"/>
          <p:cNvSpPr/>
          <p:nvPr/>
        </p:nvSpPr>
        <p:spPr>
          <a:xfrm>
            <a:off x="143566" y="1254567"/>
            <a:ext cx="4825999" cy="5247590"/>
          </a:xfrm>
          <a:prstGeom prst="rect">
            <a:avLst/>
          </a:prstGeom>
        </p:spPr>
        <p:txBody>
          <a:bodyPr wrap="square">
            <a:spAutoFit/>
          </a:bodyPr>
          <a:lstStyle/>
          <a:p>
            <a:pPr marL="342900" indent="-342900" eaLnBrk="1" hangingPunct="1">
              <a:spcAft>
                <a:spcPts val="600"/>
              </a:spcAft>
              <a:buFont typeface="Arial"/>
              <a:buChar char="•"/>
            </a:pPr>
            <a:r>
              <a:rPr lang="en-GB" sz="2000" dirty="0" smtClean="0">
                <a:latin typeface="Times New Roman"/>
                <a:cs typeface="Times New Roman"/>
              </a:rPr>
              <a:t>A special (</a:t>
            </a:r>
            <a:r>
              <a:rPr lang="en-GB" sz="2000" dirty="0" smtClean="0">
                <a:latin typeface="Times New Roman"/>
                <a:cs typeface="Times New Roman"/>
              </a:rPr>
              <a:t>thin) </a:t>
            </a:r>
            <a:r>
              <a:rPr lang="en-GB" sz="2000" dirty="0" smtClean="0">
                <a:latin typeface="Times New Roman"/>
                <a:cs typeface="Times New Roman"/>
              </a:rPr>
              <a:t>neutrino target with a neutrino horn (studied in detail in </a:t>
            </a:r>
            <a:r>
              <a:rPr lang="en-GB" sz="2000" dirty="0" err="1" smtClean="0">
                <a:latin typeface="Times New Roman"/>
                <a:cs typeface="Times New Roman"/>
              </a:rPr>
              <a:t>EUROν</a:t>
            </a:r>
            <a:r>
              <a:rPr lang="en-GB" sz="2000" dirty="0" smtClean="0">
                <a:latin typeface="Times New Roman"/>
                <a:cs typeface="Times New Roman"/>
              </a:rPr>
              <a:t>).</a:t>
            </a:r>
          </a:p>
          <a:p>
            <a:pPr marL="342900" indent="-342900" eaLnBrk="1" hangingPunct="1">
              <a:spcAft>
                <a:spcPts val="600"/>
              </a:spcAft>
              <a:buFont typeface="Arial"/>
              <a:buChar char="•"/>
            </a:pPr>
            <a:r>
              <a:rPr lang="en-GB" sz="2000" dirty="0" smtClean="0">
                <a:latin typeface="Times New Roman"/>
                <a:cs typeface="Times New Roman"/>
              </a:rPr>
              <a:t>A 2.5 </a:t>
            </a:r>
            <a:r>
              <a:rPr lang="en-GB" sz="2000" dirty="0" err="1" smtClean="0">
                <a:latin typeface="Times New Roman"/>
                <a:cs typeface="Times New Roman"/>
              </a:rPr>
              <a:t>GeV</a:t>
            </a:r>
            <a:r>
              <a:rPr lang="en-GB" sz="2000" dirty="0" smtClean="0">
                <a:latin typeface="Times New Roman"/>
                <a:cs typeface="Times New Roman"/>
              </a:rPr>
              <a:t> accumulator ring to compress the 3 </a:t>
            </a:r>
            <a:r>
              <a:rPr lang="en-GB" sz="2000" dirty="0" err="1" smtClean="0">
                <a:latin typeface="Times New Roman"/>
                <a:cs typeface="Times New Roman"/>
              </a:rPr>
              <a:t>ms</a:t>
            </a:r>
            <a:r>
              <a:rPr lang="en-GB" sz="2000" dirty="0" smtClean="0">
                <a:latin typeface="Times New Roman"/>
                <a:cs typeface="Times New Roman"/>
              </a:rPr>
              <a:t> long ESS pulse to a few microseconds pulse (to reduce the cosmic ray background in the underground </a:t>
            </a:r>
            <a:r>
              <a:rPr lang="en-GB" sz="2000" dirty="0" err="1" smtClean="0">
                <a:latin typeface="Times New Roman"/>
                <a:cs typeface="Times New Roman"/>
              </a:rPr>
              <a:t>ν</a:t>
            </a:r>
            <a:r>
              <a:rPr lang="en-GB" sz="2000" dirty="0" smtClean="0">
                <a:latin typeface="Times New Roman"/>
                <a:cs typeface="Times New Roman"/>
              </a:rPr>
              <a:t> detector and current in horn).</a:t>
            </a:r>
          </a:p>
          <a:p>
            <a:pPr marL="342900" indent="-342900" eaLnBrk="1" hangingPunct="1">
              <a:spcAft>
                <a:spcPts val="600"/>
              </a:spcAft>
              <a:buFont typeface="Arial"/>
              <a:buChar char="•"/>
            </a:pPr>
            <a:r>
              <a:rPr lang="en-GB" sz="2000" dirty="0" smtClean="0">
                <a:latin typeface="Times New Roman"/>
                <a:cs typeface="Times New Roman"/>
              </a:rPr>
              <a:t>Acceleration of H</a:t>
            </a:r>
            <a:r>
              <a:rPr lang="en-GB" sz="2000" baseline="30000" dirty="0" smtClean="0">
                <a:latin typeface="Times New Roman"/>
                <a:cs typeface="Times New Roman"/>
              </a:rPr>
              <a:t>-</a:t>
            </a:r>
            <a:r>
              <a:rPr lang="en-GB" sz="2000" dirty="0" smtClean="0">
                <a:latin typeface="Times New Roman"/>
                <a:cs typeface="Times New Roman"/>
              </a:rPr>
              <a:t> pulses in the 70 </a:t>
            </a:r>
            <a:r>
              <a:rPr lang="en-GB" sz="2000" dirty="0" err="1" smtClean="0">
                <a:latin typeface="Times New Roman"/>
                <a:cs typeface="Times New Roman"/>
              </a:rPr>
              <a:t>ms</a:t>
            </a:r>
            <a:r>
              <a:rPr lang="en-GB" sz="2000" dirty="0" smtClean="0">
                <a:latin typeface="Times New Roman"/>
                <a:cs typeface="Times New Roman"/>
              </a:rPr>
              <a:t> long empty buckets between the ESS proton 3 </a:t>
            </a:r>
            <a:r>
              <a:rPr lang="en-GB" sz="2000" dirty="0" err="1" smtClean="0">
                <a:latin typeface="Times New Roman"/>
                <a:cs typeface="Times New Roman"/>
              </a:rPr>
              <a:t>ms</a:t>
            </a:r>
            <a:r>
              <a:rPr lang="en-GB" sz="2000" dirty="0" smtClean="0">
                <a:latin typeface="Times New Roman"/>
                <a:cs typeface="Times New Roman"/>
              </a:rPr>
              <a:t> pulses (70 </a:t>
            </a:r>
            <a:r>
              <a:rPr lang="en-GB" sz="2000" dirty="0" err="1" smtClean="0">
                <a:latin typeface="Times New Roman"/>
                <a:cs typeface="Times New Roman"/>
              </a:rPr>
              <a:t>ms</a:t>
            </a:r>
            <a:r>
              <a:rPr lang="en-GB" sz="2000" dirty="0" smtClean="0">
                <a:latin typeface="Times New Roman"/>
                <a:cs typeface="Times New Roman"/>
              </a:rPr>
              <a:t> spacing is needed for the TOF measurement of the spallation neutrons) requiring more RF power generation capacity.</a:t>
            </a:r>
          </a:p>
          <a:p>
            <a:pPr marL="342900" indent="-342900" eaLnBrk="1" hangingPunct="1">
              <a:spcAft>
                <a:spcPts val="600"/>
              </a:spcAft>
              <a:buFont typeface="Arial"/>
              <a:buChar char="•"/>
            </a:pPr>
            <a:r>
              <a:rPr lang="en-GB" sz="2000" dirty="0" smtClean="0">
                <a:latin typeface="Times New Roman"/>
                <a:cs typeface="Times New Roman"/>
              </a:rPr>
              <a:t>A very large </a:t>
            </a:r>
            <a:r>
              <a:rPr lang="en-GB" sz="2000" dirty="0" err="1" smtClean="0">
                <a:latin typeface="Times New Roman"/>
                <a:cs typeface="Times New Roman"/>
              </a:rPr>
              <a:t>Kton</a:t>
            </a:r>
            <a:r>
              <a:rPr lang="en-GB" sz="2000" dirty="0" smtClean="0">
                <a:latin typeface="Times New Roman"/>
                <a:cs typeface="Times New Roman"/>
              </a:rPr>
              <a:t> neutrino detector + a smaller near detector.</a:t>
            </a:r>
          </a:p>
        </p:txBody>
      </p:sp>
      <p:pic>
        <p:nvPicPr>
          <p:cNvPr id="7" name="Image 6"/>
          <p:cNvPicPr>
            <a:picLocks noChangeAspect="1"/>
          </p:cNvPicPr>
          <p:nvPr/>
        </p:nvPicPr>
        <p:blipFill>
          <a:blip r:embed="rId3"/>
          <a:stretch>
            <a:fillRect/>
          </a:stretch>
        </p:blipFill>
        <p:spPr>
          <a:xfrm>
            <a:off x="5498000" y="4611906"/>
            <a:ext cx="2695935" cy="2109569"/>
          </a:xfrm>
          <a:prstGeom prst="rect">
            <a:avLst/>
          </a:prstGeom>
        </p:spPr>
      </p:pic>
      <p:sp>
        <p:nvSpPr>
          <p:cNvPr id="6" name="ZoneTexte 5"/>
          <p:cNvSpPr txBox="1"/>
          <p:nvPr/>
        </p:nvSpPr>
        <p:spPr>
          <a:xfrm>
            <a:off x="6327065" y="5857940"/>
            <a:ext cx="1326317" cy="369332"/>
          </a:xfrm>
          <a:prstGeom prst="rect">
            <a:avLst/>
          </a:prstGeom>
          <a:noFill/>
        </p:spPr>
        <p:txBody>
          <a:bodyPr wrap="none" rtlCol="0">
            <a:spAutoFit/>
          </a:bodyPr>
          <a:lstStyle/>
          <a:p>
            <a:r>
              <a:rPr lang="fr-FR" dirty="0" smtClean="0">
                <a:latin typeface="Times New Roman"/>
                <a:cs typeface="Times New Roman"/>
              </a:rPr>
              <a:t>MEMPHYS</a:t>
            </a:r>
            <a:endParaRPr lang="fr-FR" dirty="0">
              <a:latin typeface="Times New Roman"/>
              <a:cs typeface="Times New Roman"/>
            </a:endParaRPr>
          </a:p>
        </p:txBody>
      </p:sp>
      <p:grpSp>
        <p:nvGrpSpPr>
          <p:cNvPr id="9" name="Group 34"/>
          <p:cNvGrpSpPr>
            <a:grpSpLocks/>
          </p:cNvGrpSpPr>
          <p:nvPr/>
        </p:nvGrpSpPr>
        <p:grpSpPr bwMode="auto">
          <a:xfrm>
            <a:off x="4944831" y="1168683"/>
            <a:ext cx="4078169" cy="1901404"/>
            <a:chOff x="467544" y="2060848"/>
            <a:chExt cx="8496944" cy="3414919"/>
          </a:xfrm>
        </p:grpSpPr>
        <p:pic>
          <p:nvPicPr>
            <p:cNvPr id="10" name="Picture 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2060848"/>
              <a:ext cx="8496944" cy="34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4"/>
            <p:cNvCxnSpPr/>
            <p:nvPr/>
          </p:nvCxnSpPr>
          <p:spPr bwMode="auto">
            <a:xfrm>
              <a:off x="1043762" y="3644914"/>
              <a:ext cx="576320" cy="7142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7"/>
            <p:cNvCxnSpPr/>
            <p:nvPr/>
          </p:nvCxnSpPr>
          <p:spPr bwMode="auto">
            <a:xfrm>
              <a:off x="1043762" y="4005219"/>
              <a:ext cx="576320" cy="7142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4"/>
            <p:cNvCxnSpPr/>
            <p:nvPr/>
          </p:nvCxnSpPr>
          <p:spPr bwMode="auto">
            <a:xfrm>
              <a:off x="3347456" y="4148070"/>
              <a:ext cx="5545694" cy="86504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pic>
        <p:nvPicPr>
          <p:cNvPr id="24" name="Imag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1742" y="3069529"/>
            <a:ext cx="1772258" cy="155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pbedgeom.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969565" y="3194464"/>
            <a:ext cx="2493475" cy="141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735981" y="1389029"/>
            <a:ext cx="1732077" cy="369332"/>
          </a:xfrm>
          <a:prstGeom prst="rect">
            <a:avLst/>
          </a:prstGeom>
        </p:spPr>
        <p:txBody>
          <a:bodyPr wrap="none">
            <a:spAutoFit/>
          </a:bodyPr>
          <a:lstStyle/>
          <a:p>
            <a:r>
              <a:rPr lang="en-GB" dirty="0" err="1" smtClean="0">
                <a:latin typeface="Times New Roman"/>
                <a:cs typeface="Times New Roman"/>
              </a:rPr>
              <a:t>EUROν</a:t>
            </a:r>
            <a:r>
              <a:rPr lang="en-GB" dirty="0" smtClean="0">
                <a:latin typeface="Times New Roman"/>
                <a:cs typeface="Times New Roman"/>
              </a:rPr>
              <a:t> SPL-SB</a:t>
            </a:r>
            <a:endParaRPr lang="fr-FR" dirty="0"/>
          </a:p>
        </p:txBody>
      </p:sp>
    </p:spTree>
    <p:extLst>
      <p:ext uri="{BB962C8B-B14F-4D97-AF65-F5344CB8AC3E}">
        <p14:creationId xmlns:p14="http://schemas.microsoft.com/office/powerpoint/2010/main" val="18269947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200" b="0" smtClean="0">
                <a:solidFill>
                  <a:srgbClr val="0000FF"/>
                </a:solidFill>
                <a:latin typeface="Calibri" charset="0"/>
              </a:rPr>
              <a:t>24 July 2012</a:t>
            </a:r>
            <a:endParaRPr lang="en-GB" sz="1200" b="0">
              <a:solidFill>
                <a:srgbClr val="0000FF"/>
              </a:solidFill>
              <a:latin typeface="Calibri" charset="0"/>
            </a:endParaRPr>
          </a:p>
        </p:txBody>
      </p:sp>
      <p:sp>
        <p:nvSpPr>
          <p:cNvPr id="2253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GB" sz="1200" b="0" smtClean="0">
                <a:solidFill>
                  <a:srgbClr val="0000FF"/>
                </a:solidFill>
                <a:latin typeface="Calibri" charset="0"/>
              </a:rPr>
              <a:t>M. Dracos</a:t>
            </a:r>
            <a:endParaRPr lang="en-GB" sz="1200" b="0">
              <a:solidFill>
                <a:srgbClr val="0000FF"/>
              </a:solidFill>
              <a:latin typeface="Calibri" charset="0"/>
            </a:endParaRPr>
          </a:p>
        </p:txBody>
      </p:sp>
      <p:sp>
        <p:nvSpPr>
          <p:cNvPr id="2253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7FD5FED-BE74-9940-B14D-0C0C3024D856}" type="slidenum">
              <a:rPr lang="en-GB" sz="1200" b="0" smtClean="0">
                <a:solidFill>
                  <a:srgbClr val="0000FF"/>
                </a:solidFill>
                <a:latin typeface="Calibri" charset="0"/>
              </a:rPr>
              <a:pPr eaLnBrk="1" hangingPunct="1"/>
              <a:t>5</a:t>
            </a:fld>
            <a:endParaRPr lang="en-GB" sz="1200" b="0">
              <a:solidFill>
                <a:srgbClr val="0000FF"/>
              </a:solidFill>
              <a:latin typeface="Calibri" charset="0"/>
            </a:endParaRPr>
          </a:p>
        </p:txBody>
      </p:sp>
      <p:sp>
        <p:nvSpPr>
          <p:cNvPr id="2" name="Titre 1"/>
          <p:cNvSpPr>
            <a:spLocks noGrp="1"/>
          </p:cNvSpPr>
          <p:nvPr>
            <p:ph type="title"/>
          </p:nvPr>
        </p:nvSpPr>
        <p:spPr>
          <a:xfrm>
            <a:off x="492157" y="0"/>
            <a:ext cx="8229600" cy="1143000"/>
          </a:xfrm>
        </p:spPr>
        <p:txBody>
          <a:bodyPr/>
          <a:lstStyle/>
          <a:p>
            <a:r>
              <a:rPr lang="en-GB" dirty="0" smtClean="0">
                <a:solidFill>
                  <a:srgbClr val="FF9900"/>
                </a:solidFill>
                <a:latin typeface="Times New Roman"/>
                <a:cs typeface="Times New Roman"/>
              </a:rPr>
              <a:t>Observed neutrino spectrum</a:t>
            </a:r>
            <a:endParaRPr lang="en-GB" dirty="0">
              <a:solidFill>
                <a:srgbClr val="FF9900"/>
              </a:solidFill>
              <a:latin typeface="Times New Roman"/>
              <a:cs typeface="Times New Roman"/>
            </a:endParaRPr>
          </a:p>
        </p:txBody>
      </p:sp>
      <p:pic>
        <p:nvPicPr>
          <p:cNvPr id="7" name="Picture 2" descr="\\tsl.uu.local\DFS\Users 2\ekelof\Desktop\fig14_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09" y="917629"/>
            <a:ext cx="7631546" cy="54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6673271" y="5957519"/>
            <a:ext cx="1414457" cy="369332"/>
          </a:xfrm>
          <a:prstGeom prst="rect">
            <a:avLst/>
          </a:prstGeom>
          <a:noFill/>
        </p:spPr>
        <p:txBody>
          <a:bodyPr wrap="none" rtlCol="0">
            <a:spAutoFit/>
          </a:bodyPr>
          <a:lstStyle/>
          <a:p>
            <a:r>
              <a:rPr lang="en-US" dirty="0" smtClean="0"/>
              <a:t>energy [</a:t>
            </a:r>
            <a:r>
              <a:rPr lang="en-US" dirty="0" err="1" smtClean="0"/>
              <a:t>GeV</a:t>
            </a:r>
            <a:r>
              <a:rPr lang="en-US" dirty="0" smtClean="0"/>
              <a:t>]</a:t>
            </a:r>
            <a:endParaRPr lang="en-US" dirty="0"/>
          </a:p>
        </p:txBody>
      </p:sp>
      <p:sp>
        <p:nvSpPr>
          <p:cNvPr id="8" name="ZoneTexte 7"/>
          <p:cNvSpPr txBox="1"/>
          <p:nvPr/>
        </p:nvSpPr>
        <p:spPr>
          <a:xfrm>
            <a:off x="2770908" y="5957519"/>
            <a:ext cx="1414457" cy="369332"/>
          </a:xfrm>
          <a:prstGeom prst="rect">
            <a:avLst/>
          </a:prstGeom>
          <a:noFill/>
        </p:spPr>
        <p:txBody>
          <a:bodyPr wrap="none" rtlCol="0">
            <a:spAutoFit/>
          </a:bodyPr>
          <a:lstStyle/>
          <a:p>
            <a:r>
              <a:rPr lang="en-US" dirty="0" smtClean="0"/>
              <a:t>energy [</a:t>
            </a:r>
            <a:r>
              <a:rPr lang="en-US" dirty="0" err="1" smtClean="0"/>
              <a:t>GeV</a:t>
            </a:r>
            <a:r>
              <a:rPr lang="en-US" dirty="0" smtClean="0"/>
              <a:t>]</a:t>
            </a:r>
            <a:endParaRPr lang="en-US" dirty="0"/>
          </a:p>
        </p:txBody>
      </p:sp>
    </p:spTree>
    <p:extLst>
      <p:ext uri="{BB962C8B-B14F-4D97-AF65-F5344CB8AC3E}">
        <p14:creationId xmlns:p14="http://schemas.microsoft.com/office/powerpoint/2010/main" val="268066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t>24 July 2012</a:t>
            </a:r>
            <a:endParaRPr lang="en-GB" sz="1200"/>
          </a:p>
        </p:txBody>
      </p:sp>
      <p:sp>
        <p:nvSpPr>
          <p:cNvPr id="36868"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a:t>M. Dracos</a:t>
            </a:r>
            <a:endParaRPr lang="en-GB" sz="1200"/>
          </a:p>
        </p:txBody>
      </p:sp>
      <p:sp>
        <p:nvSpPr>
          <p:cNvPr id="36869"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2C38963-132F-7F4C-9EA7-70764AB2FD7D}" type="slidenum">
              <a:rPr lang="en-GB" sz="1200"/>
              <a:pPr eaLnBrk="1" hangingPunct="1"/>
              <a:t>6</a:t>
            </a:fld>
            <a:endParaRPr lang="en-GB" sz="1200"/>
          </a:p>
        </p:txBody>
      </p:sp>
      <p:sp>
        <p:nvSpPr>
          <p:cNvPr id="332802" name="Rectangle 2"/>
          <p:cNvSpPr>
            <a:spLocks noGrp="1" noChangeArrowheads="1"/>
          </p:cNvSpPr>
          <p:nvPr>
            <p:ph type="title"/>
          </p:nvPr>
        </p:nvSpPr>
        <p:spPr>
          <a:xfrm>
            <a:off x="0" y="0"/>
            <a:ext cx="7805738" cy="1316038"/>
          </a:xfrm>
        </p:spPr>
        <p:txBody>
          <a:bodyPr/>
          <a:lstStyle/>
          <a:p>
            <a:pPr algn="l" eaLnBrk="1" hangingPunct="1"/>
            <a:r>
              <a:rPr lang="en-GB" sz="3600">
                <a:effectLst>
                  <a:outerShdw blurRad="38100" dist="38100" dir="2700000" algn="tl">
                    <a:srgbClr val="DDDDDD"/>
                  </a:outerShdw>
                </a:effectLst>
                <a:latin typeface="Times New Roman" charset="0"/>
                <a:ea typeface="ＭＳ Ｐゴシック" charset="0"/>
                <a:cs typeface="ＭＳ Ｐゴシック" charset="0"/>
              </a:rPr>
              <a:t>The MEMPHYS Project</a:t>
            </a:r>
            <a:br>
              <a:rPr lang="en-GB" sz="3600">
                <a:effectLst>
                  <a:outerShdw blurRad="38100" dist="38100" dir="2700000" algn="tl">
                    <a:srgbClr val="DDDDDD"/>
                  </a:outerShdw>
                </a:effectLst>
                <a:latin typeface="Times New Roman" charset="0"/>
                <a:ea typeface="ＭＳ Ｐゴシック" charset="0"/>
                <a:cs typeface="ＭＳ Ｐゴシック" charset="0"/>
              </a:rPr>
            </a:br>
            <a:r>
              <a:rPr lang="en-GB" sz="2800">
                <a:effectLst>
                  <a:outerShdw blurRad="38100" dist="38100" dir="2700000" algn="tl">
                    <a:srgbClr val="DDDDDD"/>
                  </a:outerShdw>
                </a:effectLst>
                <a:latin typeface="Times New Roman" charset="0"/>
                <a:ea typeface="ＭＳ Ｐゴシック" charset="0"/>
                <a:cs typeface="ＭＳ Ｐゴシック" charset="0"/>
              </a:rPr>
              <a:t>(within FP7 LAGUNA DS)</a:t>
            </a:r>
          </a:p>
        </p:txBody>
      </p:sp>
      <p:sp>
        <p:nvSpPr>
          <p:cNvPr id="245" name="ZoneTexte 244"/>
          <p:cNvSpPr txBox="1"/>
          <p:nvPr/>
        </p:nvSpPr>
        <p:spPr>
          <a:xfrm>
            <a:off x="147638" y="1565275"/>
            <a:ext cx="6365875" cy="347821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623888" indent="-166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600"/>
              </a:spcAft>
            </a:pPr>
            <a:r>
              <a:rPr lang="en-GB" sz="2000" b="1"/>
              <a:t>Mainly to study:</a:t>
            </a:r>
          </a:p>
          <a:p>
            <a:pPr eaLnBrk="1" hangingPunct="1">
              <a:spcAft>
                <a:spcPts val="600"/>
              </a:spcAft>
              <a:buFont typeface="Arial" charset="0"/>
              <a:buChar char="•"/>
            </a:pPr>
            <a:r>
              <a:rPr lang="en-GB" sz="2000" b="1">
                <a:solidFill>
                  <a:srgbClr val="FF0000"/>
                </a:solidFill>
              </a:rPr>
              <a:t>Proton Decay (GUT)</a:t>
            </a:r>
          </a:p>
          <a:p>
            <a:pPr lvl="1" eaLnBrk="1" hangingPunct="1">
              <a:spcAft>
                <a:spcPts val="600"/>
              </a:spcAft>
              <a:buFont typeface="Arial" charset="0"/>
              <a:buChar char="•"/>
            </a:pPr>
            <a:r>
              <a:rPr lang="en-GB" sz="2000"/>
              <a:t>up to ~10</a:t>
            </a:r>
            <a:r>
              <a:rPr lang="en-GB" sz="2000" baseline="30000"/>
              <a:t>35</a:t>
            </a:r>
            <a:r>
              <a:rPr lang="en-GB" sz="2000"/>
              <a:t> years lifetime</a:t>
            </a:r>
          </a:p>
          <a:p>
            <a:pPr eaLnBrk="1" hangingPunct="1">
              <a:spcAft>
                <a:spcPts val="600"/>
              </a:spcAft>
              <a:buFont typeface="Arial" charset="0"/>
              <a:buChar char="•"/>
            </a:pPr>
            <a:r>
              <a:rPr lang="en-GB" sz="2000" b="1">
                <a:solidFill>
                  <a:srgbClr val="FF0000"/>
                </a:solidFill>
              </a:rPr>
              <a:t>Neutrino properties and Astrophysics</a:t>
            </a:r>
          </a:p>
          <a:p>
            <a:pPr lvl="1" eaLnBrk="1" hangingPunct="1">
              <a:spcAft>
                <a:spcPts val="600"/>
              </a:spcAft>
              <a:buFont typeface="Arial" charset="0"/>
              <a:buChar char="•"/>
            </a:pPr>
            <a:r>
              <a:rPr lang="en-GB" sz="2000"/>
              <a:t>Supernovae (burst + "relics")</a:t>
            </a:r>
          </a:p>
          <a:p>
            <a:pPr lvl="1" eaLnBrk="1" hangingPunct="1">
              <a:spcAft>
                <a:spcPts val="600"/>
              </a:spcAft>
              <a:buFont typeface="Arial" charset="0"/>
              <a:buChar char="•"/>
            </a:pPr>
            <a:r>
              <a:rPr lang="en-GB" sz="2000"/>
              <a:t>Solar neutrinos</a:t>
            </a:r>
          </a:p>
          <a:p>
            <a:pPr lvl="1" eaLnBrk="1" hangingPunct="1">
              <a:spcAft>
                <a:spcPts val="600"/>
              </a:spcAft>
              <a:buFont typeface="Arial" charset="0"/>
              <a:buChar char="•"/>
            </a:pPr>
            <a:r>
              <a:rPr lang="en-GB" sz="2000"/>
              <a:t>Atmospheric neutrinos</a:t>
            </a:r>
          </a:p>
          <a:p>
            <a:pPr lvl="1" eaLnBrk="1" hangingPunct="1">
              <a:spcAft>
                <a:spcPts val="600"/>
              </a:spcAft>
              <a:buFont typeface="Arial" charset="0"/>
              <a:buChar char="•"/>
            </a:pPr>
            <a:r>
              <a:rPr lang="en-GB" sz="2000"/>
              <a:t>Geoneutrinos</a:t>
            </a:r>
          </a:p>
          <a:p>
            <a:pPr lvl="1" eaLnBrk="1" hangingPunct="1">
              <a:spcAft>
                <a:spcPts val="600"/>
              </a:spcAft>
              <a:buFont typeface="Arial" charset="0"/>
              <a:buChar char="•"/>
            </a:pPr>
            <a:r>
              <a:rPr lang="en-GB" sz="2000"/>
              <a:t>neutrinos from accelerators (Super Beam, Beta Beam)</a:t>
            </a:r>
          </a:p>
        </p:txBody>
      </p:sp>
      <p:sp>
        <p:nvSpPr>
          <p:cNvPr id="246" name="Rectangle 245"/>
          <p:cNvSpPr/>
          <p:nvPr/>
        </p:nvSpPr>
        <p:spPr>
          <a:xfrm>
            <a:off x="418343" y="5230523"/>
            <a:ext cx="6081712" cy="1015663"/>
          </a:xfrm>
          <a:prstGeom prst="rect">
            <a:avLst/>
          </a:prstGeom>
          <a:ln w="19050" cap="flat" cmpd="sng" algn="ctr">
            <a:solidFill>
              <a:srgbClr val="FF6600"/>
            </a:solidFill>
            <a:prstDash val="solid"/>
            <a:round/>
            <a:headEnd type="none" w="med" len="med"/>
            <a:tailEnd type="none" w="med" len="med"/>
          </a:ln>
          <a:effectLst>
            <a:outerShdw blurRad="50800" dist="38100" dir="2700000">
              <a:srgbClr val="000000">
                <a:alpha val="43000"/>
              </a:srgbClr>
            </a:outerShdw>
          </a:effectLst>
        </p:spPr>
        <p:txBody>
          <a:bodyPr>
            <a:spAutoFit/>
          </a:bodyPr>
          <a:lstStyle/>
          <a:p>
            <a:pPr>
              <a:defRPr/>
            </a:pPr>
            <a:r>
              <a:rPr lang="en-GB" sz="2000" dirty="0">
                <a:latin typeface="Times New Roman" pitchFamily="-109" charset="0"/>
                <a:ea typeface="+mn-ea"/>
                <a:cs typeface="+mn-cs"/>
              </a:rPr>
              <a:t>Water Cerenkov Detector with total </a:t>
            </a:r>
            <a:r>
              <a:rPr lang="en-GB" sz="2000" dirty="0" err="1">
                <a:latin typeface="Times New Roman" pitchFamily="-109" charset="0"/>
                <a:ea typeface="+mn-ea"/>
                <a:cs typeface="+mn-cs"/>
              </a:rPr>
              <a:t>fiducial</a:t>
            </a:r>
            <a:r>
              <a:rPr lang="en-GB" sz="2000" dirty="0">
                <a:latin typeface="Times New Roman" pitchFamily="-109" charset="0"/>
                <a:ea typeface="+mn-ea"/>
                <a:cs typeface="+mn-cs"/>
              </a:rPr>
              <a:t> mass: </a:t>
            </a:r>
            <a:r>
              <a:rPr lang="en-GB" sz="2000" dirty="0" smtClean="0">
                <a:latin typeface="Times New Roman" pitchFamily="-109" charset="0"/>
                <a:ea typeface="+mn-ea"/>
                <a:cs typeface="+mn-cs"/>
              </a:rPr>
              <a:t>500 </a:t>
            </a:r>
            <a:r>
              <a:rPr lang="en-GB" sz="2000" dirty="0" err="1">
                <a:latin typeface="Times New Roman" pitchFamily="-109" charset="0"/>
                <a:ea typeface="+mn-ea"/>
                <a:cs typeface="+mn-cs"/>
              </a:rPr>
              <a:t>kt</a:t>
            </a:r>
            <a:r>
              <a:rPr lang="en-GB" sz="2000" dirty="0">
                <a:latin typeface="Times New Roman" pitchFamily="-109" charset="0"/>
                <a:ea typeface="+mn-ea"/>
                <a:cs typeface="+mn-cs"/>
              </a:rPr>
              <a:t>:</a:t>
            </a:r>
          </a:p>
          <a:p>
            <a:pPr marL="180975" indent="-180975">
              <a:buFont typeface="Arial"/>
              <a:buChar char="•"/>
              <a:defRPr/>
            </a:pPr>
            <a:r>
              <a:rPr lang="en-GB" sz="2000" dirty="0" smtClean="0">
                <a:latin typeface="Times New Roman" pitchFamily="-109" charset="0"/>
                <a:ea typeface="+mn-ea"/>
                <a:cs typeface="+mn-cs"/>
              </a:rPr>
              <a:t>2 </a:t>
            </a:r>
            <a:r>
              <a:rPr lang="en-GB" sz="2000" dirty="0">
                <a:latin typeface="Times New Roman" pitchFamily="-109" charset="0"/>
                <a:ea typeface="+mn-ea"/>
                <a:cs typeface="+mn-cs"/>
              </a:rPr>
              <a:t>Cylindrical modules </a:t>
            </a:r>
            <a:r>
              <a:rPr lang="en-GB" sz="2000" dirty="0" smtClean="0">
                <a:latin typeface="Times New Roman" pitchFamily="-109" charset="0"/>
                <a:ea typeface="+mn-ea"/>
                <a:cs typeface="+mn-cs"/>
              </a:rPr>
              <a:t>100x65 </a:t>
            </a:r>
            <a:r>
              <a:rPr lang="en-GB" sz="2000" dirty="0">
                <a:latin typeface="Times New Roman" pitchFamily="-109" charset="0"/>
                <a:ea typeface="+mn-ea"/>
                <a:cs typeface="+mn-cs"/>
              </a:rPr>
              <a:t>m</a:t>
            </a:r>
          </a:p>
          <a:p>
            <a:pPr marL="180975" indent="-180975">
              <a:buFont typeface="Arial"/>
              <a:buChar char="•"/>
              <a:defRPr/>
            </a:pPr>
            <a:r>
              <a:rPr lang="en-GB" sz="2000" dirty="0">
                <a:latin typeface="Times New Roman" pitchFamily="-109" charset="0"/>
                <a:ea typeface="+mn-ea"/>
                <a:cs typeface="+mn-cs"/>
              </a:rPr>
              <a:t>Readout: </a:t>
            </a:r>
            <a:r>
              <a:rPr lang="en-GB" sz="2000" dirty="0" smtClean="0">
                <a:latin typeface="Times New Roman" pitchFamily="-109" charset="0"/>
                <a:ea typeface="+mn-ea"/>
                <a:cs typeface="+mn-cs"/>
              </a:rPr>
              <a:t>22.2k 8” </a:t>
            </a:r>
            <a:r>
              <a:rPr lang="en-GB" sz="2000" dirty="0">
                <a:latin typeface="Times New Roman" pitchFamily="-109" charset="0"/>
                <a:ea typeface="+mn-ea"/>
                <a:cs typeface="+mn-cs"/>
              </a:rPr>
              <a:t>PMTs, 30% geom. cover</a:t>
            </a:r>
            <a:r>
              <a:rPr lang="en-GB" sz="2000" dirty="0" smtClean="0">
                <a:latin typeface="Times New Roman" pitchFamily="-109" charset="0"/>
                <a:ea typeface="+mn-ea"/>
                <a:cs typeface="+mn-cs"/>
              </a:rPr>
              <a:t>.</a:t>
            </a:r>
            <a:endParaRPr lang="en-GB" sz="2000" dirty="0">
              <a:latin typeface="Times New Roman" pitchFamily="-109" charset="0"/>
              <a:ea typeface="+mn-ea"/>
              <a:cs typeface="+mn-cs"/>
            </a:endParaRPr>
          </a:p>
        </p:txBody>
      </p:sp>
      <p:sp>
        <p:nvSpPr>
          <p:cNvPr id="36873" name="Rectangle 246"/>
          <p:cNvSpPr>
            <a:spLocks noChangeArrowheads="1"/>
          </p:cNvSpPr>
          <p:nvPr/>
        </p:nvSpPr>
        <p:spPr bwMode="auto">
          <a:xfrm>
            <a:off x="6637338" y="5526088"/>
            <a:ext cx="2506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b="1"/>
              <a:t>(arXiv: hep-ex/0607026)</a:t>
            </a:r>
          </a:p>
        </p:txBody>
      </p:sp>
      <p:pic>
        <p:nvPicPr>
          <p:cNvPr id="3" name="Image 2"/>
          <p:cNvPicPr>
            <a:picLocks noChangeAspect="1"/>
          </p:cNvPicPr>
          <p:nvPr/>
        </p:nvPicPr>
        <p:blipFill>
          <a:blip r:embed="rId2"/>
          <a:stretch>
            <a:fillRect/>
          </a:stretch>
        </p:blipFill>
        <p:spPr>
          <a:xfrm>
            <a:off x="4474823" y="1086436"/>
            <a:ext cx="4548178" cy="3558949"/>
          </a:xfrm>
          <a:prstGeom prst="rect">
            <a:avLst/>
          </a:prstGeom>
        </p:spPr>
      </p:pic>
    </p:spTree>
    <p:extLst>
      <p:ext uri="{BB962C8B-B14F-4D97-AF65-F5344CB8AC3E}">
        <p14:creationId xmlns:p14="http://schemas.microsoft.com/office/powerpoint/2010/main" val="12698323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t="1363" r="1496" b="529"/>
          <a:stretch/>
        </p:blipFill>
        <p:spPr>
          <a:xfrm>
            <a:off x="5090794" y="3646726"/>
            <a:ext cx="3969576" cy="2516590"/>
          </a:xfrm>
          <a:prstGeom prst="rect">
            <a:avLst/>
          </a:prstGeom>
        </p:spPr>
      </p:pic>
      <p:sp>
        <p:nvSpPr>
          <p:cNvPr id="20" name="Titre 19"/>
          <p:cNvSpPr>
            <a:spLocks noGrp="1"/>
          </p:cNvSpPr>
          <p:nvPr>
            <p:ph type="title"/>
          </p:nvPr>
        </p:nvSpPr>
        <p:spPr>
          <a:xfrm>
            <a:off x="542925" y="0"/>
            <a:ext cx="8229600" cy="998538"/>
          </a:xfrm>
        </p:spPr>
        <p:txBody>
          <a:bodyPr/>
          <a:lstStyle/>
          <a:p>
            <a:r>
              <a:rPr lang="en-GB" sz="3600" smtClean="0">
                <a:solidFill>
                  <a:srgbClr val="FF6600"/>
                </a:solidFill>
                <a:latin typeface="Times New Roman" charset="0"/>
                <a:ea typeface="ＭＳ Ｐゴシック" charset="0"/>
                <a:cs typeface="ＭＳ Ｐゴシック" charset="0"/>
              </a:rPr>
              <a:t>Possible Detector Locations</a:t>
            </a:r>
            <a:endParaRPr lang="en-GB">
              <a:latin typeface="Times New Roman" charset="0"/>
              <a:ea typeface="ＭＳ Ｐゴシック" charset="0"/>
              <a:cs typeface="Times New Roman" charset="0"/>
            </a:endParaRPr>
          </a:p>
        </p:txBody>
      </p:sp>
      <p:sp>
        <p:nvSpPr>
          <p:cNvPr id="58" name="Espace réservé de la date 3"/>
          <p:cNvSpPr>
            <a:spLocks noGrp="1"/>
          </p:cNvSpPr>
          <p:nvPr>
            <p:ph type="dt" sz="quarter" idx="10"/>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t>24 July 2012</a:t>
            </a:r>
            <a:endParaRPr lang="en-GB" sz="1200"/>
          </a:p>
        </p:txBody>
      </p:sp>
      <p:sp>
        <p:nvSpPr>
          <p:cNvPr id="59" name="Espace réservé du pied de page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smtClean="0"/>
              <a:t>M. Dracos</a:t>
            </a:r>
            <a:endParaRPr lang="en-GB" sz="1200"/>
          </a:p>
        </p:txBody>
      </p:sp>
      <p:sp>
        <p:nvSpPr>
          <p:cNvPr id="25" name="Espace réservé du numéro de diapositive 24"/>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85B24B-3F49-2143-8D06-EB36D65083BF}" type="slidenum">
              <a:rPr lang="en-GB" sz="1200"/>
              <a:pPr eaLnBrk="1" hangingPunct="1"/>
              <a:t>7</a:t>
            </a:fld>
            <a:endParaRPr lang="en-GB" sz="1200"/>
          </a:p>
        </p:txBody>
      </p:sp>
      <p:pic>
        <p:nvPicPr>
          <p:cNvPr id="13" name="Image 12"/>
          <p:cNvPicPr/>
          <p:nvPr/>
        </p:nvPicPr>
        <p:blipFill>
          <a:blip r:embed="rId3">
            <a:extLst>
              <a:ext uri="{28A0092B-C50C-407E-A947-70E740481C1C}">
                <a14:useLocalDpi xmlns:a14="http://schemas.microsoft.com/office/drawing/2010/main" val="0"/>
              </a:ext>
            </a:extLst>
          </a:blip>
          <a:srcRect/>
          <a:stretch>
            <a:fillRect/>
          </a:stretch>
        </p:blipFill>
        <p:spPr bwMode="auto">
          <a:xfrm>
            <a:off x="23306" y="932357"/>
            <a:ext cx="4800673" cy="5317763"/>
          </a:xfrm>
          <a:prstGeom prst="rect">
            <a:avLst/>
          </a:prstGeom>
          <a:noFill/>
          <a:ln>
            <a:noFill/>
          </a:ln>
        </p:spPr>
      </p:pic>
      <p:sp>
        <p:nvSpPr>
          <p:cNvPr id="2" name="ZoneTexte 1"/>
          <p:cNvSpPr txBox="1"/>
          <p:nvPr/>
        </p:nvSpPr>
        <p:spPr>
          <a:xfrm>
            <a:off x="5096408" y="994368"/>
            <a:ext cx="3784025" cy="2092881"/>
          </a:xfrm>
          <a:prstGeom prst="rect">
            <a:avLst/>
          </a:prstGeom>
          <a:noFill/>
        </p:spPr>
        <p:txBody>
          <a:bodyPr wrap="square" rtlCol="0">
            <a:spAutoFit/>
          </a:bodyPr>
          <a:lstStyle/>
          <a:p>
            <a:pPr marL="342900" indent="-342900">
              <a:spcAft>
                <a:spcPts val="600"/>
              </a:spcAft>
              <a:buFont typeface="Arial"/>
              <a:buChar char="•"/>
            </a:pPr>
            <a:r>
              <a:rPr lang="en-GB" sz="2000" dirty="0" smtClean="0"/>
              <a:t>Many mines (active or not) are available in Sweden</a:t>
            </a:r>
          </a:p>
          <a:p>
            <a:pPr marL="342900" indent="-342900">
              <a:spcAft>
                <a:spcPts val="600"/>
              </a:spcAft>
              <a:buFont typeface="Arial"/>
              <a:buChar char="•"/>
            </a:pPr>
            <a:r>
              <a:rPr lang="en-GB" sz="2000" dirty="0" smtClean="0"/>
              <a:t>What is the optimal position for CPV</a:t>
            </a:r>
          </a:p>
          <a:p>
            <a:pPr marL="342900" indent="-342900">
              <a:spcAft>
                <a:spcPts val="600"/>
              </a:spcAft>
              <a:buFont typeface="Arial"/>
              <a:buChar char="•"/>
            </a:pPr>
            <a:r>
              <a:rPr lang="en-GB" sz="2000" dirty="0" smtClean="0"/>
              <a:t>How this project could help for MH?</a:t>
            </a:r>
            <a:endParaRPr lang="en-GB" sz="2000" dirty="0"/>
          </a:p>
        </p:txBody>
      </p:sp>
      <p:sp>
        <p:nvSpPr>
          <p:cNvPr id="16" name="Rectangle 8"/>
          <p:cNvSpPr>
            <a:spLocks noChangeArrowheads="1"/>
          </p:cNvSpPr>
          <p:nvPr/>
        </p:nvSpPr>
        <p:spPr bwMode="auto">
          <a:xfrm rot="16200000">
            <a:off x="4489310" y="4093798"/>
            <a:ext cx="901732" cy="28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rPr>
              <a:t>p(</a:t>
            </a:r>
            <a:r>
              <a:rPr lang="en-US" sz="1800">
                <a:solidFill>
                  <a:srgbClr val="000000"/>
                </a:solidFill>
                <a:latin typeface="Symbol" charset="0"/>
              </a:rPr>
              <a:t>n</a:t>
            </a:r>
            <a:r>
              <a:rPr lang="en-US" sz="1800" baseline="-25000">
                <a:solidFill>
                  <a:srgbClr val="000000"/>
                </a:solidFill>
                <a:latin typeface="Symbol" charset="0"/>
              </a:rPr>
              <a:t>m</a:t>
            </a:r>
            <a:r>
              <a:rPr lang="en-US" sz="1800">
                <a:solidFill>
                  <a:srgbClr val="000000"/>
                </a:solidFill>
                <a:latin typeface="Symbol" charset="0"/>
                <a:sym typeface="Symbol" charset="0"/>
              </a:rPr>
              <a:t></a:t>
            </a:r>
            <a:r>
              <a:rPr lang="en-US" sz="1800">
                <a:solidFill>
                  <a:srgbClr val="000000"/>
                </a:solidFill>
                <a:latin typeface="Symbol" charset="0"/>
              </a:rPr>
              <a:t>n</a:t>
            </a:r>
            <a:r>
              <a:rPr lang="en-US" sz="1800" baseline="-25000">
                <a:solidFill>
                  <a:srgbClr val="000000"/>
                </a:solidFill>
              </a:rPr>
              <a:t>e</a:t>
            </a:r>
            <a:r>
              <a:rPr lang="en-US" sz="1800">
                <a:solidFill>
                  <a:srgbClr val="000000"/>
                </a:solidFill>
              </a:rPr>
              <a:t>)</a:t>
            </a:r>
            <a:endParaRPr lang="en-US" sz="1600"/>
          </a:p>
        </p:txBody>
      </p:sp>
      <p:sp>
        <p:nvSpPr>
          <p:cNvPr id="17" name="ZoneTexte 125"/>
          <p:cNvSpPr txBox="1">
            <a:spLocks noChangeArrowheads="1"/>
          </p:cNvSpPr>
          <p:nvPr/>
        </p:nvSpPr>
        <p:spPr bwMode="auto">
          <a:xfrm>
            <a:off x="7740520" y="6064140"/>
            <a:ext cx="1333568" cy="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600"/>
              <a:t>distance (km)</a:t>
            </a:r>
          </a:p>
        </p:txBody>
      </p:sp>
      <p:sp>
        <p:nvSpPr>
          <p:cNvPr id="18" name="Text Box 109"/>
          <p:cNvSpPr txBox="1">
            <a:spLocks noChangeArrowheads="1"/>
          </p:cNvSpPr>
          <p:nvPr/>
        </p:nvSpPr>
        <p:spPr bwMode="auto">
          <a:xfrm>
            <a:off x="5560848" y="3152096"/>
            <a:ext cx="211011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0000FF"/>
                </a:solidFill>
                <a:latin typeface="Symbol" charset="0"/>
              </a:rPr>
              <a:t>D</a:t>
            </a:r>
            <a:r>
              <a:rPr lang="en-US" sz="1800" dirty="0">
                <a:solidFill>
                  <a:srgbClr val="0000FF"/>
                </a:solidFill>
              </a:rPr>
              <a:t>m</a:t>
            </a:r>
            <a:r>
              <a:rPr lang="en-US" sz="1800" baseline="30000" dirty="0">
                <a:solidFill>
                  <a:srgbClr val="0000FF"/>
                </a:solidFill>
              </a:rPr>
              <a:t>2</a:t>
            </a:r>
            <a:r>
              <a:rPr lang="en-US" sz="1800" baseline="-25000" dirty="0">
                <a:solidFill>
                  <a:srgbClr val="0000FF"/>
                </a:solidFill>
              </a:rPr>
              <a:t>sun</a:t>
            </a:r>
            <a:r>
              <a:rPr lang="en-US" sz="1800" dirty="0">
                <a:solidFill>
                  <a:srgbClr val="0000FF"/>
                </a:solidFill>
              </a:rPr>
              <a:t>=</a:t>
            </a:r>
            <a:r>
              <a:rPr lang="en-US" sz="1800" dirty="0" smtClean="0">
                <a:solidFill>
                  <a:srgbClr val="0000FF"/>
                </a:solidFill>
              </a:rPr>
              <a:t>7.6x10</a:t>
            </a:r>
            <a:r>
              <a:rPr lang="en-US" sz="1800" baseline="30000" dirty="0">
                <a:solidFill>
                  <a:srgbClr val="0000FF"/>
                </a:solidFill>
              </a:rPr>
              <a:t>-5</a:t>
            </a:r>
            <a:r>
              <a:rPr lang="en-US" sz="1800" dirty="0">
                <a:solidFill>
                  <a:srgbClr val="0000FF"/>
                </a:solidFill>
              </a:rPr>
              <a:t> eV</a:t>
            </a:r>
            <a:r>
              <a:rPr lang="en-US" sz="1800" baseline="30000" dirty="0">
                <a:solidFill>
                  <a:srgbClr val="0000FF"/>
                </a:solidFill>
              </a:rPr>
              <a:t>2</a:t>
            </a:r>
          </a:p>
          <a:p>
            <a:pPr eaLnBrk="1" hangingPunct="1"/>
            <a:r>
              <a:rPr lang="en-US" sz="1800" dirty="0">
                <a:solidFill>
                  <a:srgbClr val="0000FF"/>
                </a:solidFill>
                <a:latin typeface="Symbol" charset="0"/>
              </a:rPr>
              <a:t>D</a:t>
            </a:r>
            <a:r>
              <a:rPr lang="en-US" sz="1800" dirty="0">
                <a:solidFill>
                  <a:srgbClr val="0000FF"/>
                </a:solidFill>
              </a:rPr>
              <a:t>m</a:t>
            </a:r>
            <a:r>
              <a:rPr lang="en-US" sz="1800" baseline="30000" dirty="0">
                <a:solidFill>
                  <a:srgbClr val="0000FF"/>
                </a:solidFill>
              </a:rPr>
              <a:t>2</a:t>
            </a:r>
            <a:r>
              <a:rPr lang="en-US" sz="1800" baseline="-25000" dirty="0">
                <a:solidFill>
                  <a:srgbClr val="0000FF"/>
                </a:solidFill>
              </a:rPr>
              <a:t>atm</a:t>
            </a:r>
            <a:r>
              <a:rPr lang="en-US" sz="1800" dirty="0">
                <a:solidFill>
                  <a:srgbClr val="0000FF"/>
                </a:solidFill>
              </a:rPr>
              <a:t>=</a:t>
            </a:r>
            <a:r>
              <a:rPr lang="en-US" sz="1800" dirty="0" smtClean="0">
                <a:solidFill>
                  <a:srgbClr val="0000FF"/>
                </a:solidFill>
              </a:rPr>
              <a:t>2.5x10</a:t>
            </a:r>
            <a:r>
              <a:rPr lang="en-US" sz="1800" baseline="30000" dirty="0">
                <a:solidFill>
                  <a:srgbClr val="0000FF"/>
                </a:solidFill>
              </a:rPr>
              <a:t>-3</a:t>
            </a:r>
            <a:r>
              <a:rPr lang="en-US" sz="1800" dirty="0">
                <a:solidFill>
                  <a:srgbClr val="0000FF"/>
                </a:solidFill>
              </a:rPr>
              <a:t> eV</a:t>
            </a:r>
            <a:r>
              <a:rPr lang="en-US" sz="1800" baseline="30000" dirty="0">
                <a:solidFill>
                  <a:srgbClr val="0000FF"/>
                </a:solidFill>
              </a:rPr>
              <a:t>2</a:t>
            </a:r>
          </a:p>
          <a:p>
            <a:pPr eaLnBrk="1" hangingPunct="1"/>
            <a:r>
              <a:rPr lang="en-US" sz="1800" dirty="0">
                <a:solidFill>
                  <a:srgbClr val="0000FF"/>
                </a:solidFill>
                <a:latin typeface="Symbol" charset="0"/>
              </a:rPr>
              <a:t>q</a:t>
            </a:r>
            <a:r>
              <a:rPr lang="en-US" sz="1800" baseline="-25000" dirty="0">
                <a:solidFill>
                  <a:srgbClr val="0000FF"/>
                </a:solidFill>
              </a:rPr>
              <a:t>23</a:t>
            </a:r>
            <a:r>
              <a:rPr lang="en-US" sz="1800" dirty="0">
                <a:solidFill>
                  <a:srgbClr val="0000FF"/>
                </a:solidFill>
              </a:rPr>
              <a:t>=</a:t>
            </a:r>
            <a:r>
              <a:rPr lang="en-US" sz="1800" dirty="0" smtClean="0">
                <a:solidFill>
                  <a:srgbClr val="0000FF"/>
                </a:solidFill>
              </a:rPr>
              <a:t>44.4°</a:t>
            </a:r>
            <a:endParaRPr lang="en-US" sz="1800" dirty="0">
              <a:solidFill>
                <a:srgbClr val="0000FF"/>
              </a:solidFill>
            </a:endParaRPr>
          </a:p>
          <a:p>
            <a:pPr eaLnBrk="1" hangingPunct="1"/>
            <a:r>
              <a:rPr lang="en-US" sz="1800" dirty="0" smtClean="0">
                <a:solidFill>
                  <a:srgbClr val="0000FF"/>
                </a:solidFill>
                <a:latin typeface="Symbol" charset="0"/>
              </a:rPr>
              <a:t>q</a:t>
            </a:r>
            <a:r>
              <a:rPr lang="en-US" sz="1800" baseline="-25000" dirty="0" smtClean="0">
                <a:solidFill>
                  <a:srgbClr val="0000FF"/>
                </a:solidFill>
              </a:rPr>
              <a:t>12</a:t>
            </a:r>
            <a:r>
              <a:rPr lang="en-US" sz="1800" dirty="0" smtClean="0">
                <a:solidFill>
                  <a:srgbClr val="0000FF"/>
                </a:solidFill>
              </a:rPr>
              <a:t>=34.4°</a:t>
            </a:r>
            <a:endParaRPr lang="en-US" sz="1800" baseline="30000" dirty="0">
              <a:solidFill>
                <a:srgbClr val="0000FF"/>
              </a:solidFill>
            </a:endParaRPr>
          </a:p>
          <a:p>
            <a:pPr eaLnBrk="1" hangingPunct="1"/>
            <a:r>
              <a:rPr lang="en-US" sz="1800" dirty="0">
                <a:solidFill>
                  <a:srgbClr val="0000FF"/>
                </a:solidFill>
                <a:latin typeface="Symbol" charset="0"/>
              </a:rPr>
              <a:t>q</a:t>
            </a:r>
            <a:r>
              <a:rPr lang="en-US" sz="1800" baseline="-25000" dirty="0">
                <a:solidFill>
                  <a:srgbClr val="0000FF"/>
                </a:solidFill>
              </a:rPr>
              <a:t>13</a:t>
            </a:r>
            <a:r>
              <a:rPr lang="en-US" sz="1800" dirty="0">
                <a:solidFill>
                  <a:srgbClr val="0000FF"/>
                </a:solidFill>
              </a:rPr>
              <a:t>=9.3°</a:t>
            </a:r>
            <a:endParaRPr lang="en-US" sz="1800" baseline="30000" dirty="0">
              <a:solidFill>
                <a:srgbClr val="0000FF"/>
              </a:solidFill>
            </a:endParaRPr>
          </a:p>
          <a:p>
            <a:pPr eaLnBrk="1" hangingPunct="1"/>
            <a:r>
              <a:rPr lang="en-US" sz="1800" dirty="0" err="1" smtClean="0">
                <a:solidFill>
                  <a:srgbClr val="0000FF"/>
                </a:solidFill>
                <a:latin typeface="Symbol" charset="0"/>
              </a:rPr>
              <a:t>d</a:t>
            </a:r>
            <a:r>
              <a:rPr lang="en-US" sz="1800" baseline="-25000" dirty="0" err="1" smtClean="0">
                <a:solidFill>
                  <a:srgbClr val="0000FF"/>
                </a:solidFill>
              </a:rPr>
              <a:t>CP</a:t>
            </a:r>
            <a:r>
              <a:rPr lang="en-US" sz="1800" dirty="0">
                <a:solidFill>
                  <a:srgbClr val="0000FF"/>
                </a:solidFill>
              </a:rPr>
              <a:t>=</a:t>
            </a:r>
            <a:r>
              <a:rPr lang="en-US" sz="1800" dirty="0" smtClean="0">
                <a:solidFill>
                  <a:srgbClr val="0000FF"/>
                </a:solidFill>
              </a:rPr>
              <a:t>0</a:t>
            </a:r>
          </a:p>
          <a:p>
            <a:pPr eaLnBrk="1" hangingPunct="1"/>
            <a:r>
              <a:rPr lang="en-US" sz="1800" dirty="0" smtClean="0">
                <a:solidFill>
                  <a:srgbClr val="0000FF"/>
                </a:solidFill>
              </a:rPr>
              <a:t>E~290 MeV</a:t>
            </a:r>
            <a:endParaRPr lang="en-US" sz="1800" dirty="0">
              <a:solidFill>
                <a:srgbClr val="0000FF"/>
              </a:solidFill>
            </a:endParaRPr>
          </a:p>
        </p:txBody>
      </p:sp>
    </p:spTree>
    <p:extLst>
      <p:ext uri="{BB962C8B-B14F-4D97-AF65-F5344CB8AC3E}">
        <p14:creationId xmlns:p14="http://schemas.microsoft.com/office/powerpoint/2010/main" val="6109767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8490" y="884455"/>
            <a:ext cx="4553665"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1" name="Espace réservé de la date 1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solidFill>
                  <a:srgbClr val="000090"/>
                </a:solidFill>
                <a:cs typeface="Times New Roman" charset="0"/>
              </a:rPr>
              <a:t>24 July 2012</a:t>
            </a:r>
            <a:endParaRPr lang="en-GB" sz="1200">
              <a:solidFill>
                <a:srgbClr val="000090"/>
              </a:solidFill>
              <a:cs typeface="Times New Roman" charset="0"/>
            </a:endParaRPr>
          </a:p>
        </p:txBody>
      </p:sp>
      <p:sp>
        <p:nvSpPr>
          <p:cNvPr id="87042" name="Espace réservé du pied de page 1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a:solidFill>
                  <a:srgbClr val="000090"/>
                </a:solidFill>
                <a:cs typeface="Times New Roman" charset="0"/>
              </a:rPr>
              <a:t>M. Dracos</a:t>
            </a:r>
            <a:endParaRPr lang="en-GB" sz="1200">
              <a:solidFill>
                <a:srgbClr val="000090"/>
              </a:solidFill>
              <a:cs typeface="Times New Roman" charset="0"/>
            </a:endParaRPr>
          </a:p>
        </p:txBody>
      </p:sp>
      <p:sp>
        <p:nvSpPr>
          <p:cNvPr id="87043" name="Espace réservé du numéro de diapositive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0B56F8-6DB5-E541-998B-9AF94CAE4281}" type="slidenum">
              <a:rPr lang="en-GB" sz="1200">
                <a:solidFill>
                  <a:srgbClr val="000090"/>
                </a:solidFill>
                <a:cs typeface="Times New Roman" charset="0"/>
              </a:rPr>
              <a:pPr eaLnBrk="1" hangingPunct="1"/>
              <a:t>8</a:t>
            </a:fld>
            <a:endParaRPr lang="en-GB" sz="1200">
              <a:solidFill>
                <a:srgbClr val="000090"/>
              </a:solidFill>
              <a:cs typeface="Times New Roman" charset="0"/>
            </a:endParaRPr>
          </a:p>
        </p:txBody>
      </p:sp>
      <p:sp>
        <p:nvSpPr>
          <p:cNvPr id="87044" name="Rectangle 2"/>
          <p:cNvSpPr>
            <a:spLocks noGrp="1" noChangeArrowheads="1"/>
          </p:cNvSpPr>
          <p:nvPr>
            <p:ph type="title"/>
          </p:nvPr>
        </p:nvSpPr>
        <p:spPr>
          <a:xfrm>
            <a:off x="1139825" y="0"/>
            <a:ext cx="7632700" cy="957263"/>
          </a:xfrm>
        </p:spPr>
        <p:txBody>
          <a:bodyPr>
            <a:normAutofit fontScale="90000"/>
          </a:bodyPr>
          <a:lstStyle/>
          <a:p>
            <a:r>
              <a:rPr lang="en-GB" dirty="0">
                <a:solidFill>
                  <a:srgbClr val="FF6600"/>
                </a:solidFill>
                <a:latin typeface="Times New Roman" charset="0"/>
                <a:cs typeface="Times New Roman" charset="0"/>
              </a:rPr>
              <a:t>Physics </a:t>
            </a:r>
            <a:r>
              <a:rPr lang="en-GB" dirty="0" smtClean="0">
                <a:solidFill>
                  <a:srgbClr val="FF6600"/>
                </a:solidFill>
                <a:latin typeface="Times New Roman" charset="0"/>
                <a:cs typeface="Times New Roman" charset="0"/>
              </a:rPr>
              <a:t>Performance</a:t>
            </a:r>
            <a:br>
              <a:rPr lang="en-GB" dirty="0" smtClean="0">
                <a:solidFill>
                  <a:srgbClr val="FF6600"/>
                </a:solidFill>
                <a:latin typeface="Times New Roman" charset="0"/>
                <a:cs typeface="Times New Roman" charset="0"/>
              </a:rPr>
            </a:br>
            <a:r>
              <a:rPr lang="en-GB" sz="2000" dirty="0" smtClean="0">
                <a:solidFill>
                  <a:srgbClr val="FF6600"/>
                </a:solidFill>
                <a:latin typeface="Times New Roman" charset="0"/>
                <a:cs typeface="Times New Roman" charset="0"/>
              </a:rPr>
              <a:t>(Enrique </a:t>
            </a:r>
            <a:r>
              <a:rPr lang="en-GB" sz="2000" dirty="0" err="1" smtClean="0">
                <a:solidFill>
                  <a:srgbClr val="FF6600"/>
                </a:solidFill>
                <a:latin typeface="Times New Roman" charset="0"/>
                <a:cs typeface="Times New Roman" charset="0"/>
              </a:rPr>
              <a:t>Fernantez</a:t>
            </a:r>
            <a:r>
              <a:rPr lang="en-GB" sz="2000" dirty="0" smtClean="0">
                <a:solidFill>
                  <a:srgbClr val="FF6600"/>
                </a:solidFill>
                <a:latin typeface="Times New Roman" charset="0"/>
                <a:cs typeface="Times New Roman" charset="0"/>
              </a:rPr>
              <a:t> et al.)</a:t>
            </a:r>
            <a:endParaRPr lang="en-GB" sz="1000" dirty="0">
              <a:solidFill>
                <a:srgbClr val="FF6600"/>
              </a:solidFill>
              <a:latin typeface="Times New Roman" charset="0"/>
              <a:cs typeface="Times New Roman" charset="0"/>
            </a:endParaRPr>
          </a:p>
        </p:txBody>
      </p:sp>
      <p:sp>
        <p:nvSpPr>
          <p:cNvPr id="87045" name="ZoneTexte 6"/>
          <p:cNvSpPr txBox="1">
            <a:spLocks noChangeArrowheads="1"/>
          </p:cNvSpPr>
          <p:nvPr/>
        </p:nvSpPr>
        <p:spPr bwMode="auto">
          <a:xfrm>
            <a:off x="142875" y="5226815"/>
            <a:ext cx="5173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Arial" charset="0"/>
              <a:buChar char="•"/>
            </a:pPr>
            <a:r>
              <a:rPr lang="en-US" sz="2000" dirty="0">
                <a:solidFill>
                  <a:srgbClr val="FF0000"/>
                </a:solidFill>
              </a:rPr>
              <a:t>SPL: CERN to </a:t>
            </a:r>
            <a:r>
              <a:rPr lang="en-US" sz="2000" dirty="0" err="1">
                <a:solidFill>
                  <a:srgbClr val="FF0000"/>
                </a:solidFill>
              </a:rPr>
              <a:t>Fréjus</a:t>
            </a:r>
            <a:r>
              <a:rPr lang="en-US" sz="2000" dirty="0">
                <a:solidFill>
                  <a:srgbClr val="FF0000"/>
                </a:solidFill>
              </a:rPr>
              <a:t> (130 km)</a:t>
            </a:r>
          </a:p>
          <a:p>
            <a:pPr eaLnBrk="1" hangingPunct="1">
              <a:buFont typeface="Arial" charset="0"/>
              <a:buChar char="•"/>
            </a:pPr>
            <a:r>
              <a:rPr lang="en-US" sz="2000" dirty="0">
                <a:solidFill>
                  <a:srgbClr val="0000FF"/>
                </a:solidFill>
              </a:rPr>
              <a:t>CF-1st: CERN to </a:t>
            </a:r>
            <a:r>
              <a:rPr lang="en-US" sz="2000" dirty="0" err="1">
                <a:solidFill>
                  <a:srgbClr val="0000FF"/>
                </a:solidFill>
              </a:rPr>
              <a:t>Canfranc</a:t>
            </a:r>
            <a:r>
              <a:rPr lang="en-US" sz="2000" dirty="0">
                <a:solidFill>
                  <a:srgbClr val="0000FF"/>
                </a:solidFill>
              </a:rPr>
              <a:t> (650 km) 1</a:t>
            </a:r>
            <a:r>
              <a:rPr lang="en-US" sz="2000" baseline="30000" dirty="0">
                <a:solidFill>
                  <a:srgbClr val="0000FF"/>
                </a:solidFill>
              </a:rPr>
              <a:t>st</a:t>
            </a:r>
            <a:r>
              <a:rPr lang="en-US" sz="2000" dirty="0">
                <a:solidFill>
                  <a:srgbClr val="0000FF"/>
                </a:solidFill>
              </a:rPr>
              <a:t> max.</a:t>
            </a:r>
          </a:p>
          <a:p>
            <a:pPr eaLnBrk="1" hangingPunct="1">
              <a:buFont typeface="Arial" charset="0"/>
              <a:buChar char="•"/>
            </a:pPr>
            <a:r>
              <a:rPr lang="en-US" sz="2000" dirty="0">
                <a:solidFill>
                  <a:srgbClr val="0000FF"/>
                </a:solidFill>
              </a:rPr>
              <a:t>CF-2</a:t>
            </a:r>
            <a:r>
              <a:rPr lang="en-US" sz="2000" baseline="30000" dirty="0">
                <a:solidFill>
                  <a:srgbClr val="0000FF"/>
                </a:solidFill>
              </a:rPr>
              <a:t>nd</a:t>
            </a:r>
            <a:r>
              <a:rPr lang="en-US" sz="2000" dirty="0">
                <a:solidFill>
                  <a:srgbClr val="0000FF"/>
                </a:solidFill>
              </a:rPr>
              <a:t>: CERN to </a:t>
            </a:r>
            <a:r>
              <a:rPr lang="en-US" sz="2000" dirty="0" err="1">
                <a:solidFill>
                  <a:srgbClr val="0000FF"/>
                </a:solidFill>
              </a:rPr>
              <a:t>Canfranc</a:t>
            </a:r>
            <a:r>
              <a:rPr lang="en-US" sz="2000" dirty="0">
                <a:solidFill>
                  <a:srgbClr val="0000FF"/>
                </a:solidFill>
              </a:rPr>
              <a:t> 2</a:t>
            </a:r>
            <a:r>
              <a:rPr lang="en-US" sz="2000" baseline="30000" dirty="0">
                <a:solidFill>
                  <a:srgbClr val="0000FF"/>
                </a:solidFill>
              </a:rPr>
              <a:t>nd</a:t>
            </a:r>
            <a:r>
              <a:rPr lang="en-US" sz="2000" dirty="0">
                <a:solidFill>
                  <a:srgbClr val="0000FF"/>
                </a:solidFill>
              </a:rPr>
              <a:t> max.</a:t>
            </a:r>
          </a:p>
        </p:txBody>
      </p:sp>
      <p:sp>
        <p:nvSpPr>
          <p:cNvPr id="87046" name="Rectangle 7"/>
          <p:cNvSpPr>
            <a:spLocks noChangeArrowheads="1"/>
          </p:cNvSpPr>
          <p:nvPr/>
        </p:nvSpPr>
        <p:spPr bwMode="auto">
          <a:xfrm>
            <a:off x="266490" y="6145977"/>
            <a:ext cx="490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t>1 </a:t>
            </a:r>
            <a:r>
              <a:rPr lang="en-US" sz="1800" dirty="0" err="1"/>
              <a:t>Mton</a:t>
            </a:r>
            <a:r>
              <a:rPr lang="en-US" sz="1800" dirty="0"/>
              <a:t> WC detector (440 </a:t>
            </a:r>
            <a:r>
              <a:rPr lang="en-US" sz="1800" dirty="0" err="1"/>
              <a:t>kton</a:t>
            </a:r>
            <a:r>
              <a:rPr lang="en-US" sz="1800" dirty="0"/>
              <a:t> </a:t>
            </a:r>
            <a:r>
              <a:rPr lang="en-US" sz="1800" dirty="0" err="1"/>
              <a:t>fiducial</a:t>
            </a:r>
            <a:r>
              <a:rPr lang="en-US" sz="1800" dirty="0"/>
              <a:t>), 5% syst.</a:t>
            </a:r>
          </a:p>
        </p:txBody>
      </p:sp>
      <p:pic>
        <p:nvPicPr>
          <p:cNvPr id="87048" name="Imag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600073" y="5234751"/>
            <a:ext cx="3448967" cy="162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406555" y="1970451"/>
            <a:ext cx="992579" cy="307777"/>
          </a:xfrm>
          <a:prstGeom prst="rect">
            <a:avLst/>
          </a:prstGeom>
          <a:noFill/>
        </p:spPr>
        <p:txBody>
          <a:bodyPr wrap="none" rtlCol="0">
            <a:spAutoFit/>
          </a:bodyPr>
          <a:lstStyle/>
          <a:p>
            <a:r>
              <a:rPr lang="fr-FR" sz="1400" dirty="0" smtClean="0">
                <a:solidFill>
                  <a:srgbClr val="CC0099"/>
                </a:solidFill>
              </a:rPr>
              <a:t>100 </a:t>
            </a:r>
            <a:r>
              <a:rPr lang="fr-FR" sz="1400" dirty="0" err="1" smtClean="0">
                <a:solidFill>
                  <a:srgbClr val="CC0099"/>
                </a:solidFill>
              </a:rPr>
              <a:t>kt</a:t>
            </a:r>
            <a:r>
              <a:rPr lang="fr-FR" sz="1400" dirty="0" smtClean="0">
                <a:solidFill>
                  <a:srgbClr val="CC0099"/>
                </a:solidFill>
              </a:rPr>
              <a:t> </a:t>
            </a:r>
            <a:r>
              <a:rPr lang="fr-FR" sz="1400" dirty="0" err="1" smtClean="0">
                <a:solidFill>
                  <a:srgbClr val="CC0099"/>
                </a:solidFill>
              </a:rPr>
              <a:t>LAr</a:t>
            </a:r>
            <a:endParaRPr lang="fr-FR" sz="1400" dirty="0">
              <a:solidFill>
                <a:srgbClr val="CC0099"/>
              </a:solidFill>
            </a:endParaRPr>
          </a:p>
        </p:txBody>
      </p:sp>
      <p:grpSp>
        <p:nvGrpSpPr>
          <p:cNvPr id="3" name="Grouper 2"/>
          <p:cNvGrpSpPr/>
          <p:nvPr/>
        </p:nvGrpSpPr>
        <p:grpSpPr>
          <a:xfrm>
            <a:off x="109694" y="884455"/>
            <a:ext cx="4527550" cy="4395788"/>
            <a:chOff x="4532313" y="884455"/>
            <a:chExt cx="4527550" cy="4395788"/>
          </a:xfrm>
        </p:grpSpPr>
        <p:pic>
          <p:nvPicPr>
            <p:cNvPr id="11"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2313" y="884455"/>
              <a:ext cx="452755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5934775" y="3656017"/>
              <a:ext cx="902811" cy="307777"/>
            </a:xfrm>
            <a:prstGeom prst="rect">
              <a:avLst/>
            </a:prstGeom>
            <a:noFill/>
          </p:spPr>
          <p:txBody>
            <a:bodyPr wrap="none" rtlCol="0">
              <a:spAutoFit/>
            </a:bodyPr>
            <a:lstStyle/>
            <a:p>
              <a:r>
                <a:rPr lang="fr-FR" sz="1400" dirty="0">
                  <a:solidFill>
                    <a:srgbClr val="CC0099"/>
                  </a:solidFill>
                </a:rPr>
                <a:t>2</a:t>
              </a:r>
              <a:r>
                <a:rPr lang="fr-FR" sz="1400" dirty="0" smtClean="0">
                  <a:solidFill>
                    <a:srgbClr val="CC0099"/>
                  </a:solidFill>
                </a:rPr>
                <a:t>0 </a:t>
              </a:r>
              <a:r>
                <a:rPr lang="fr-FR" sz="1400" dirty="0" err="1" smtClean="0">
                  <a:solidFill>
                    <a:srgbClr val="CC0099"/>
                  </a:solidFill>
                </a:rPr>
                <a:t>kt</a:t>
              </a:r>
              <a:r>
                <a:rPr lang="fr-FR" sz="1400" dirty="0" smtClean="0">
                  <a:solidFill>
                    <a:srgbClr val="CC0099"/>
                  </a:solidFill>
                </a:rPr>
                <a:t> </a:t>
              </a:r>
              <a:r>
                <a:rPr lang="fr-FR" sz="1400" dirty="0" err="1" smtClean="0">
                  <a:solidFill>
                    <a:srgbClr val="CC0099"/>
                  </a:solidFill>
                </a:rPr>
                <a:t>LAr</a:t>
              </a:r>
              <a:endParaRPr lang="fr-FR" sz="1400" dirty="0">
                <a:solidFill>
                  <a:srgbClr val="CC0099"/>
                </a:solidFill>
              </a:endParaRPr>
            </a:p>
          </p:txBody>
        </p:sp>
        <p:sp>
          <p:nvSpPr>
            <p:cNvPr id="14" name="ZoneTexte 13"/>
            <p:cNvSpPr txBox="1"/>
            <p:nvPr/>
          </p:nvSpPr>
          <p:spPr>
            <a:xfrm>
              <a:off x="5899158" y="2825104"/>
              <a:ext cx="992579" cy="307777"/>
            </a:xfrm>
            <a:prstGeom prst="rect">
              <a:avLst/>
            </a:prstGeom>
            <a:noFill/>
          </p:spPr>
          <p:txBody>
            <a:bodyPr wrap="none" rtlCol="0">
              <a:spAutoFit/>
            </a:bodyPr>
            <a:lstStyle/>
            <a:p>
              <a:r>
                <a:rPr lang="fr-FR" sz="1400" dirty="0" smtClean="0">
                  <a:solidFill>
                    <a:srgbClr val="CC0099"/>
                  </a:solidFill>
                </a:rPr>
                <a:t>100 </a:t>
              </a:r>
              <a:r>
                <a:rPr lang="fr-FR" sz="1400" dirty="0" err="1" smtClean="0">
                  <a:solidFill>
                    <a:srgbClr val="CC0099"/>
                  </a:solidFill>
                </a:rPr>
                <a:t>kt</a:t>
              </a:r>
              <a:r>
                <a:rPr lang="fr-FR" sz="1400" dirty="0" smtClean="0">
                  <a:solidFill>
                    <a:srgbClr val="CC0099"/>
                  </a:solidFill>
                </a:rPr>
                <a:t> </a:t>
              </a:r>
              <a:r>
                <a:rPr lang="fr-FR" sz="1400" dirty="0" err="1" smtClean="0">
                  <a:solidFill>
                    <a:srgbClr val="CC0099"/>
                  </a:solidFill>
                </a:rPr>
                <a:t>LAr</a:t>
              </a:r>
              <a:endParaRPr lang="fr-FR" sz="1400" dirty="0">
                <a:solidFill>
                  <a:srgbClr val="CC0099"/>
                </a:solidFill>
              </a:endParaRPr>
            </a:p>
          </p:txBody>
        </p:sp>
      </p:grpSp>
      <p:pic>
        <p:nvPicPr>
          <p:cNvPr id="16" name="Image 2"/>
          <p:cNvPicPr>
            <a:picLocks noChangeAspect="1"/>
          </p:cNvPicPr>
          <p:nvPr/>
        </p:nvPicPr>
        <p:blipFill rotWithShape="1">
          <a:blip r:embed="rId6">
            <a:extLst>
              <a:ext uri="{28A0092B-C50C-407E-A947-70E740481C1C}">
                <a14:useLocalDpi xmlns:a14="http://schemas.microsoft.com/office/drawing/2010/main" val="0"/>
              </a:ext>
            </a:extLst>
          </a:blip>
          <a:srcRect l="64908" t="15788" b="25959"/>
          <a:stretch/>
        </p:blipFill>
        <p:spPr bwMode="auto">
          <a:xfrm>
            <a:off x="7496603" y="718485"/>
            <a:ext cx="1552437" cy="1534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578087" y="1153501"/>
            <a:ext cx="678967" cy="400110"/>
          </a:xfrm>
          <a:prstGeom prst="rect">
            <a:avLst/>
          </a:prstGeom>
          <a:noFill/>
        </p:spPr>
        <p:txBody>
          <a:bodyPr wrap="none" rtlCol="0">
            <a:spAutoFit/>
          </a:bodyPr>
          <a:lstStyle/>
          <a:p>
            <a:r>
              <a:rPr lang="fr-FR" sz="2000" dirty="0" smtClean="0">
                <a:solidFill>
                  <a:srgbClr val="008000"/>
                </a:solidFill>
                <a:latin typeface="Times New Roman"/>
                <a:cs typeface="Times New Roman"/>
              </a:rPr>
              <a:t>CPV</a:t>
            </a:r>
            <a:endParaRPr lang="fr-FR" sz="2000" dirty="0">
              <a:solidFill>
                <a:srgbClr val="008000"/>
              </a:solidFill>
              <a:latin typeface="Times New Roman"/>
              <a:cs typeface="Times New Roman"/>
            </a:endParaRPr>
          </a:p>
        </p:txBody>
      </p:sp>
      <p:sp>
        <p:nvSpPr>
          <p:cNvPr id="18" name="ZoneTexte 17"/>
          <p:cNvSpPr txBox="1"/>
          <p:nvPr/>
        </p:nvSpPr>
        <p:spPr>
          <a:xfrm>
            <a:off x="6725478" y="1065153"/>
            <a:ext cx="597940" cy="400110"/>
          </a:xfrm>
          <a:prstGeom prst="rect">
            <a:avLst/>
          </a:prstGeom>
          <a:noFill/>
        </p:spPr>
        <p:txBody>
          <a:bodyPr wrap="none" rtlCol="0">
            <a:spAutoFit/>
          </a:bodyPr>
          <a:lstStyle/>
          <a:p>
            <a:r>
              <a:rPr lang="fr-FR" sz="2000" dirty="0" smtClean="0">
                <a:solidFill>
                  <a:srgbClr val="0000FF"/>
                </a:solidFill>
                <a:latin typeface="Times New Roman"/>
                <a:cs typeface="Times New Roman"/>
              </a:rPr>
              <a:t>MH</a:t>
            </a:r>
            <a:endParaRPr lang="fr-FR" sz="2000" dirty="0">
              <a:solidFill>
                <a:srgbClr val="0000FF"/>
              </a:solidFill>
              <a:latin typeface="Times New Roman"/>
              <a:cs typeface="Times New Roman"/>
            </a:endParaRPr>
          </a:p>
        </p:txBody>
      </p:sp>
    </p:spTree>
    <p:extLst>
      <p:ext uri="{BB962C8B-B14F-4D97-AF65-F5344CB8AC3E}">
        <p14:creationId xmlns:p14="http://schemas.microsoft.com/office/powerpoint/2010/main" val="389569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3"/>
          <a:srcRect b="1845"/>
          <a:stretch/>
        </p:blipFill>
        <p:spPr>
          <a:xfrm>
            <a:off x="167103" y="865269"/>
            <a:ext cx="8605422" cy="4236818"/>
          </a:xfrm>
          <a:prstGeom prst="rect">
            <a:avLst/>
          </a:prstGeom>
        </p:spPr>
      </p:pic>
      <p:sp>
        <p:nvSpPr>
          <p:cNvPr id="87041" name="Espace réservé de la date 1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smtClean="0">
                <a:solidFill>
                  <a:srgbClr val="000090"/>
                </a:solidFill>
                <a:cs typeface="Times New Roman" charset="0"/>
              </a:rPr>
              <a:t>24 July 2012</a:t>
            </a:r>
            <a:endParaRPr lang="en-GB" sz="1200">
              <a:solidFill>
                <a:srgbClr val="000090"/>
              </a:solidFill>
              <a:cs typeface="Times New Roman" charset="0"/>
            </a:endParaRPr>
          </a:p>
        </p:txBody>
      </p:sp>
      <p:sp>
        <p:nvSpPr>
          <p:cNvPr id="87042" name="Espace réservé du pied de page 1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smtClean="0">
                <a:solidFill>
                  <a:srgbClr val="000090"/>
                </a:solidFill>
                <a:cs typeface="Times New Roman" charset="0"/>
              </a:rPr>
              <a:t>M. Dracos</a:t>
            </a:r>
            <a:endParaRPr lang="en-GB" sz="1200">
              <a:solidFill>
                <a:srgbClr val="000090"/>
              </a:solidFill>
              <a:cs typeface="Times New Roman" charset="0"/>
            </a:endParaRPr>
          </a:p>
        </p:txBody>
      </p:sp>
      <p:sp>
        <p:nvSpPr>
          <p:cNvPr id="87043" name="Espace réservé du numéro de diapositive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0B56F8-6DB5-E541-998B-9AF94CAE4281}" type="slidenum">
              <a:rPr lang="en-GB" sz="1200">
                <a:solidFill>
                  <a:srgbClr val="000090"/>
                </a:solidFill>
                <a:cs typeface="Times New Roman" charset="0"/>
              </a:rPr>
              <a:pPr eaLnBrk="1" hangingPunct="1"/>
              <a:t>9</a:t>
            </a:fld>
            <a:endParaRPr lang="en-GB" sz="1200">
              <a:solidFill>
                <a:srgbClr val="000090"/>
              </a:solidFill>
              <a:cs typeface="Times New Roman" charset="0"/>
            </a:endParaRPr>
          </a:p>
        </p:txBody>
      </p:sp>
      <p:sp>
        <p:nvSpPr>
          <p:cNvPr id="87044" name="Rectangle 2"/>
          <p:cNvSpPr>
            <a:spLocks noGrp="1" noChangeArrowheads="1"/>
          </p:cNvSpPr>
          <p:nvPr>
            <p:ph type="title"/>
          </p:nvPr>
        </p:nvSpPr>
        <p:spPr>
          <a:xfrm>
            <a:off x="0" y="1"/>
            <a:ext cx="9144000" cy="865268"/>
          </a:xfrm>
        </p:spPr>
        <p:txBody>
          <a:bodyPr>
            <a:normAutofit/>
          </a:bodyPr>
          <a:lstStyle/>
          <a:p>
            <a:r>
              <a:rPr lang="en-GB" dirty="0">
                <a:solidFill>
                  <a:srgbClr val="FF6600"/>
                </a:solidFill>
                <a:latin typeface="Times New Roman" charset="0"/>
                <a:cs typeface="Times New Roman" charset="0"/>
              </a:rPr>
              <a:t>Physics </a:t>
            </a:r>
            <a:r>
              <a:rPr lang="en-GB" dirty="0" smtClean="0">
                <a:solidFill>
                  <a:srgbClr val="FF6600"/>
                </a:solidFill>
                <a:latin typeface="Times New Roman" charset="0"/>
                <a:cs typeface="Times New Roman" charset="0"/>
              </a:rPr>
              <a:t>Performance using ESS beam</a:t>
            </a:r>
            <a:endParaRPr lang="en-GB" sz="1000" dirty="0">
              <a:solidFill>
                <a:srgbClr val="FF6600"/>
              </a:solidFill>
              <a:latin typeface="Times New Roman" charset="0"/>
              <a:cs typeface="Times New Roman" charset="0"/>
            </a:endParaRPr>
          </a:p>
        </p:txBody>
      </p:sp>
      <p:sp>
        <p:nvSpPr>
          <p:cNvPr id="87046" name="Rectangle 7"/>
          <p:cNvSpPr>
            <a:spLocks noChangeArrowheads="1"/>
          </p:cNvSpPr>
          <p:nvPr/>
        </p:nvSpPr>
        <p:spPr bwMode="auto">
          <a:xfrm>
            <a:off x="167103" y="5479883"/>
            <a:ext cx="51116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a:buChar char="•"/>
            </a:pPr>
            <a:r>
              <a:rPr lang="en-GB" sz="1800" dirty="0" smtClean="0">
                <a:latin typeface="Times New Roman"/>
                <a:cs typeface="Times New Roman"/>
              </a:rPr>
              <a:t>1 </a:t>
            </a:r>
            <a:r>
              <a:rPr lang="en-GB" sz="1800" dirty="0" err="1" smtClean="0">
                <a:latin typeface="Times New Roman"/>
                <a:cs typeface="Times New Roman"/>
              </a:rPr>
              <a:t>Mton</a:t>
            </a:r>
            <a:r>
              <a:rPr lang="en-GB" sz="1800" dirty="0" smtClean="0">
                <a:latin typeface="Times New Roman"/>
                <a:cs typeface="Times New Roman"/>
              </a:rPr>
              <a:t> WC detector (440 </a:t>
            </a:r>
            <a:r>
              <a:rPr lang="en-GB" sz="1800" dirty="0" err="1" smtClean="0">
                <a:latin typeface="Times New Roman"/>
                <a:cs typeface="Times New Roman"/>
              </a:rPr>
              <a:t>kton</a:t>
            </a:r>
            <a:r>
              <a:rPr lang="en-GB" sz="1800" dirty="0" smtClean="0">
                <a:latin typeface="Times New Roman"/>
                <a:cs typeface="Times New Roman"/>
              </a:rPr>
              <a:t> </a:t>
            </a:r>
            <a:r>
              <a:rPr lang="en-GB" sz="1800" dirty="0" err="1" smtClean="0">
                <a:latin typeface="Times New Roman"/>
                <a:cs typeface="Times New Roman"/>
              </a:rPr>
              <a:t>fiducial</a:t>
            </a:r>
            <a:r>
              <a:rPr lang="en-GB" sz="1800" dirty="0" smtClean="0">
                <a:latin typeface="Times New Roman"/>
                <a:cs typeface="Times New Roman"/>
              </a:rPr>
              <a:t>), 5% syst.</a:t>
            </a:r>
          </a:p>
          <a:p>
            <a:pPr marL="285750" indent="-285750">
              <a:buFont typeface="Arial"/>
              <a:buChar char="•"/>
            </a:pPr>
            <a:r>
              <a:rPr lang="en-GB" dirty="0" smtClean="0">
                <a:latin typeface="Times New Roman"/>
                <a:cs typeface="Times New Roman"/>
              </a:rPr>
              <a:t>2.5 </a:t>
            </a:r>
            <a:r>
              <a:rPr lang="en-GB" dirty="0" err="1" smtClean="0">
                <a:latin typeface="Times New Roman"/>
                <a:cs typeface="Times New Roman"/>
              </a:rPr>
              <a:t>GeV</a:t>
            </a:r>
            <a:r>
              <a:rPr lang="en-GB" dirty="0" smtClean="0">
                <a:latin typeface="Times New Roman"/>
                <a:cs typeface="Times New Roman"/>
              </a:rPr>
              <a:t> protons</a:t>
            </a:r>
          </a:p>
          <a:p>
            <a:pPr marL="285750" indent="-285750">
              <a:buFont typeface="Arial"/>
              <a:buChar char="•"/>
            </a:pPr>
            <a:r>
              <a:rPr lang="en-GB" sz="1800" dirty="0" smtClean="0">
                <a:latin typeface="Times New Roman"/>
                <a:cs typeface="Times New Roman"/>
              </a:rPr>
              <a:t>5 MW proton </a:t>
            </a:r>
            <a:r>
              <a:rPr lang="en-GB" sz="1800" dirty="0" smtClean="0">
                <a:latin typeface="Times New Roman"/>
                <a:cs typeface="Times New Roman"/>
              </a:rPr>
              <a:t>beam</a:t>
            </a:r>
          </a:p>
          <a:p>
            <a:pPr marL="285750" indent="-285750">
              <a:buFont typeface="Arial"/>
              <a:buChar char="•"/>
            </a:pPr>
            <a:r>
              <a:rPr lang="en-GB" dirty="0" smtClean="0">
                <a:latin typeface="Times New Roman"/>
                <a:cs typeface="Times New Roman"/>
              </a:rPr>
              <a:t>2 years neutrinos + 8 years antineutrinos</a:t>
            </a:r>
            <a:endParaRPr lang="en-GB" sz="1800" dirty="0">
              <a:latin typeface="Times New Roman"/>
              <a:cs typeface="Times New Roman"/>
            </a:endParaRPr>
          </a:p>
        </p:txBody>
      </p:sp>
      <p:pic>
        <p:nvPicPr>
          <p:cNvPr id="87048" name="Imag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600073" y="5234751"/>
            <a:ext cx="3448967" cy="162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622259" y="4843335"/>
            <a:ext cx="915372" cy="369332"/>
          </a:xfrm>
          <a:prstGeom prst="rect">
            <a:avLst/>
          </a:prstGeom>
          <a:noFill/>
        </p:spPr>
        <p:txBody>
          <a:bodyPr wrap="none" rtlCol="0">
            <a:spAutoFit/>
          </a:bodyPr>
          <a:lstStyle/>
          <a:p>
            <a:r>
              <a:rPr lang="en-GB" smtClean="0">
                <a:latin typeface="Times New Roman"/>
                <a:cs typeface="Times New Roman"/>
              </a:rPr>
              <a:t>fraction</a:t>
            </a:r>
            <a:endParaRPr lang="en-GB">
              <a:latin typeface="Times New Roman"/>
              <a:cs typeface="Times New Roman"/>
            </a:endParaRPr>
          </a:p>
        </p:txBody>
      </p:sp>
      <p:sp>
        <p:nvSpPr>
          <p:cNvPr id="17" name="ZoneTexte 16"/>
          <p:cNvSpPr txBox="1"/>
          <p:nvPr/>
        </p:nvSpPr>
        <p:spPr>
          <a:xfrm>
            <a:off x="7857153" y="4843335"/>
            <a:ext cx="915372" cy="369332"/>
          </a:xfrm>
          <a:prstGeom prst="rect">
            <a:avLst/>
          </a:prstGeom>
          <a:noFill/>
        </p:spPr>
        <p:txBody>
          <a:bodyPr wrap="none" rtlCol="0">
            <a:spAutoFit/>
          </a:bodyPr>
          <a:lstStyle/>
          <a:p>
            <a:r>
              <a:rPr lang="en-GB" smtClean="0">
                <a:latin typeface="Times New Roman"/>
                <a:cs typeface="Times New Roman"/>
              </a:rPr>
              <a:t>fraction</a:t>
            </a:r>
            <a:endParaRPr lang="en-GB">
              <a:latin typeface="Times New Roman"/>
              <a:cs typeface="Times New Roman"/>
            </a:endParaRPr>
          </a:p>
        </p:txBody>
      </p:sp>
      <p:cxnSp>
        <p:nvCxnSpPr>
          <p:cNvPr id="7" name="Connecteur droit avec flèche 6"/>
          <p:cNvCxnSpPr/>
          <p:nvPr/>
        </p:nvCxnSpPr>
        <p:spPr>
          <a:xfrm>
            <a:off x="2590800" y="2495828"/>
            <a:ext cx="0" cy="21424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a:off x="3385929" y="2495828"/>
            <a:ext cx="0" cy="2142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ZoneTexte 3"/>
          <p:cNvSpPr txBox="1">
            <a:spLocks noChangeArrowheads="1"/>
          </p:cNvSpPr>
          <p:nvPr/>
        </p:nvSpPr>
        <p:spPr bwMode="auto">
          <a:xfrm>
            <a:off x="5170488" y="1132861"/>
            <a:ext cx="3266729" cy="92333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800" smtClean="0"/>
              <a:t>without adding yet atmospheric neutrinos (optimization is needed)</a:t>
            </a:r>
            <a:endParaRPr lang="en-GB" sz="1800"/>
          </a:p>
        </p:txBody>
      </p:sp>
      <p:sp>
        <p:nvSpPr>
          <p:cNvPr id="8" name="ZoneTexte 7"/>
          <p:cNvSpPr txBox="1"/>
          <p:nvPr/>
        </p:nvSpPr>
        <p:spPr>
          <a:xfrm>
            <a:off x="723040" y="634119"/>
            <a:ext cx="678967" cy="400110"/>
          </a:xfrm>
          <a:prstGeom prst="rect">
            <a:avLst/>
          </a:prstGeom>
          <a:noFill/>
        </p:spPr>
        <p:txBody>
          <a:bodyPr wrap="none" rtlCol="0">
            <a:spAutoFit/>
          </a:bodyPr>
          <a:lstStyle/>
          <a:p>
            <a:r>
              <a:rPr lang="en-GB" sz="2000" smtClean="0">
                <a:solidFill>
                  <a:srgbClr val="008000"/>
                </a:solidFill>
                <a:latin typeface="Times New Roman"/>
                <a:cs typeface="Times New Roman"/>
              </a:rPr>
              <a:t>CPV</a:t>
            </a:r>
            <a:endParaRPr lang="en-GB" sz="2000">
              <a:solidFill>
                <a:srgbClr val="008000"/>
              </a:solidFill>
              <a:latin typeface="Times New Roman"/>
              <a:cs typeface="Times New Roman"/>
            </a:endParaRPr>
          </a:p>
        </p:txBody>
      </p:sp>
      <p:sp>
        <p:nvSpPr>
          <p:cNvPr id="23" name="ZoneTexte 22"/>
          <p:cNvSpPr txBox="1"/>
          <p:nvPr/>
        </p:nvSpPr>
        <p:spPr>
          <a:xfrm>
            <a:off x="8140349" y="634119"/>
            <a:ext cx="597940" cy="400110"/>
          </a:xfrm>
          <a:prstGeom prst="rect">
            <a:avLst/>
          </a:prstGeom>
          <a:noFill/>
        </p:spPr>
        <p:txBody>
          <a:bodyPr wrap="none" rtlCol="0">
            <a:spAutoFit/>
          </a:bodyPr>
          <a:lstStyle/>
          <a:p>
            <a:r>
              <a:rPr lang="en-GB" sz="2000" smtClean="0">
                <a:solidFill>
                  <a:srgbClr val="0000FF"/>
                </a:solidFill>
                <a:latin typeface="Times New Roman"/>
                <a:cs typeface="Times New Roman"/>
              </a:rPr>
              <a:t>MH</a:t>
            </a:r>
            <a:endParaRPr lang="en-GB" sz="2000">
              <a:solidFill>
                <a:srgbClr val="0000FF"/>
              </a:solidFill>
              <a:latin typeface="Times New Roman"/>
              <a:cs typeface="Times New Roman"/>
            </a:endParaRPr>
          </a:p>
        </p:txBody>
      </p:sp>
      <p:sp>
        <p:nvSpPr>
          <p:cNvPr id="9" name="ZoneTexte 8"/>
          <p:cNvSpPr txBox="1"/>
          <p:nvPr/>
        </p:nvSpPr>
        <p:spPr>
          <a:xfrm>
            <a:off x="2330174" y="2015084"/>
            <a:ext cx="1762021" cy="369332"/>
          </a:xfrm>
          <a:prstGeom prst="rect">
            <a:avLst/>
          </a:prstGeom>
          <a:noFill/>
        </p:spPr>
        <p:txBody>
          <a:bodyPr wrap="none" rtlCol="0">
            <a:spAutoFit/>
          </a:bodyPr>
          <a:lstStyle/>
          <a:p>
            <a:r>
              <a:rPr lang="en-GB" smtClean="0">
                <a:solidFill>
                  <a:srgbClr val="FF0000"/>
                </a:solidFill>
                <a:latin typeface="Times New Roman"/>
                <a:cs typeface="Times New Roman"/>
              </a:rPr>
              <a:t>Very preliminary</a:t>
            </a:r>
            <a:endParaRPr lang="en-GB">
              <a:solidFill>
                <a:srgbClr val="FF0000"/>
              </a:solidFill>
              <a:latin typeface="Times New Roman"/>
              <a:cs typeface="Times New Roman"/>
            </a:endParaRPr>
          </a:p>
        </p:txBody>
      </p:sp>
      <p:sp>
        <p:nvSpPr>
          <p:cNvPr id="25" name="ZoneTexte 24"/>
          <p:cNvSpPr txBox="1"/>
          <p:nvPr/>
        </p:nvSpPr>
        <p:spPr>
          <a:xfrm>
            <a:off x="6675196" y="2015084"/>
            <a:ext cx="1762021" cy="369332"/>
          </a:xfrm>
          <a:prstGeom prst="rect">
            <a:avLst/>
          </a:prstGeom>
          <a:noFill/>
        </p:spPr>
        <p:txBody>
          <a:bodyPr wrap="none" rtlCol="0">
            <a:spAutoFit/>
          </a:bodyPr>
          <a:lstStyle/>
          <a:p>
            <a:r>
              <a:rPr lang="en-GB" smtClean="0">
                <a:solidFill>
                  <a:srgbClr val="FF0000"/>
                </a:solidFill>
                <a:latin typeface="Times New Roman"/>
                <a:cs typeface="Times New Roman"/>
              </a:rPr>
              <a:t>Very preliminary</a:t>
            </a:r>
            <a:endParaRPr lang="en-GB">
              <a:solidFill>
                <a:srgbClr val="FF0000"/>
              </a:solidFill>
              <a:latin typeface="Times New Roman"/>
              <a:cs typeface="Times New Roman"/>
            </a:endParaRPr>
          </a:p>
        </p:txBody>
      </p:sp>
      <p:sp>
        <p:nvSpPr>
          <p:cNvPr id="12" name="ZoneTexte 11"/>
          <p:cNvSpPr txBox="1"/>
          <p:nvPr/>
        </p:nvSpPr>
        <p:spPr>
          <a:xfrm>
            <a:off x="167103" y="5165766"/>
            <a:ext cx="5332635" cy="369332"/>
          </a:xfrm>
          <a:prstGeom prst="rect">
            <a:avLst/>
          </a:prstGeom>
          <a:noFill/>
          <a:ln>
            <a:solidFill>
              <a:srgbClr val="FF0000"/>
            </a:solidFill>
          </a:ln>
        </p:spPr>
        <p:txBody>
          <a:bodyPr wrap="none" rtlCol="0">
            <a:spAutoFit/>
          </a:bodyPr>
          <a:lstStyle/>
          <a:p>
            <a:r>
              <a:rPr lang="fr-FR" dirty="0" smtClean="0">
                <a:latin typeface="Times New Roman"/>
                <a:cs typeface="Times New Roman"/>
              </a:rPr>
              <a:t>EURO</a:t>
            </a:r>
            <a:r>
              <a:rPr lang="el-GR" dirty="0" smtClean="0">
                <a:latin typeface="Times New Roman"/>
                <a:cs typeface="Times New Roman"/>
              </a:rPr>
              <a:t>ν</a:t>
            </a:r>
            <a:r>
              <a:rPr lang="en-US" dirty="0" smtClean="0">
                <a:latin typeface="Times New Roman"/>
                <a:cs typeface="Times New Roman"/>
              </a:rPr>
              <a:t> parameters without any particular optimization</a:t>
            </a:r>
            <a:endParaRPr lang="fr-FR" dirty="0">
              <a:latin typeface="Times New Roman"/>
              <a:cs typeface="Times New Roman"/>
            </a:endParaRPr>
          </a:p>
        </p:txBody>
      </p:sp>
    </p:spTree>
    <p:extLst>
      <p:ext uri="{BB962C8B-B14F-4D97-AF65-F5344CB8AC3E}">
        <p14:creationId xmlns:p14="http://schemas.microsoft.com/office/powerpoint/2010/main" val="196950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933</TotalTime>
  <Words>796</Words>
  <Application>Microsoft Macintosh PowerPoint</Application>
  <PresentationFormat>Présentation à l'écran (4:3)</PresentationFormat>
  <Paragraphs>142</Paragraphs>
  <Slides>13</Slides>
  <Notes>10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Possible use of a Neutrino Super Beam from the European Spallation Source proton linac</vt:lpstr>
      <vt:lpstr>European Spallation Source (Lund)</vt:lpstr>
      <vt:lpstr>Which is the potential of the ESS project from the view of Neutrino Physics?</vt:lpstr>
      <vt:lpstr>Additions to the present ESS proton linac  required for the generation of such a beam</vt:lpstr>
      <vt:lpstr>Observed neutrino spectrum</vt:lpstr>
      <vt:lpstr>The MEMPHYS Project (within FP7 LAGUNA DS)</vt:lpstr>
      <vt:lpstr>Possible Detector Locations</vt:lpstr>
      <vt:lpstr>Physics Performance (Enrique Fernantez et al.)</vt:lpstr>
      <vt:lpstr>Physics Performance using ESS beam</vt:lpstr>
      <vt:lpstr>Physics Performance using ESS beam</vt:lpstr>
      <vt:lpstr>Conclusion</vt:lpstr>
      <vt:lpstr>Sensitivity to mass Hierarchy?</vt:lpstr>
      <vt:lpstr>European Spallation Source</vt:lpstr>
    </vt:vector>
  </TitlesOfParts>
  <Company>IN2P3/CNRS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use of a Neutrino Super Beam from the European Spallation Source proton linac</dc:title>
  <dc:creator>Marcos Dracos</dc:creator>
  <cp:lastModifiedBy>Marcos Dracos</cp:lastModifiedBy>
  <cp:revision>51</cp:revision>
  <dcterms:created xsi:type="dcterms:W3CDTF">2012-07-21T12:31:58Z</dcterms:created>
  <dcterms:modified xsi:type="dcterms:W3CDTF">2012-07-24T11:34:41Z</dcterms:modified>
</cp:coreProperties>
</file>