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1" r:id="rId4"/>
    <p:sldId id="262" r:id="rId5"/>
    <p:sldId id="267" r:id="rId6"/>
    <p:sldId id="258" r:id="rId7"/>
    <p:sldId id="264" r:id="rId8"/>
    <p:sldId id="265" r:id="rId9"/>
    <p:sldId id="266" r:id="rId10"/>
    <p:sldId id="268" r:id="rId11"/>
    <p:sldId id="269" r:id="rId12"/>
    <p:sldId id="259" r:id="rId13"/>
    <p:sldId id="271" r:id="rId14"/>
    <p:sldId id="272" r:id="rId15"/>
    <p:sldId id="273" r:id="rId16"/>
    <p:sldId id="274" r:id="rId17"/>
    <p:sldId id="279" r:id="rId18"/>
    <p:sldId id="260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C950"/>
    <a:srgbClr val="000000"/>
    <a:srgbClr val="FAF9F8"/>
    <a:srgbClr val="AAB300"/>
    <a:srgbClr val="E3E597"/>
    <a:srgbClr val="DBDE72"/>
    <a:srgbClr val="E2AC00"/>
    <a:srgbClr val="DFDA00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4647" autoAdjust="0"/>
  </p:normalViewPr>
  <p:slideViewPr>
    <p:cSldViewPr snapToGrid="0" showGuides="1">
      <p:cViewPr>
        <p:scale>
          <a:sx n="70" d="100"/>
          <a:sy n="70" d="100"/>
        </p:scale>
        <p:origin x="250" y="-3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720" y="-8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67192-0014-4FF7-929F-29ED1C0F2D35}" type="datetimeFigureOut">
              <a:rPr lang="en-GB" smtClean="0"/>
              <a:t>24/07/2012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28ADA-FD25-4870-B677-B94B38BF9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08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DFC-122D-48D1-82BA-EE200686B11B}" type="datetimeFigureOut">
              <a:rPr lang="en-GB" smtClean="0"/>
              <a:t>24/07/2012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083CC-5D41-4E11-8038-6793B1664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15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083CC-5D41-4E11-8038-6793B1664C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536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083CC-5D41-4E11-8038-6793B1664C7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00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083CC-5D41-4E11-8038-6793B1664C7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045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083CC-5D41-4E11-8038-6793B1664C7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771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083CC-5D41-4E11-8038-6793B1664C7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74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083CC-5D41-4E11-8038-6793B1664C7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02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i="0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083CC-5D41-4E11-8038-6793B1664C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90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083CC-5D41-4E11-8038-6793B1664C7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065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083CC-5D41-4E11-8038-6793B1664C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59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083CC-5D41-4E11-8038-6793B1664C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30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083CC-5D41-4E11-8038-6793B1664C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864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083CC-5D41-4E11-8038-6793B1664C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1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083CC-5D41-4E11-8038-6793B1664C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0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NuFACT'12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E751-2D00-49C5-B2E5-4241D33F3FD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NuFACT'12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E751-2D00-49C5-B2E5-4241D33F3F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NuFACT'12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E751-2D00-49C5-B2E5-4241D33F3F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NuFACT'12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E751-2D00-49C5-B2E5-4241D33F3F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NuFACT'12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E751-2D00-49C5-B2E5-4241D33F3FD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NuFACT'12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E751-2D00-49C5-B2E5-4241D33F3F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NuFACT'12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E751-2D00-49C5-B2E5-4241D33F3FDA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NuFACT'12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E751-2D00-49C5-B2E5-4241D33F3F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NuFACT'12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E751-2D00-49C5-B2E5-4241D33F3F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NuFACT'12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E751-2D00-49C5-B2E5-4241D33F3FD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NuFACT'12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E751-2D00-49C5-B2E5-4241D33F3F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NuFACT'12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699E751-2D00-49C5-B2E5-4241D33F3FD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10" Type="http://schemas.openxmlformats.org/officeDocument/2006/relationships/image" Target="../media/image28.png"/><Relationship Id="rId4" Type="http://schemas.openxmlformats.org/officeDocument/2006/relationships/image" Target="../media/image60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1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9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90.png"/><Relationship Id="rId7" Type="http://schemas.openxmlformats.org/officeDocument/2006/relationships/image" Target="../media/image33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2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12" Type="http://schemas.openxmlformats.org/officeDocument/2006/relationships/image" Target="../media/image46.png"/><Relationship Id="rId17" Type="http://schemas.openxmlformats.org/officeDocument/2006/relationships/hyperlink" Target="http://www.mice.iit.edu/phd/MarkRayner_thesis.pdf" TargetMode="External"/><Relationship Id="rId2" Type="http://schemas.openxmlformats.org/officeDocument/2006/relationships/image" Target="../media/image27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cap="small" dirty="0">
                <a:solidFill>
                  <a:schemeClr val="tx1"/>
                </a:solidFill>
              </a:rPr>
              <a:t>MICE Step 1:  First </a:t>
            </a:r>
            <a:r>
              <a:rPr lang="en-GB" sz="4400" cap="small" dirty="0" smtClean="0">
                <a:solidFill>
                  <a:schemeClr val="tx1"/>
                </a:solidFill>
              </a:rPr>
              <a:t>measurement </a:t>
            </a:r>
            <a:r>
              <a:rPr lang="en-GB" sz="4400" cap="small" dirty="0">
                <a:solidFill>
                  <a:schemeClr val="tx1"/>
                </a:solidFill>
              </a:rPr>
              <a:t>of </a:t>
            </a:r>
            <a:r>
              <a:rPr lang="en-GB" sz="4400" cap="small" dirty="0" err="1" smtClean="0">
                <a:solidFill>
                  <a:schemeClr val="tx1"/>
                </a:solidFill>
              </a:rPr>
              <a:t>emittance</a:t>
            </a:r>
            <a:r>
              <a:rPr lang="en-GB" sz="4400" cap="small" dirty="0" smtClean="0">
                <a:solidFill>
                  <a:schemeClr val="tx1"/>
                </a:solidFill>
              </a:rPr>
              <a:t> with particle physics detectors</a:t>
            </a:r>
            <a:endParaRPr lang="en-GB" sz="4400" cap="small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V. Blackmore, University of Oxford,</a:t>
            </a:r>
          </a:p>
          <a:p>
            <a:r>
              <a:rPr lang="en-GB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on </a:t>
            </a:r>
            <a:r>
              <a:rPr lang="en-GB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behalf </a:t>
            </a:r>
            <a:r>
              <a:rPr lang="en-GB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of the MICE Collaboration</a:t>
            </a:r>
            <a:endParaRPr lang="en-GB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5858173"/>
            <a:ext cx="2390775" cy="742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86" y="5741967"/>
            <a:ext cx="1435611" cy="9753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846" y="4520972"/>
            <a:ext cx="2358213" cy="2358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48965" y="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1/20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14452" y="1038633"/>
            <a:ext cx="3124173" cy="2298197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972360" y="1038633"/>
            <a:ext cx="3033180" cy="2298197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930732" y="3503216"/>
            <a:ext cx="4104482" cy="285984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2905444" y="1038633"/>
            <a:ext cx="6066361" cy="5324422"/>
            <a:chOff x="2905444" y="1038633"/>
            <a:chExt cx="6066361" cy="5324422"/>
          </a:xfrm>
        </p:grpSpPr>
        <p:grpSp>
          <p:nvGrpSpPr>
            <p:cNvPr id="10" name="Group 9"/>
            <p:cNvGrpSpPr/>
            <p:nvPr/>
          </p:nvGrpSpPr>
          <p:grpSpPr>
            <a:xfrm>
              <a:off x="2905444" y="1038633"/>
              <a:ext cx="6066361" cy="2325629"/>
              <a:chOff x="2893569" y="1038633"/>
              <a:chExt cx="6066361" cy="232562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93569" y="1038633"/>
                <a:ext cx="3017526" cy="2298197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94220" y="1038633"/>
                <a:ext cx="2965710" cy="2325629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9542" y="3503215"/>
              <a:ext cx="3698164" cy="28598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Accuracy of Reconstruction Technique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7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51520" y="2130552"/>
                <a:ext cx="2345377" cy="44668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/>
                        <a:ea typeface="Cambria Math"/>
                      </a:rPr>
                      <m:t>∎ 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sz="1800" dirty="0" smtClean="0"/>
                  <a:t> from Monte Carlo (G4beamline, G4MICE) simulation are smeared by the TOF resolution.</a:t>
                </a:r>
              </a:p>
              <a:p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Trace-space components and momentum reconstructed.</a:t>
                </a:r>
                <a:endParaRPr lang="en-GB" sz="1800" dirty="0"/>
              </a:p>
            </p:txBody>
          </p:sp>
        </mc:Choice>
        <mc:Fallback xmlns="">
          <p:sp>
            <p:nvSpPr>
              <p:cNvPr id="7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51520" y="2130552"/>
                <a:ext cx="2345377" cy="4466800"/>
              </a:xfrm>
              <a:blipFill rotWithShape="1">
                <a:blip r:embed="rId6"/>
                <a:stretch>
                  <a:fillRect l="-2078" t="-683" r="-3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6081933" y="3700379"/>
            <a:ext cx="1911486" cy="842210"/>
            <a:chOff x="8989620" y="1102277"/>
            <a:chExt cx="1911486" cy="842210"/>
          </a:xfrm>
        </p:grpSpPr>
        <p:sp>
          <p:nvSpPr>
            <p:cNvPr id="40" name="Rectangle 39"/>
            <p:cNvSpPr/>
            <p:nvPr/>
          </p:nvSpPr>
          <p:spPr>
            <a:xfrm>
              <a:off x="8989620" y="1102277"/>
              <a:ext cx="1911485" cy="84221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9117212" y="1421266"/>
              <a:ext cx="1783894" cy="523220"/>
              <a:chOff x="9117212" y="1102276"/>
              <a:chExt cx="1783894" cy="52322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9117212" y="1320631"/>
                <a:ext cx="450842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9648840" y="1102276"/>
                <a:ext cx="12522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400" dirty="0" smtClean="0">
                    <a:solidFill>
                      <a:srgbClr val="000000"/>
                    </a:solidFill>
                  </a:rPr>
                  <a:t>Reconstructed</a:t>
                </a:r>
              </a:p>
              <a:p>
                <a:pPr algn="r"/>
                <a:r>
                  <a:rPr lang="en-GB" sz="1400" dirty="0" smtClean="0">
                    <a:solidFill>
                      <a:srgbClr val="000000"/>
                    </a:solidFill>
                  </a:rPr>
                  <a:t>Simulation</a:t>
                </a:r>
                <a:endParaRPr lang="en-GB" sz="14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9117212" y="1163451"/>
              <a:ext cx="1469577" cy="307777"/>
              <a:chOff x="9117212" y="1556872"/>
              <a:chExt cx="1469577" cy="307777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9117212" y="1717315"/>
                <a:ext cx="45084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9648840" y="1556872"/>
                <a:ext cx="9379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000000"/>
                    </a:solidFill>
                  </a:rPr>
                  <a:t>Simulation</a:t>
                </a:r>
                <a:endParaRPr lang="en-GB" sz="14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4710223" y="1297173"/>
            <a:ext cx="1127051" cy="5103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7878726" y="1299240"/>
            <a:ext cx="1077004" cy="5168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10/20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47575" y="3803906"/>
            <a:ext cx="2470068" cy="2393722"/>
          </a:xfrm>
          <a:prstGeom prst="roundRect">
            <a:avLst>
              <a:gd name="adj" fmla="val 945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3147575" y="1410870"/>
            <a:ext cx="2470068" cy="2393035"/>
          </a:xfrm>
          <a:prstGeom prst="roundRect">
            <a:avLst>
              <a:gd name="adj" fmla="val 945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6103906" y="944171"/>
            <a:ext cx="2517568" cy="66620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3633839" y="944171"/>
            <a:ext cx="2470068" cy="66620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Accuracy of Reconstruction Technique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7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51520" y="2130552"/>
                <a:ext cx="2345377" cy="44668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/>
                        <a:ea typeface="Cambria Math"/>
                      </a:rPr>
                      <m:t>∎ 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sz="1800" dirty="0" smtClean="0"/>
                  <a:t> from Monte Carlo </a:t>
                </a:r>
                <a:r>
                  <a:rPr lang="en-GB" sz="1800" dirty="0"/>
                  <a:t>(G4beamline, G4MICE) simulation </a:t>
                </a:r>
                <a:r>
                  <a:rPr lang="en-GB" sz="1800" dirty="0" smtClean="0"/>
                  <a:t>are smeared by the TOF resolution.</a:t>
                </a:r>
              </a:p>
              <a:p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Trace-space components and momentum reconstructed.</a:t>
                </a:r>
              </a:p>
              <a:p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Good qualitative agreement:</a:t>
                </a:r>
              </a:p>
              <a:p>
                <a:r>
                  <a:rPr lang="en-GB" sz="1800" dirty="0" smtClean="0"/>
                  <a:t> 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600" dirty="0" smtClean="0"/>
                  <a:t>Core reproduced well.</a:t>
                </a:r>
              </a:p>
              <a:p>
                <a:r>
                  <a:rPr lang="en-GB" sz="1600" dirty="0" smtClean="0"/>
                  <a:t> 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600" dirty="0" smtClean="0"/>
                  <a:t>Good reproduction of high amplitude particles.</a:t>
                </a:r>
                <a:endParaRPr lang="en-GB" sz="1600" dirty="0"/>
              </a:p>
            </p:txBody>
          </p:sp>
        </mc:Choice>
        <mc:Fallback xmlns="">
          <p:sp>
            <p:nvSpPr>
              <p:cNvPr id="7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51520" y="2130552"/>
                <a:ext cx="2345377" cy="4466800"/>
              </a:xfrm>
              <a:blipFill rotWithShape="1">
                <a:blip r:embed="rId3"/>
                <a:stretch>
                  <a:fillRect l="-2078" t="-683" r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633838" y="1410184"/>
            <a:ext cx="4987636" cy="4787443"/>
            <a:chOff x="3372588" y="1184559"/>
            <a:chExt cx="4987636" cy="4787443"/>
          </a:xfrm>
        </p:grpSpPr>
        <p:sp>
          <p:nvSpPr>
            <p:cNvPr id="4" name="Rectangle 3"/>
            <p:cNvSpPr/>
            <p:nvPr/>
          </p:nvSpPr>
          <p:spPr>
            <a:xfrm>
              <a:off x="3372588" y="1184559"/>
              <a:ext cx="4987636" cy="478744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1119" y="1384753"/>
              <a:ext cx="4703074" cy="458724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381985" y="944171"/>
            <a:ext cx="115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Simulation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0156" y="944171"/>
            <a:ext cx="2586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Reconstructed Simulation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2227022" y="2412181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Horizontal trace space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2377319" y="4848306"/>
            <a:ext cx="200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Vertical trace space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11/20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 smtClean="0"/>
              <a:t>Step 1 Data</a:t>
            </a:r>
            <a:endParaRPr lang="en-GB" cap="sm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Step I data sets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Expectations versus reality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12/20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1 Data Sets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79303343"/>
                  </p:ext>
                </p:extLst>
              </p:nvPr>
            </p:nvGraphicFramePr>
            <p:xfrm>
              <a:off x="2971800" y="792163"/>
              <a:ext cx="6067424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16856"/>
                    <a:gridCol w="1516856"/>
                    <a:gridCol w="1516856"/>
                    <a:gridCol w="151685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/>
                                </a:rPr>
                                <m:t>=140</m:t>
                              </m:r>
                            </m:oMath>
                          </a14:m>
                          <a:r>
                            <a:rPr lang="en-GB" b="0" dirty="0" smtClean="0"/>
                            <a:t>MeV</a:t>
                          </a:r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/>
                                </a:rPr>
                                <m:t>=200</m:t>
                              </m:r>
                            </m:oMath>
                          </a14:m>
                          <a:r>
                            <a:rPr lang="en-GB" b="0" dirty="0" smtClean="0"/>
                            <a:t>MeV</a:t>
                          </a:r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/>
                                </a:rPr>
                                <m:t>=240</m:t>
                              </m:r>
                            </m:oMath>
                          </a14:m>
                          <a:r>
                            <a:rPr lang="en-GB" b="0" dirty="0" smtClean="0"/>
                            <a:t>MeV</a:t>
                          </a:r>
                          <a:endParaRPr lang="en-GB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=3</m:t>
                              </m:r>
                            </m:oMath>
                          </a14:m>
                          <a:r>
                            <a:rPr lang="en-GB" b="0" dirty="0" smtClean="0"/>
                            <a:t> mm</a:t>
                          </a:r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r>
                            <a:rPr lang="en-GB" dirty="0" smtClean="0"/>
                            <a:t> mm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r>
                            <a:rPr lang="en-GB" dirty="0" smtClean="0"/>
                            <a:t> mm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r>
                            <a:rPr lang="en-GB" dirty="0" smtClean="0"/>
                            <a:t> mm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=6</m:t>
                              </m:r>
                            </m:oMath>
                          </a14:m>
                          <a:r>
                            <a:rPr lang="en-GB" b="0" dirty="0" smtClean="0"/>
                            <a:t> mm</a:t>
                          </a:r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=5.0</m:t>
                              </m:r>
                            </m:oMath>
                          </a14:m>
                          <a:r>
                            <a:rPr lang="en-GB" dirty="0" smtClean="0"/>
                            <a:t> mm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=7.5</m:t>
                              </m:r>
                            </m:oMath>
                          </a14:m>
                          <a:r>
                            <a:rPr lang="en-GB" dirty="0" smtClean="0"/>
                            <a:t> mm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=7.5</m:t>
                              </m:r>
                            </m:oMath>
                          </a14:m>
                          <a:r>
                            <a:rPr lang="en-GB" dirty="0" smtClean="0"/>
                            <a:t> mm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=10</m:t>
                              </m:r>
                            </m:oMath>
                          </a14:m>
                          <a:r>
                            <a:rPr lang="en-GB" b="0" dirty="0" smtClean="0"/>
                            <a:t> mm</a:t>
                          </a:r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=10</m:t>
                              </m:r>
                            </m:oMath>
                          </a14:m>
                          <a:r>
                            <a:rPr lang="en-GB" dirty="0" smtClean="0"/>
                            <a:t> mm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=15.5</m:t>
                              </m:r>
                            </m:oMath>
                          </a14:m>
                          <a:r>
                            <a:rPr lang="en-GB" dirty="0" smtClean="0"/>
                            <a:t> mm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=15.5</m:t>
                              </m:r>
                            </m:oMath>
                          </a14:m>
                          <a:r>
                            <a:rPr lang="en-GB" dirty="0" smtClean="0"/>
                            <a:t> mm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79303343"/>
                  </p:ext>
                </p:extLst>
              </p:nvPr>
            </p:nvGraphicFramePr>
            <p:xfrm>
              <a:off x="2971800" y="792163"/>
              <a:ext cx="6067424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16856"/>
                    <a:gridCol w="1516856"/>
                    <a:gridCol w="1516856"/>
                    <a:gridCol w="151685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402" t="-8197" r="-19959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1210" t="-8197" r="-100403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819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2" t="-108197" r="-29959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402" t="-108197" r="-19959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1210" t="-108197" r="-100403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2" t="-211667" r="-299598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402" t="-211667" r="-199598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1210" t="-211667" r="-10040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2" t="-306557" r="-29959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402" t="-306557" r="-19959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1210" t="-306557" r="-10040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7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51520" y="2130552"/>
                <a:ext cx="2345377" cy="44668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 MICE investigates cooling potential of lattice cell for different beam settings.</a:t>
                </a:r>
              </a:p>
              <a:p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Categorise beam settings by their values at the </a:t>
                </a:r>
                <a:r>
                  <a:rPr lang="en-GB" sz="1800" b="1" u="sng" dirty="0" smtClean="0"/>
                  <a:t>centre of an absorber</a:t>
                </a:r>
                <a:r>
                  <a:rPr lang="en-GB" sz="1800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Nominal test beams given in an “emittance-momentum” matrix.</a:t>
                </a:r>
              </a:p>
              <a:p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9 beam settings x 2 muon polarities = 18 beams [17 measured].</a:t>
                </a:r>
                <a:endParaRPr lang="en-GB" sz="1600" dirty="0"/>
              </a:p>
            </p:txBody>
          </p:sp>
        </mc:Choice>
        <mc:Fallback xmlns="">
          <p:sp>
            <p:nvSpPr>
              <p:cNvPr id="5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51520" y="2130552"/>
                <a:ext cx="2345377" cy="4466800"/>
              </a:xfrm>
              <a:blipFill rotWithShape="1">
                <a:blip r:embed="rId4"/>
                <a:stretch>
                  <a:fillRect l="-2078" t="-683" r="-2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562475" y="1228725"/>
            <a:ext cx="4391025" cy="1257300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own Arrow 3"/>
          <p:cNvSpPr/>
          <p:nvPr/>
        </p:nvSpPr>
        <p:spPr>
          <a:xfrm>
            <a:off x="4324351" y="2305050"/>
            <a:ext cx="4819650" cy="1076325"/>
          </a:xfrm>
          <a:prstGeom prst="downArrow">
            <a:avLst>
              <a:gd name="adj1" fmla="val 84467"/>
              <a:gd name="adj2" fmla="val 5708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76799" y="2256829"/>
            <a:ext cx="390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Thickness of </a:t>
            </a:r>
            <a:r>
              <a:rPr lang="en-GB" sz="16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Pb</a:t>
            </a:r>
            <a:r>
              <a:rPr lang="en-GB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required to achieve this emittance and momentum upstream of cooling channel (“diffuser”)</a:t>
            </a:r>
            <a:endParaRPr lang="en-GB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41055" y="4445289"/>
            <a:ext cx="5628092" cy="2139657"/>
            <a:chOff x="3242925" y="520989"/>
            <a:chExt cx="5628092" cy="2139657"/>
          </a:xfrm>
        </p:grpSpPr>
        <p:sp>
          <p:nvSpPr>
            <p:cNvPr id="9" name="Rectangle 8"/>
            <p:cNvSpPr/>
            <p:nvPr/>
          </p:nvSpPr>
          <p:spPr>
            <a:xfrm>
              <a:off x="5625361" y="1193357"/>
              <a:ext cx="647848" cy="624809"/>
            </a:xfrm>
            <a:prstGeom prst="rect">
              <a:avLst/>
            </a:prstGeom>
            <a:solidFill>
              <a:srgbClr val="AAB3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14798" y="1080092"/>
              <a:ext cx="100271" cy="8337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2763" y="1093086"/>
              <a:ext cx="120501" cy="81014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07863" y="1193357"/>
              <a:ext cx="647848" cy="624809"/>
            </a:xfrm>
            <a:prstGeom prst="rect">
              <a:avLst/>
            </a:prstGeom>
            <a:solidFill>
              <a:srgbClr val="AAB3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79733" y="1193357"/>
              <a:ext cx="647848" cy="624809"/>
            </a:xfrm>
            <a:prstGeom prst="rect">
              <a:avLst/>
            </a:prstGeom>
            <a:solidFill>
              <a:srgbClr val="AAB3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57600" y="1169581"/>
              <a:ext cx="276447" cy="6485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07665" y="1116419"/>
              <a:ext cx="45719" cy="765544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275856" y="1495417"/>
              <a:ext cx="5328592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561907" y="818707"/>
              <a:ext cx="0" cy="140349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346558" y="818707"/>
              <a:ext cx="0" cy="140349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13991" y="1180214"/>
              <a:ext cx="659218" cy="637953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507125" y="1180214"/>
              <a:ext cx="659218" cy="637953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378995" y="1180214"/>
              <a:ext cx="659218" cy="637953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624623" y="1190847"/>
              <a:ext cx="648586" cy="62732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517758" y="1190847"/>
              <a:ext cx="648586" cy="62732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378995" y="1190847"/>
              <a:ext cx="648586" cy="62732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242925" y="520989"/>
              <a:ext cx="724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TOF0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74415" y="520989"/>
              <a:ext cx="724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TOF1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64053" y="1818166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Q9</a:t>
              </a:r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92183" y="1818166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Q8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09681" y="1818166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Q7</a:t>
              </a:r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61095" y="1818166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BPM</a:t>
              </a:r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61896" y="1818166"/>
              <a:ext cx="677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Ckov</a:t>
              </a:r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8506045" y="1291854"/>
                  <a:ext cx="3649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6045" y="1291854"/>
                  <a:ext cx="364972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/>
            <p:nvPr/>
          </p:nvCxnSpPr>
          <p:spPr>
            <a:xfrm>
              <a:off x="3572540" y="2286000"/>
              <a:ext cx="478465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287468" y="2291314"/>
                  <a:ext cx="13547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𝐿</m:t>
                        </m:r>
                        <m:r>
                          <a:rPr lang="en-GB" b="0" i="1" smtClean="0">
                            <a:latin typeface="Cambria Math"/>
                          </a:rPr>
                          <m:t>=7.71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Cambria Math"/>
                          </a:rPr>
                          <m:t>m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7468" y="2291314"/>
                  <a:ext cx="135479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TextBox 34"/>
          <p:cNvSpPr txBox="1"/>
          <p:nvPr/>
        </p:nvSpPr>
        <p:spPr>
          <a:xfrm>
            <a:off x="2777319" y="3426709"/>
            <a:ext cx="6366682" cy="646331"/>
          </a:xfrm>
          <a:prstGeom prst="rect">
            <a:avLst/>
          </a:prstGeom>
          <a:solidFill>
            <a:schemeClr val="bg1">
              <a:lumMod val="90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Complication: Our beam line measurements exist </a:t>
            </a:r>
            <a:r>
              <a:rPr lang="en-GB" u="sng" dirty="0" smtClean="0"/>
              <a:t>upstream of the diffuser</a:t>
            </a:r>
            <a:r>
              <a:rPr lang="en-GB" dirty="0" smtClean="0"/>
              <a:t>:  higher momentum and lower emittance.</a:t>
            </a:r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8717519" y="4600389"/>
            <a:ext cx="426481" cy="1659344"/>
            <a:chOff x="8704618" y="4629955"/>
            <a:chExt cx="426481" cy="1659344"/>
          </a:xfrm>
        </p:grpSpPr>
        <p:sp>
          <p:nvSpPr>
            <p:cNvPr id="36" name="Right Arrow 35"/>
            <p:cNvSpPr/>
            <p:nvPr/>
          </p:nvSpPr>
          <p:spPr>
            <a:xfrm>
              <a:off x="8769147" y="4629955"/>
              <a:ext cx="361952" cy="1659344"/>
            </a:xfrm>
            <a:prstGeom prst="rightArrow">
              <a:avLst>
                <a:gd name="adj1" fmla="val 72961"/>
                <a:gd name="adj2" fmla="val 55263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8304508" y="5274961"/>
              <a:ext cx="1169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To diffuser</a:t>
              </a:r>
              <a:endParaRPr lang="en-GB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13/20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 versus Reality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3147575" y="3803906"/>
            <a:ext cx="2470068" cy="2393722"/>
          </a:xfrm>
          <a:prstGeom prst="roundRect">
            <a:avLst>
              <a:gd name="adj" fmla="val 945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147575" y="1410870"/>
            <a:ext cx="2470068" cy="2393035"/>
          </a:xfrm>
          <a:prstGeom prst="roundRect">
            <a:avLst>
              <a:gd name="adj" fmla="val 945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103906" y="944171"/>
            <a:ext cx="2517568" cy="6662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3633839" y="944171"/>
            <a:ext cx="2470068" cy="66620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3633838" y="1410184"/>
            <a:ext cx="4987636" cy="4787444"/>
            <a:chOff x="3372588" y="1184559"/>
            <a:chExt cx="4987636" cy="4787444"/>
          </a:xfrm>
        </p:grpSpPr>
        <p:sp>
          <p:nvSpPr>
            <p:cNvPr id="10" name="Rectangle 9"/>
            <p:cNvSpPr/>
            <p:nvPr/>
          </p:nvSpPr>
          <p:spPr>
            <a:xfrm>
              <a:off x="3372588" y="1184559"/>
              <a:ext cx="4987636" cy="478744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4716" y="1218503"/>
              <a:ext cx="4711111" cy="47535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584510" y="944171"/>
            <a:ext cx="2586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Reconstructed Simulation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26493" y="94417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Data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227022" y="2412181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Horizontal trace space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377319" y="4848306"/>
            <a:ext cx="200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Vertical trace space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7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51520" y="2130552"/>
                <a:ext cx="2345377" cy="44668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 Compare data to </a:t>
                </a:r>
                <a:r>
                  <a:rPr lang="en-GB" sz="1800" u="sng" dirty="0" smtClean="0"/>
                  <a:t>reconstructed</a:t>
                </a:r>
                <a:r>
                  <a:rPr lang="en-GB" sz="1800" dirty="0" smtClean="0"/>
                  <a:t> simulation.</a:t>
                </a:r>
              </a:p>
              <a:p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Overall good qualitative agreement.</a:t>
                </a:r>
                <a:endParaRPr lang="en-GB" sz="1600" dirty="0"/>
              </a:p>
            </p:txBody>
          </p:sp>
        </mc:Choice>
        <mc:Fallback xmlns="">
          <p:sp>
            <p:nvSpPr>
              <p:cNvPr id="16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51520" y="2130552"/>
                <a:ext cx="2345377" cy="4466800"/>
              </a:xfrm>
              <a:blipFill rotWithShape="1">
                <a:blip r:embed="rId3"/>
                <a:stretch>
                  <a:fillRect l="-2078" t="-6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14/20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27996" y="1445194"/>
            <a:ext cx="5699050" cy="4530303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907878" y="3829674"/>
            <a:ext cx="6119168" cy="1499614"/>
          </a:xfrm>
          <a:prstGeom prst="roundRect">
            <a:avLst>
              <a:gd name="adj" fmla="val 9455"/>
            </a:avLst>
          </a:prstGeom>
          <a:solidFill>
            <a:schemeClr val="tx2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2907878" y="1672386"/>
            <a:ext cx="6119168" cy="2157286"/>
          </a:xfrm>
          <a:prstGeom prst="roundRect">
            <a:avLst>
              <a:gd name="adj" fmla="val 9455"/>
            </a:avLst>
          </a:prstGeom>
          <a:solidFill>
            <a:schemeClr val="accent5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2546775" y="2574851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Horizontal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2697073" y="4420866"/>
            <a:ext cx="88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Vertical</a:t>
            </a:r>
            <a:endParaRPr lang="en-GB" dirty="0"/>
          </a:p>
        </p:txBody>
      </p:sp>
      <p:grpSp>
        <p:nvGrpSpPr>
          <p:cNvPr id="45" name="Group 44"/>
          <p:cNvGrpSpPr/>
          <p:nvPr/>
        </p:nvGrpSpPr>
        <p:grpSpPr>
          <a:xfrm>
            <a:off x="7030203" y="824854"/>
            <a:ext cx="1911486" cy="1240679"/>
            <a:chOff x="9409813" y="585597"/>
            <a:chExt cx="1911486" cy="1240679"/>
          </a:xfrm>
        </p:grpSpPr>
        <p:sp>
          <p:nvSpPr>
            <p:cNvPr id="37" name="Rectangle 36"/>
            <p:cNvSpPr/>
            <p:nvPr/>
          </p:nvSpPr>
          <p:spPr>
            <a:xfrm>
              <a:off x="9409813" y="585597"/>
              <a:ext cx="1911485" cy="124067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9537405" y="803952"/>
              <a:ext cx="45084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537405" y="1200636"/>
              <a:ext cx="450842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9749494" y="1411933"/>
              <a:ext cx="238753" cy="92794"/>
              <a:chOff x="5124549" y="1016249"/>
              <a:chExt cx="238753" cy="9279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270508" y="1016249"/>
                <a:ext cx="92794" cy="927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124549" y="1016249"/>
                <a:ext cx="92794" cy="9279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9743696" y="1644685"/>
              <a:ext cx="244551" cy="95693"/>
              <a:chOff x="5121650" y="1206796"/>
              <a:chExt cx="244551" cy="95693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270508" y="1206796"/>
                <a:ext cx="95693" cy="9569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121650" y="1206796"/>
                <a:ext cx="95693" cy="9569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069033" y="585597"/>
              <a:ext cx="12522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dirty="0" smtClean="0">
                  <a:solidFill>
                    <a:srgbClr val="000000"/>
                  </a:solidFill>
                </a:rPr>
                <a:t>Reconstructed</a:t>
              </a:r>
            </a:p>
            <a:p>
              <a:pPr algn="r"/>
              <a:r>
                <a:rPr lang="en-GB" sz="1400" dirty="0" smtClean="0">
                  <a:solidFill>
                    <a:srgbClr val="000000"/>
                  </a:solidFill>
                </a:rPr>
                <a:t>Simulation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069033" y="1040193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000000"/>
                  </a:solidFill>
                </a:rPr>
                <a:t>Data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0069033" y="1279346"/>
                  <a:ext cx="43896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140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GB" sz="1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GB" sz="1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9033" y="1279346"/>
                  <a:ext cx="438966" cy="30777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0069033" y="1518499"/>
                  <a:ext cx="43896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140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GB" sz="1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GB" sz="1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9033" y="1518499"/>
                  <a:ext cx="438966" cy="3077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007" y="1733108"/>
            <a:ext cx="5496506" cy="4152772"/>
          </a:xfrm>
        </p:spPr>
      </p:pic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/>
          <a:lstStyle/>
          <a:p>
            <a:r>
              <a:rPr lang="en-GB" dirty="0" smtClean="0"/>
              <a:t>Expectation versus Reality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Placeholder 7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51520" y="2130552"/>
                <a:ext cx="2345377" cy="44668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 Compare data to </a:t>
                </a:r>
                <a:r>
                  <a:rPr lang="en-GB" sz="1800" u="sng" dirty="0" smtClean="0"/>
                  <a:t>reconstructed</a:t>
                </a:r>
                <a:r>
                  <a:rPr lang="en-GB" sz="1800" dirty="0" smtClean="0"/>
                  <a:t> simulation.</a:t>
                </a:r>
              </a:p>
              <a:p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Overall good </a:t>
                </a:r>
                <a:r>
                  <a:rPr lang="en-GB" sz="1800" dirty="0"/>
                  <a:t>qualitative agreement</a:t>
                </a:r>
                <a:r>
                  <a:rPr lang="en-GB" sz="1800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Larger difference in horizontal plane</a:t>
                </a:r>
              </a:p>
            </p:txBody>
          </p:sp>
        </mc:Choice>
        <mc:Fallback xmlns="">
          <p:sp>
            <p:nvSpPr>
              <p:cNvPr id="47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51520" y="2130552"/>
                <a:ext cx="2345377" cy="4466800"/>
              </a:xfrm>
              <a:blipFill rotWithShape="1">
                <a:blip r:embed="rId5"/>
                <a:stretch>
                  <a:fillRect l="-2078" t="-6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15/20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Full Data Set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327996" y="1445194"/>
            <a:ext cx="5699050" cy="4530303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2907878" y="3829674"/>
            <a:ext cx="6119168" cy="1561476"/>
          </a:xfrm>
          <a:prstGeom prst="roundRect">
            <a:avLst>
              <a:gd name="adj" fmla="val 9455"/>
            </a:avLst>
          </a:prstGeom>
          <a:solidFill>
            <a:schemeClr val="tx2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2907878" y="1672386"/>
            <a:ext cx="6119168" cy="2157286"/>
          </a:xfrm>
          <a:prstGeom prst="roundRect">
            <a:avLst>
              <a:gd name="adj" fmla="val 9455"/>
            </a:avLst>
          </a:prstGeom>
          <a:solidFill>
            <a:schemeClr val="accent5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2546775" y="2574851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Horizontal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2697073" y="4420866"/>
            <a:ext cx="88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Vertical</a:t>
            </a:r>
            <a:endParaRPr lang="en-GB" dirty="0"/>
          </a:p>
        </p:txBody>
      </p:sp>
      <p:pic>
        <p:nvPicPr>
          <p:cNvPr id="33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770" y="1733108"/>
            <a:ext cx="5446979" cy="415277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Placeholder 7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51520" y="2130552"/>
                <a:ext cx="2345377" cy="44668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 Measured, and reconstructed emittances of 17 of the beam line settings.</a:t>
                </a:r>
              </a:p>
              <a:p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Note: The nominal ‘3’, ‘6’ and ’10’ mm emittance is </a:t>
                </a:r>
                <a:r>
                  <a:rPr lang="en-GB" sz="1800" u="sng" dirty="0" smtClean="0"/>
                  <a:t>after</a:t>
                </a:r>
                <a:r>
                  <a:rPr lang="en-GB" sz="1800" dirty="0" smtClean="0"/>
                  <a:t> the diffuser. </a:t>
                </a:r>
              </a:p>
              <a:p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Good agreement with simulation.</a:t>
                </a:r>
              </a:p>
            </p:txBody>
          </p:sp>
        </mc:Choice>
        <mc:Fallback xmlns="">
          <p:sp>
            <p:nvSpPr>
              <p:cNvPr id="52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51520" y="2130552"/>
                <a:ext cx="2345377" cy="4466800"/>
              </a:xfrm>
              <a:blipFill rotWithShape="1">
                <a:blip r:embed="rId3"/>
                <a:stretch>
                  <a:fillRect l="-2078" t="-683" r="-4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16/20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7096124" y="676276"/>
            <a:ext cx="1933575" cy="1789308"/>
            <a:chOff x="7505699" y="904876"/>
            <a:chExt cx="1933575" cy="1789308"/>
          </a:xfrm>
        </p:grpSpPr>
        <p:sp>
          <p:nvSpPr>
            <p:cNvPr id="20" name="Rectangle 19"/>
            <p:cNvSpPr/>
            <p:nvPr/>
          </p:nvSpPr>
          <p:spPr>
            <a:xfrm>
              <a:off x="7505699" y="904876"/>
              <a:ext cx="1933575" cy="178930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020668" y="2251265"/>
              <a:ext cx="92794" cy="927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83481" y="2251265"/>
              <a:ext cx="92794" cy="9279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8017769" y="2484017"/>
              <a:ext cx="95693" cy="95693"/>
            </a:xfrm>
            <a:prstGeom prst="ellipse">
              <a:avLst/>
            </a:prstGeom>
            <a:solidFill>
              <a:srgbClr val="FAC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7877683" y="2484017"/>
              <a:ext cx="95693" cy="9569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64920" y="1031800"/>
              <a:ext cx="1263808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dirty="0">
                  <a:solidFill>
                    <a:srgbClr val="000000"/>
                  </a:solidFill>
                </a:rPr>
                <a:t>Reconstructed</a:t>
              </a:r>
            </a:p>
            <a:p>
              <a:pPr algn="r"/>
              <a:r>
                <a:rPr lang="en-GB" sz="1400" dirty="0" smtClean="0">
                  <a:solidFill>
                    <a:srgbClr val="000000"/>
                  </a:solidFill>
                </a:rPr>
                <a:t>Simulation</a:t>
              </a:r>
            </a:p>
            <a:p>
              <a:r>
                <a:rPr lang="en-GB" sz="1400" dirty="0" smtClean="0">
                  <a:solidFill>
                    <a:srgbClr val="000000"/>
                  </a:solidFill>
                </a:rPr>
                <a:t>‘3’ mm</a:t>
              </a:r>
            </a:p>
            <a:p>
              <a:r>
                <a:rPr lang="en-GB" sz="1400" dirty="0" smtClean="0">
                  <a:solidFill>
                    <a:srgbClr val="000000"/>
                  </a:solidFill>
                </a:rPr>
                <a:t>‘6’ mm</a:t>
              </a:r>
            </a:p>
            <a:p>
              <a:r>
                <a:rPr lang="en-GB" sz="1400" dirty="0" smtClean="0">
                  <a:solidFill>
                    <a:srgbClr val="000000"/>
                  </a:solidFill>
                </a:rPr>
                <a:t>’10’ mm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164920" y="2118678"/>
                  <a:ext cx="43896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140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GB" sz="1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GB" sz="1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4920" y="2118678"/>
                  <a:ext cx="438966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164920" y="2357831"/>
                  <a:ext cx="43896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140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GB" sz="1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GB" sz="1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4920" y="2357831"/>
                  <a:ext cx="438966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/>
            <p:cNvCxnSpPr/>
            <p:nvPr/>
          </p:nvCxnSpPr>
          <p:spPr>
            <a:xfrm>
              <a:off x="7684837" y="1628775"/>
              <a:ext cx="428625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84837" y="1847850"/>
              <a:ext cx="428625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684837" y="2066925"/>
              <a:ext cx="428625" cy="0"/>
            </a:xfrm>
            <a:prstGeom prst="line">
              <a:avLst/>
            </a:prstGeom>
            <a:ln w="38100">
              <a:solidFill>
                <a:srgbClr val="FAC9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7740606" y="2251265"/>
              <a:ext cx="92794" cy="9279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7740606" y="2484017"/>
              <a:ext cx="95693" cy="9569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7696200" y="1205134"/>
              <a:ext cx="417262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7598484" y="2251265"/>
              <a:ext cx="92794" cy="927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7602211" y="2484017"/>
              <a:ext cx="95693" cy="956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940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228600" y="4800600"/>
            <a:ext cx="2990850" cy="61912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-228600" y="2781300"/>
            <a:ext cx="2990850" cy="111442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171451" y="6152465"/>
            <a:ext cx="9363075" cy="6096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327996" y="1445194"/>
            <a:ext cx="5699050" cy="4530303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2907878" y="3829674"/>
            <a:ext cx="6119168" cy="1561476"/>
          </a:xfrm>
          <a:prstGeom prst="roundRect">
            <a:avLst>
              <a:gd name="adj" fmla="val 9455"/>
            </a:avLst>
          </a:prstGeom>
          <a:solidFill>
            <a:schemeClr val="tx2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2907878" y="1672386"/>
            <a:ext cx="6119168" cy="2157286"/>
          </a:xfrm>
          <a:prstGeom prst="roundRect">
            <a:avLst>
              <a:gd name="adj" fmla="val 9455"/>
            </a:avLst>
          </a:prstGeom>
          <a:solidFill>
            <a:schemeClr val="accent5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2546775" y="2574851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Horizontal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2697073" y="4420866"/>
            <a:ext cx="88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Vertical</a:t>
            </a:r>
            <a:endParaRPr lang="en-GB" dirty="0"/>
          </a:p>
        </p:txBody>
      </p:sp>
      <p:pic>
        <p:nvPicPr>
          <p:cNvPr id="33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770" y="1733108"/>
            <a:ext cx="5446979" cy="415277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Placeholder 7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71450" y="2130552"/>
                <a:ext cx="2425447" cy="44668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 Constant vertical emittance of 0.8 mm.</a:t>
                </a:r>
              </a:p>
              <a:p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Horizontal emittance varies depending on dispersion from D2, ~2.5 mm.</a:t>
                </a:r>
              </a:p>
              <a:p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Resolution of reconstruction method </a:t>
                </a:r>
                <a:r>
                  <a:rPr lang="en-GB" sz="1800" u="sng" dirty="0" smtClean="0"/>
                  <a:t>has not</a:t>
                </a:r>
                <a:r>
                  <a:rPr lang="en-GB" sz="1800" dirty="0" smtClean="0"/>
                  <a:t> been removed.</a:t>
                </a:r>
              </a:p>
              <a:p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Beam is asymmetric in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1800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Limited by </a:t>
                </a:r>
                <a:r>
                  <a:rPr lang="en-GB" sz="1800" dirty="0" err="1" smtClean="0"/>
                  <a:t>quadrupole</a:t>
                </a:r>
                <a:r>
                  <a:rPr lang="en-GB" sz="1800" dirty="0" smtClean="0"/>
                  <a:t> apertures.</a:t>
                </a:r>
              </a:p>
            </p:txBody>
          </p:sp>
        </mc:Choice>
        <mc:Fallback xmlns="">
          <p:sp>
            <p:nvSpPr>
              <p:cNvPr id="52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71450" y="2130552"/>
                <a:ext cx="2425447" cy="4466800"/>
              </a:xfrm>
              <a:blipFill rotWithShape="1">
                <a:blip r:embed="rId3"/>
                <a:stretch>
                  <a:fillRect l="-2010" t="-683" r="-3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17/20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7096124" y="676276"/>
            <a:ext cx="1933575" cy="1789308"/>
            <a:chOff x="7505699" y="904876"/>
            <a:chExt cx="1933575" cy="1789308"/>
          </a:xfrm>
        </p:grpSpPr>
        <p:sp>
          <p:nvSpPr>
            <p:cNvPr id="20" name="Rectangle 19"/>
            <p:cNvSpPr/>
            <p:nvPr/>
          </p:nvSpPr>
          <p:spPr>
            <a:xfrm>
              <a:off x="7505699" y="904876"/>
              <a:ext cx="1933575" cy="178930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020668" y="2251265"/>
              <a:ext cx="92794" cy="927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83481" y="2251265"/>
              <a:ext cx="92794" cy="9279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8017769" y="2484017"/>
              <a:ext cx="95693" cy="95693"/>
            </a:xfrm>
            <a:prstGeom prst="ellipse">
              <a:avLst/>
            </a:prstGeom>
            <a:solidFill>
              <a:srgbClr val="FAC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7877683" y="2484017"/>
              <a:ext cx="95693" cy="9569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64920" y="1031800"/>
              <a:ext cx="1263808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dirty="0">
                  <a:solidFill>
                    <a:srgbClr val="000000"/>
                  </a:solidFill>
                </a:rPr>
                <a:t>Reconstructed</a:t>
              </a:r>
            </a:p>
            <a:p>
              <a:pPr algn="r"/>
              <a:r>
                <a:rPr lang="en-GB" sz="1400" dirty="0" smtClean="0">
                  <a:solidFill>
                    <a:srgbClr val="000000"/>
                  </a:solidFill>
                </a:rPr>
                <a:t>Simulation</a:t>
              </a:r>
            </a:p>
            <a:p>
              <a:r>
                <a:rPr lang="en-GB" sz="1400" dirty="0" smtClean="0">
                  <a:solidFill>
                    <a:srgbClr val="000000"/>
                  </a:solidFill>
                </a:rPr>
                <a:t>‘3’ mm</a:t>
              </a:r>
            </a:p>
            <a:p>
              <a:r>
                <a:rPr lang="en-GB" sz="1400" dirty="0" smtClean="0">
                  <a:solidFill>
                    <a:srgbClr val="000000"/>
                  </a:solidFill>
                </a:rPr>
                <a:t>‘6’ mm</a:t>
              </a:r>
            </a:p>
            <a:p>
              <a:r>
                <a:rPr lang="en-GB" sz="1400" dirty="0" smtClean="0">
                  <a:solidFill>
                    <a:srgbClr val="000000"/>
                  </a:solidFill>
                </a:rPr>
                <a:t>’10’ mm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164920" y="2118678"/>
                  <a:ext cx="43896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140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GB" sz="1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GB" sz="1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4920" y="2118678"/>
                  <a:ext cx="438966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164920" y="2357831"/>
                  <a:ext cx="43896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140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GB" sz="1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GB" sz="1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4920" y="2357831"/>
                  <a:ext cx="438966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/>
            <p:cNvCxnSpPr/>
            <p:nvPr/>
          </p:nvCxnSpPr>
          <p:spPr>
            <a:xfrm>
              <a:off x="7684837" y="1628775"/>
              <a:ext cx="428625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84837" y="1847850"/>
              <a:ext cx="428625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684837" y="2066925"/>
              <a:ext cx="428625" cy="0"/>
            </a:xfrm>
            <a:prstGeom prst="line">
              <a:avLst/>
            </a:prstGeom>
            <a:ln w="38100">
              <a:solidFill>
                <a:srgbClr val="FAC9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7740606" y="2251265"/>
              <a:ext cx="92794" cy="9279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7740606" y="2484017"/>
              <a:ext cx="95693" cy="9569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7696200" y="1205134"/>
              <a:ext cx="417262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7598484" y="2251265"/>
              <a:ext cx="92794" cy="927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7602211" y="2484017"/>
              <a:ext cx="95693" cy="956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81400" y="6134100"/>
            <a:ext cx="5562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would happen if we put our measured </a:t>
            </a:r>
            <a:r>
              <a:rPr lang="en-GB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muons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through a simulation of the full cooling channel?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-1" y="6171515"/>
            <a:ext cx="4200525" cy="5715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2847975" y="133352"/>
            <a:ext cx="4143375" cy="1418158"/>
            <a:chOff x="628137" y="180976"/>
            <a:chExt cx="6038850" cy="2066925"/>
          </a:xfrm>
        </p:grpSpPr>
        <p:sp>
          <p:nvSpPr>
            <p:cNvPr id="7" name="Rectangle 6"/>
            <p:cNvSpPr/>
            <p:nvPr/>
          </p:nvSpPr>
          <p:spPr>
            <a:xfrm>
              <a:off x="628137" y="180976"/>
              <a:ext cx="6038850" cy="206692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149" y="192788"/>
              <a:ext cx="6020826" cy="20433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67100" y="1247775"/>
                <a:ext cx="721929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00" y="1247775"/>
                <a:ext cx="721929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629275" y="1247775"/>
                <a:ext cx="724365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275" y="1247775"/>
                <a:ext cx="724365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2628900" y="1571626"/>
            <a:ext cx="257175" cy="120967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0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 smtClean="0"/>
              <a:t>Evolution through Step VI</a:t>
            </a:r>
            <a:endParaRPr lang="en-GB" cap="sm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Expected performance of the cooling channel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18/20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3524250" y="1752600"/>
            <a:ext cx="4762500" cy="3467100"/>
            <a:chOff x="3524250" y="1752600"/>
            <a:chExt cx="4762500" cy="3467100"/>
          </a:xfrm>
        </p:grpSpPr>
        <p:sp>
          <p:nvSpPr>
            <p:cNvPr id="40" name="Rectangle 39"/>
            <p:cNvSpPr/>
            <p:nvPr/>
          </p:nvSpPr>
          <p:spPr>
            <a:xfrm>
              <a:off x="3524250" y="1752600"/>
              <a:ext cx="4762500" cy="34671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Content Placeholder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7419" y="1903981"/>
              <a:ext cx="4347676" cy="3229434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225" y="495301"/>
            <a:ext cx="4633890" cy="1596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7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51520" y="2130552"/>
                <a:ext cx="2444055" cy="44668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 Propagate </a:t>
                </a:r>
                <a:r>
                  <a:rPr lang="en-GB" sz="1800" u="sng" dirty="0" smtClean="0"/>
                  <a:t>measured</a:t>
                </a:r>
                <a:r>
                  <a:rPr lang="en-GB" sz="1800" dirty="0" smtClean="0"/>
                  <a:t> beams forward through full cooling channel simulation </a:t>
                </a:r>
              </a:p>
              <a:p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Select a ‘NF-like’ Gaussian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sz="1800" dirty="0" smtClean="0"/>
                  <a:t> distribution of </a:t>
                </a:r>
                <a:r>
                  <a:rPr lang="en-GB" sz="1800" dirty="0" err="1" smtClean="0"/>
                  <a:t>muons</a:t>
                </a:r>
                <a:r>
                  <a:rPr lang="en-GB" sz="1800" dirty="0" smtClean="0"/>
                  <a:t> to send down the channel.</a:t>
                </a:r>
              </a:p>
            </p:txBody>
          </p:sp>
        </mc:Choice>
        <mc:Fallback xmlns="">
          <p:sp>
            <p:nvSpPr>
              <p:cNvPr id="6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51520" y="2130552"/>
                <a:ext cx="2444055" cy="4466800"/>
              </a:xfrm>
              <a:blipFill rotWithShape="1">
                <a:blip r:embed="rId4"/>
                <a:stretch>
                  <a:fillRect l="-1995" t="-683" r="-3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Arrow 30"/>
          <p:cNvSpPr/>
          <p:nvPr/>
        </p:nvSpPr>
        <p:spPr>
          <a:xfrm>
            <a:off x="5105400" y="1266824"/>
            <a:ext cx="571500" cy="638175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/>
          <a:lstStyle/>
          <a:p>
            <a:r>
              <a:rPr lang="en-GB" dirty="0" smtClean="0"/>
              <a:t>Expected Performance of the Cooling Channel</a:t>
            </a:r>
            <a:endParaRPr lang="en-GB" dirty="0"/>
          </a:p>
        </p:txBody>
      </p:sp>
      <p:grpSp>
        <p:nvGrpSpPr>
          <p:cNvPr id="43" name="Group 42"/>
          <p:cNvGrpSpPr/>
          <p:nvPr/>
        </p:nvGrpSpPr>
        <p:grpSpPr>
          <a:xfrm>
            <a:off x="3533775" y="1752600"/>
            <a:ext cx="4762500" cy="3467100"/>
            <a:chOff x="3524250" y="1752600"/>
            <a:chExt cx="4762500" cy="3467100"/>
          </a:xfrm>
        </p:grpSpPr>
        <p:sp>
          <p:nvSpPr>
            <p:cNvPr id="39" name="Rectangle 38"/>
            <p:cNvSpPr/>
            <p:nvPr/>
          </p:nvSpPr>
          <p:spPr>
            <a:xfrm>
              <a:off x="3524250" y="1752600"/>
              <a:ext cx="4762500" cy="34671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746054" y="1894703"/>
              <a:ext cx="4271058" cy="3240388"/>
              <a:chOff x="564704" y="1046978"/>
              <a:chExt cx="4271058" cy="324038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4704" y="1046978"/>
                <a:ext cx="4234442" cy="3229187"/>
              </a:xfrm>
              <a:prstGeom prst="rect">
                <a:avLst/>
              </a:prstGeom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708720" y="4010367"/>
                <a:ext cx="1273558" cy="276999"/>
                <a:chOff x="251520" y="5168225"/>
                <a:chExt cx="1273558" cy="276999"/>
              </a:xfrm>
            </p:grpSpPr>
            <p:cxnSp>
              <p:nvCxnSpPr>
                <p:cNvPr id="14" name="Straight Arrow Connector 13"/>
                <p:cNvCxnSpPr/>
                <p:nvPr/>
              </p:nvCxnSpPr>
              <p:spPr>
                <a:xfrm flipH="1">
                  <a:off x="251520" y="5384249"/>
                  <a:ext cx="108012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467544" y="5168225"/>
                  <a:ext cx="10575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>
                      <a:solidFill>
                        <a:schemeClr val="accent1"/>
                      </a:solidFill>
                    </a:rPr>
                    <a:t>Very long tails</a:t>
                  </a:r>
                  <a:endParaRPr lang="en-GB" sz="1200" dirty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3445024" y="4010367"/>
                <a:ext cx="1390738" cy="276999"/>
                <a:chOff x="-59098" y="5168225"/>
                <a:chExt cx="1390738" cy="276999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H="1">
                  <a:off x="251520" y="5384249"/>
                  <a:ext cx="1080120" cy="0"/>
                </a:xfrm>
                <a:prstGeom prst="straightConnector1">
                  <a:avLst/>
                </a:prstGeom>
                <a:ln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-59098" y="5168225"/>
                  <a:ext cx="10575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>
                      <a:solidFill>
                        <a:schemeClr val="accent1"/>
                      </a:solidFill>
                    </a:rPr>
                    <a:t>Very long tails</a:t>
                  </a:r>
                  <a:endParaRPr lang="en-GB" sz="1200" dirty="0">
                    <a:solidFill>
                      <a:schemeClr val="accent1"/>
                    </a:solidFill>
                  </a:endParaRPr>
                </a:p>
              </p:txBody>
            </p:sp>
          </p:grpSp>
        </p:grpSp>
      </p:grpSp>
      <p:sp>
        <p:nvSpPr>
          <p:cNvPr id="44" name="TextBox 43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19/20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5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2052 -0.313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156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 smtClean="0">
                <a:solidFill>
                  <a:schemeClr val="tx1"/>
                </a:solidFill>
              </a:rPr>
              <a:t>About MICE</a:t>
            </a:r>
            <a:endParaRPr lang="en-GB" cap="small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Ionisation cooling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The Muon Ionisation Cooling Experiment (MICE)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The beam line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548965" y="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2/20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Expected Performance of the Cooling Channel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7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51520" y="2130552"/>
                <a:ext cx="2444055" cy="44668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 Propagate </a:t>
                </a:r>
                <a:r>
                  <a:rPr lang="en-GB" sz="1800" u="sng" dirty="0" smtClean="0"/>
                  <a:t>measured</a:t>
                </a:r>
                <a:r>
                  <a:rPr lang="en-GB" sz="1800" dirty="0" smtClean="0"/>
                  <a:t> beams forward through full </a:t>
                </a:r>
                <a:r>
                  <a:rPr lang="en-GB" sz="1800" dirty="0" smtClean="0"/>
                  <a:t>simulated cooling channel.</a:t>
                </a:r>
                <a:endParaRPr lang="en-GB" sz="1800" dirty="0" smtClean="0"/>
              </a:p>
              <a:p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Select a ‘NF-like’ Gaussian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sz="1800" dirty="0" smtClean="0"/>
                  <a:t> distribution of </a:t>
                </a:r>
                <a:r>
                  <a:rPr lang="en-GB" sz="1800" dirty="0" err="1" smtClean="0"/>
                  <a:t>muons</a:t>
                </a:r>
                <a:r>
                  <a:rPr lang="en-GB" sz="1800" dirty="0" smtClean="0"/>
                  <a:t> to send down the channel.</a:t>
                </a:r>
              </a:p>
              <a:p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Track matching through channel.</a:t>
                </a:r>
              </a:p>
              <a:p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/>
                  <a:t>Track emittance reduction across the channel.</a:t>
                </a:r>
              </a:p>
              <a:p>
                <a:endParaRPr lang="en-GB" sz="1800" dirty="0" smtClean="0"/>
              </a:p>
            </p:txBody>
          </p:sp>
        </mc:Choice>
        <mc:Fallback>
          <p:sp>
            <p:nvSpPr>
              <p:cNvPr id="6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51520" y="2130552"/>
                <a:ext cx="2444055" cy="4466800"/>
              </a:xfrm>
              <a:blipFill rotWithShape="1">
                <a:blip r:embed="rId2"/>
                <a:stretch>
                  <a:fillRect l="-1995" t="-683" r="-3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3713853" y="610526"/>
            <a:ext cx="4524695" cy="6165526"/>
            <a:chOff x="3713853" y="610526"/>
            <a:chExt cx="4524695" cy="616552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3853" y="610526"/>
              <a:ext cx="4524695" cy="30600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4985" y="3716052"/>
              <a:ext cx="4522430" cy="30600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</p:grpSp>
      <p:cxnSp>
        <p:nvCxnSpPr>
          <p:cNvPr id="4" name="Straight Connector 3"/>
          <p:cNvCxnSpPr/>
          <p:nvPr/>
        </p:nvCxnSpPr>
        <p:spPr>
          <a:xfrm>
            <a:off x="4972050" y="4238625"/>
            <a:ext cx="295275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72050" y="4648200"/>
            <a:ext cx="2962275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658100" y="4248150"/>
            <a:ext cx="0" cy="40957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96200" y="4257675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17%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19/20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 single-particle emittance measurements of the MICE beam line.</a:t>
            </a:r>
          </a:p>
          <a:p>
            <a:r>
              <a:rPr lang="en-GB" dirty="0" smtClean="0"/>
              <a:t>Good agreement with simulations.</a:t>
            </a:r>
          </a:p>
          <a:p>
            <a:r>
              <a:rPr lang="en-GB" dirty="0" smtClean="0"/>
              <a:t>Propagating a sub-selection of </a:t>
            </a:r>
            <a:r>
              <a:rPr lang="en-GB" u="sng" dirty="0" smtClean="0"/>
              <a:t>real measured </a:t>
            </a:r>
            <a:r>
              <a:rPr lang="en-GB" u="sng" dirty="0" err="1" smtClean="0"/>
              <a:t>muons</a:t>
            </a:r>
            <a:r>
              <a:rPr lang="en-GB" dirty="0" smtClean="0"/>
              <a:t> through cooling channel demonstrates excellent beam matching and cooling performance.</a:t>
            </a:r>
          </a:p>
          <a:p>
            <a:r>
              <a:rPr lang="en-GB" dirty="0" smtClean="0"/>
              <a:t>MICE Step VI promises to be very exciting!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433549" y="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20/20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166"/>
          <p:cNvGrpSpPr/>
          <p:nvPr/>
        </p:nvGrpSpPr>
        <p:grpSpPr>
          <a:xfrm>
            <a:off x="4567716" y="1697340"/>
            <a:ext cx="2333675" cy="3516082"/>
            <a:chOff x="4567716" y="1697340"/>
            <a:chExt cx="2333675" cy="3516082"/>
          </a:xfrm>
        </p:grpSpPr>
        <p:sp>
          <p:nvSpPr>
            <p:cNvPr id="118" name="Down Arrow 117"/>
            <p:cNvSpPr/>
            <p:nvPr/>
          </p:nvSpPr>
          <p:spPr>
            <a:xfrm>
              <a:off x="4567716" y="1697340"/>
              <a:ext cx="2333675" cy="1537179"/>
            </a:xfrm>
            <a:prstGeom prst="downArrow">
              <a:avLst>
                <a:gd name="adj1" fmla="val 68108"/>
                <a:gd name="adj2" fmla="val 606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TextBox 118"/>
            <p:cNvSpPr txBox="1"/>
            <p:nvPr/>
          </p:nvSpPr>
          <p:spPr>
            <a:xfrm rot="16200000">
              <a:off x="5442605" y="2203170"/>
              <a:ext cx="6254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cap="small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RF</a:t>
              </a:r>
              <a:endParaRPr lang="en-GB" sz="3200" cap="small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907017" y="3162013"/>
              <a:ext cx="16694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Restores only </a:t>
              </a:r>
              <a:r>
                <a:rPr lang="en-GB" u="sng" dirty="0" smtClean="0"/>
                <a:t>longitudinal </a:t>
              </a:r>
              <a:r>
                <a:rPr lang="en-GB" dirty="0" smtClean="0"/>
                <a:t>momentum</a:t>
              </a:r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4902383" y="4249055"/>
                  <a:ext cx="1678675" cy="964367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FF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GB" dirty="0" smtClean="0"/>
                    <a:t>,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GB" dirty="0" smtClean="0"/>
                    <a:t> phase space reduced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2383" y="4249055"/>
                  <a:ext cx="1678675" cy="96436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625" b="-8750"/>
                  </a:stretch>
                </a:blipFill>
                <a:ln>
                  <a:solidFill>
                    <a:srgbClr val="FFFFF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5" name="Straight Arrow Connector 124"/>
            <p:cNvCxnSpPr/>
            <p:nvPr/>
          </p:nvCxnSpPr>
          <p:spPr>
            <a:xfrm>
              <a:off x="5741720" y="4058047"/>
              <a:ext cx="1" cy="163712"/>
            </a:xfrm>
            <a:prstGeom prst="straightConnector1">
              <a:avLst/>
            </a:prstGeom>
            <a:ln w="66675" cmpd="dbl"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2750945" y="1765580"/>
            <a:ext cx="2301566" cy="3497735"/>
            <a:chOff x="2750945" y="1765580"/>
            <a:chExt cx="2301566" cy="3497735"/>
          </a:xfrm>
        </p:grpSpPr>
        <p:sp>
          <p:nvSpPr>
            <p:cNvPr id="116" name="Down Arrow 115"/>
            <p:cNvSpPr/>
            <p:nvPr/>
          </p:nvSpPr>
          <p:spPr>
            <a:xfrm>
              <a:off x="3287785" y="1765580"/>
              <a:ext cx="1205923" cy="2642647"/>
            </a:xfrm>
            <a:prstGeom prst="downArrow">
              <a:avLst>
                <a:gd name="adj1" fmla="val 68108"/>
                <a:gd name="adj2" fmla="val 606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TextBox 116"/>
            <p:cNvSpPr txBox="1"/>
            <p:nvPr/>
          </p:nvSpPr>
          <p:spPr>
            <a:xfrm rot="16200000">
              <a:off x="2975837" y="2795480"/>
              <a:ext cx="18101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cap="small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Absorber</a:t>
              </a:r>
              <a:endParaRPr lang="en-GB" sz="3200" cap="small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750945" y="4339985"/>
              <a:ext cx="2301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Reduces </a:t>
              </a:r>
              <a:r>
                <a:rPr lang="en-GB" u="sng" dirty="0" smtClean="0"/>
                <a:t>all</a:t>
              </a:r>
              <a:r>
                <a:rPr lang="en-GB" dirty="0" smtClean="0"/>
                <a:t> momentum components</a:t>
              </a:r>
              <a:endParaRPr lang="en-GB" dirty="0"/>
            </a:p>
          </p:txBody>
        </p:sp>
      </p:grpSp>
      <p:sp>
        <p:nvSpPr>
          <p:cNvPr id="143" name="Down Arrow 142"/>
          <p:cNvSpPr/>
          <p:nvPr/>
        </p:nvSpPr>
        <p:spPr>
          <a:xfrm rot="10800000">
            <a:off x="7165293" y="3511516"/>
            <a:ext cx="1508108" cy="2459379"/>
          </a:xfrm>
          <a:prstGeom prst="downArrow">
            <a:avLst>
              <a:gd name="adj1" fmla="val 69909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6931929" y="2554588"/>
                <a:ext cx="1985156" cy="956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Require </a:t>
                </a:r>
                <a:r>
                  <a:rPr lang="en-GB" u="sng" dirty="0" smtClean="0"/>
                  <a:t>small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 at absorber </a:t>
                </a:r>
                <a:r>
                  <a:rPr lang="en-GB" dirty="0" smtClean="0">
                    <a:sym typeface="Wingdings" pitchFamily="2" charset="2"/>
                  </a:rPr>
                  <a:t> tight focus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smtClean="0"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  <a:sym typeface="Wingdings" pitchFamily="2" charset="2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GB" dirty="0" smtClean="0"/>
                  <a:t> field</a:t>
                </a:r>
                <a:endParaRPr lang="en-GB" dirty="0"/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929" y="2554588"/>
                <a:ext cx="1985156" cy="956929"/>
              </a:xfrm>
              <a:prstGeom prst="rect">
                <a:avLst/>
              </a:prstGeom>
              <a:blipFill rotWithShape="1">
                <a:blip r:embed="rId4"/>
                <a:stretch>
                  <a:fillRect l="-1534" t="-3185" r="-4601" b="-95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Rounded Rectangle 146"/>
          <p:cNvSpPr/>
          <p:nvPr/>
        </p:nvSpPr>
        <p:spPr>
          <a:xfrm>
            <a:off x="4487923" y="5472753"/>
            <a:ext cx="1423749" cy="1351129"/>
          </a:xfrm>
          <a:prstGeom prst="roundRect">
            <a:avLst>
              <a:gd name="adj" fmla="val 11642"/>
            </a:avLst>
          </a:prstGeom>
          <a:solidFill>
            <a:schemeClr val="tx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ounded Rectangle 147"/>
          <p:cNvSpPr/>
          <p:nvPr/>
        </p:nvSpPr>
        <p:spPr>
          <a:xfrm>
            <a:off x="6376199" y="5472753"/>
            <a:ext cx="2151505" cy="1360224"/>
          </a:xfrm>
          <a:prstGeom prst="roundRect">
            <a:avLst>
              <a:gd name="adj" fmla="val 11642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60064"/>
            <a:ext cx="2139696" cy="1261872"/>
          </a:xfrm>
        </p:spPr>
        <p:txBody>
          <a:bodyPr/>
          <a:lstStyle/>
          <a:p>
            <a:r>
              <a:rPr lang="en-GB" sz="3200" dirty="0" smtClean="0"/>
              <a:t>Ionisation Cooling</a:t>
            </a:r>
            <a:endParaRPr lang="en-GB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Placeholder 8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04716" y="2037472"/>
                <a:ext cx="2405829" cy="4581689"/>
              </a:xfrm>
            </p:spPr>
            <p:txBody>
              <a:bodyPr>
                <a:noAutofit/>
              </a:bodyPr>
              <a:lstStyle/>
              <a:p>
                <a:pPr indent="180000"/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/>
                        <a:ea typeface="Cambria Math"/>
                      </a:rPr>
                      <m:t>∎ </m:t>
                    </m:r>
                    <m:r>
                      <a:rPr lang="en-GB" sz="1800" b="1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1800" b="1" u="sng" dirty="0" smtClean="0"/>
                  <a:t>Cooling</a:t>
                </a:r>
                <a:r>
                  <a:rPr lang="en-GB" sz="1800" dirty="0" smtClean="0"/>
                  <a:t>: reduction of the beam </a:t>
                </a:r>
                <a:r>
                  <a:rPr lang="en-GB" sz="1800" dirty="0" smtClean="0"/>
                  <a:t>volume in </a:t>
                </a:r>
                <a:r>
                  <a:rPr lang="en-GB" sz="1800" dirty="0" smtClean="0"/>
                  <a:t>2, 4, or 6 dimensional phase space.</a:t>
                </a:r>
              </a:p>
              <a:p>
                <a:pPr indent="180000"/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Light-to-moderate </a:t>
                </a:r>
                <a:r>
                  <a:rPr lang="en-GB" sz="1800" dirty="0" smtClean="0"/>
                  <a:t>4D</a:t>
                </a:r>
                <a:r>
                  <a:rPr lang="en-GB" sz="1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GB" sz="1800" dirty="0" smtClean="0"/>
                  <a:t>cooling </a:t>
                </a:r>
                <a:r>
                  <a:rPr lang="en-GB" sz="1800" dirty="0" smtClean="0"/>
                  <a:t>required for Neutrino Factory.</a:t>
                </a:r>
              </a:p>
              <a:p>
                <a:pPr indent="180000"/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>
                    <a:solidFill>
                      <a:schemeClr val="tx2">
                        <a:lumMod val="75000"/>
                      </a:schemeClr>
                    </a:solidFill>
                  </a:rPr>
                  <a:t> Intense</a:t>
                </a:r>
                <a:r>
                  <a:rPr lang="en-GB" sz="1800" dirty="0" smtClean="0"/>
                  <a:t> </a:t>
                </a:r>
                <a:r>
                  <a:rPr lang="en-GB" sz="1800" dirty="0" smtClean="0"/>
                  <a:t>6D cooling </a:t>
                </a:r>
                <a:r>
                  <a:rPr lang="en-GB" sz="1800" dirty="0" smtClean="0"/>
                  <a:t>required for Muon Collider.</a:t>
                </a:r>
              </a:p>
              <a:p>
                <a:pPr indent="180000"/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 Begin with </a:t>
                </a:r>
                <a:r>
                  <a:rPr lang="en-GB" sz="1800" u="sng" dirty="0" smtClean="0"/>
                  <a:t>ionisation cooling.</a:t>
                </a:r>
                <a:endParaRPr lang="en-GB" sz="1800" dirty="0"/>
              </a:p>
            </p:txBody>
          </p:sp>
        </mc:Choice>
        <mc:Fallback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04716" y="2037472"/>
                <a:ext cx="2405829" cy="4581689"/>
              </a:xfrm>
              <a:blipFill rotWithShape="1">
                <a:blip r:embed="rId5"/>
                <a:stretch>
                  <a:fillRect l="-2284" t="-665" r="-4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Rectangle 143"/>
          <p:cNvSpPr/>
          <p:nvPr/>
        </p:nvSpPr>
        <p:spPr>
          <a:xfrm>
            <a:off x="2778241" y="5873619"/>
            <a:ext cx="6393055" cy="1003110"/>
          </a:xfrm>
          <a:prstGeom prst="rect">
            <a:avLst/>
          </a:prstGeom>
          <a:solidFill>
            <a:schemeClr val="bg1">
              <a:lumMod val="9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4449854" y="719459"/>
            <a:ext cx="2601779" cy="1477895"/>
            <a:chOff x="5135524" y="2105246"/>
            <a:chExt cx="3657603" cy="2077637"/>
          </a:xfrm>
          <a:effectLst/>
        </p:grpSpPr>
        <p:sp>
          <p:nvSpPr>
            <p:cNvPr id="43" name="Rectangle 42"/>
            <p:cNvSpPr/>
            <p:nvPr/>
          </p:nvSpPr>
          <p:spPr>
            <a:xfrm>
              <a:off x="5135524" y="2852183"/>
              <a:ext cx="3657603" cy="5837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135524" y="2105246"/>
              <a:ext cx="914401" cy="2077637"/>
              <a:chOff x="5135524" y="2105246"/>
              <a:chExt cx="914401" cy="2077637"/>
            </a:xfrm>
          </p:grpSpPr>
          <p:sp>
            <p:nvSpPr>
              <p:cNvPr id="22" name="Arc 21"/>
              <p:cNvSpPr/>
              <p:nvPr/>
            </p:nvSpPr>
            <p:spPr>
              <a:xfrm>
                <a:off x="5135524" y="2105246"/>
                <a:ext cx="914400" cy="1493875"/>
              </a:xfrm>
              <a:prstGeom prst="arc">
                <a:avLst>
                  <a:gd name="adj1" fmla="val 10911625"/>
                  <a:gd name="adj2" fmla="val 21525654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Arc 22"/>
              <p:cNvSpPr/>
              <p:nvPr/>
            </p:nvSpPr>
            <p:spPr>
              <a:xfrm rot="10800000">
                <a:off x="5135525" y="2689008"/>
                <a:ext cx="914400" cy="1493875"/>
              </a:xfrm>
              <a:prstGeom prst="arc">
                <a:avLst>
                  <a:gd name="adj1" fmla="val 10750512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167422" y="2184991"/>
                <a:ext cx="850604" cy="1903228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90000">
                    <a:srgbClr val="1A87C7"/>
                  </a:gs>
                  <a:gs pos="100000">
                    <a:schemeClr val="accent4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049924" y="2105246"/>
              <a:ext cx="914401" cy="2077637"/>
              <a:chOff x="5135524" y="2105246"/>
              <a:chExt cx="914401" cy="2077637"/>
            </a:xfrm>
          </p:grpSpPr>
          <p:sp>
            <p:nvSpPr>
              <p:cNvPr id="32" name="Arc 31"/>
              <p:cNvSpPr/>
              <p:nvPr/>
            </p:nvSpPr>
            <p:spPr>
              <a:xfrm>
                <a:off x="5135524" y="2105246"/>
                <a:ext cx="914400" cy="1493875"/>
              </a:xfrm>
              <a:prstGeom prst="arc">
                <a:avLst>
                  <a:gd name="adj1" fmla="val 10911625"/>
                  <a:gd name="adj2" fmla="val 21525654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Arc 32"/>
              <p:cNvSpPr/>
              <p:nvPr/>
            </p:nvSpPr>
            <p:spPr>
              <a:xfrm rot="10800000">
                <a:off x="5135525" y="2689008"/>
                <a:ext cx="914400" cy="1493875"/>
              </a:xfrm>
              <a:prstGeom prst="arc">
                <a:avLst>
                  <a:gd name="adj1" fmla="val 10750512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167422" y="2184991"/>
                <a:ext cx="850604" cy="1903228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90000">
                    <a:srgbClr val="1A87C7"/>
                  </a:gs>
                  <a:gs pos="100000">
                    <a:schemeClr val="accent4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964325" y="2105246"/>
              <a:ext cx="914401" cy="2077637"/>
              <a:chOff x="5135524" y="2105246"/>
              <a:chExt cx="914401" cy="2077637"/>
            </a:xfrm>
          </p:grpSpPr>
          <p:sp>
            <p:nvSpPr>
              <p:cNvPr id="36" name="Arc 35"/>
              <p:cNvSpPr/>
              <p:nvPr/>
            </p:nvSpPr>
            <p:spPr>
              <a:xfrm>
                <a:off x="5135524" y="2105246"/>
                <a:ext cx="914400" cy="1493875"/>
              </a:xfrm>
              <a:prstGeom prst="arc">
                <a:avLst>
                  <a:gd name="adj1" fmla="val 10911625"/>
                  <a:gd name="adj2" fmla="val 21525654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Arc 36"/>
              <p:cNvSpPr/>
              <p:nvPr/>
            </p:nvSpPr>
            <p:spPr>
              <a:xfrm rot="10800000">
                <a:off x="5135525" y="2689008"/>
                <a:ext cx="914400" cy="1493875"/>
              </a:xfrm>
              <a:prstGeom prst="arc">
                <a:avLst>
                  <a:gd name="adj1" fmla="val 10750512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167422" y="2184991"/>
                <a:ext cx="850604" cy="1903228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90000">
                    <a:srgbClr val="1A87C7"/>
                  </a:gs>
                  <a:gs pos="100000">
                    <a:schemeClr val="accent4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878726" y="2105246"/>
              <a:ext cx="914401" cy="2077637"/>
              <a:chOff x="5135524" y="2105246"/>
              <a:chExt cx="914401" cy="2077637"/>
            </a:xfrm>
          </p:grpSpPr>
          <p:sp>
            <p:nvSpPr>
              <p:cNvPr id="40" name="Arc 39"/>
              <p:cNvSpPr/>
              <p:nvPr/>
            </p:nvSpPr>
            <p:spPr>
              <a:xfrm>
                <a:off x="5135524" y="2105246"/>
                <a:ext cx="914400" cy="1493875"/>
              </a:xfrm>
              <a:prstGeom prst="arc">
                <a:avLst>
                  <a:gd name="adj1" fmla="val 10911625"/>
                  <a:gd name="adj2" fmla="val 21525654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Arc 40"/>
              <p:cNvSpPr/>
              <p:nvPr/>
            </p:nvSpPr>
            <p:spPr>
              <a:xfrm rot="10800000">
                <a:off x="5135525" y="2689008"/>
                <a:ext cx="914400" cy="1493875"/>
              </a:xfrm>
              <a:prstGeom prst="arc">
                <a:avLst>
                  <a:gd name="adj1" fmla="val 10750512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167422" y="2184991"/>
                <a:ext cx="850604" cy="1903228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90000">
                    <a:srgbClr val="1A87C7"/>
                  </a:gs>
                  <a:gs pos="100000">
                    <a:schemeClr val="accent4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5" name="Oval 44"/>
          <p:cNvSpPr/>
          <p:nvPr/>
        </p:nvSpPr>
        <p:spPr>
          <a:xfrm>
            <a:off x="3314977" y="874033"/>
            <a:ext cx="1145510" cy="1158134"/>
          </a:xfrm>
          <a:prstGeom prst="ellipse">
            <a:avLst/>
          </a:prstGeom>
          <a:gradFill flip="none" rotWithShape="1">
            <a:gsLst>
              <a:gs pos="98000">
                <a:srgbClr val="5E9EFF"/>
              </a:gs>
              <a:gs pos="74000">
                <a:srgbClr val="85C2FF"/>
              </a:gs>
              <a:gs pos="33000">
                <a:srgbClr val="C4D6EB"/>
              </a:gs>
              <a:gs pos="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7051633" y="879339"/>
            <a:ext cx="1145510" cy="1158134"/>
          </a:xfrm>
          <a:prstGeom prst="ellipse">
            <a:avLst/>
          </a:prstGeom>
          <a:gradFill flip="none" rotWithShape="1">
            <a:gsLst>
              <a:gs pos="98000">
                <a:srgbClr val="5E9EFF"/>
              </a:gs>
              <a:gs pos="74000">
                <a:srgbClr val="85C2FF"/>
              </a:gs>
              <a:gs pos="33000">
                <a:srgbClr val="C4D6EB"/>
              </a:gs>
              <a:gs pos="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3304344" y="874033"/>
            <a:ext cx="1145510" cy="1158134"/>
          </a:xfrm>
          <a:prstGeom prst="ellipse">
            <a:avLst/>
          </a:prstGeom>
          <a:blipFill dpi="0" rotWithShape="1">
            <a:blip r:embed="rId6">
              <a:alphaModFix amt="28000"/>
            </a:blip>
            <a:srcRect/>
            <a:tile tx="0" ty="0" sx="50000" sy="50000" flip="none" algn="tl"/>
          </a:blipFill>
          <a:ln>
            <a:solidFill>
              <a:schemeClr val="accent6">
                <a:lumMod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7051632" y="874033"/>
            <a:ext cx="1145510" cy="1158134"/>
          </a:xfrm>
          <a:prstGeom prst="ellipse">
            <a:avLst/>
          </a:prstGeom>
          <a:blipFill dpi="0" rotWithShape="1">
            <a:blip r:embed="rId6">
              <a:alphaModFix amt="28000"/>
            </a:blip>
            <a:srcRect/>
            <a:tile tx="0" ty="0" sx="50000" sy="50000" flip="none" algn="tl"/>
          </a:blipFill>
          <a:ln>
            <a:solidFill>
              <a:schemeClr val="accent6">
                <a:lumMod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8" name="Group 67"/>
          <p:cNvGrpSpPr/>
          <p:nvPr/>
        </p:nvGrpSpPr>
        <p:grpSpPr>
          <a:xfrm>
            <a:off x="8184322" y="719459"/>
            <a:ext cx="1300889" cy="1477895"/>
            <a:chOff x="5135524" y="2105246"/>
            <a:chExt cx="1828801" cy="2077637"/>
          </a:xfrm>
          <a:effectLst/>
        </p:grpSpPr>
        <p:sp>
          <p:nvSpPr>
            <p:cNvPr id="69" name="Rectangle 68"/>
            <p:cNvSpPr/>
            <p:nvPr/>
          </p:nvSpPr>
          <p:spPr>
            <a:xfrm>
              <a:off x="5135525" y="2852183"/>
              <a:ext cx="1796902" cy="5837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5135524" y="2105246"/>
              <a:ext cx="914401" cy="2077637"/>
              <a:chOff x="5135524" y="2105246"/>
              <a:chExt cx="914401" cy="2077637"/>
            </a:xfrm>
          </p:grpSpPr>
          <p:sp>
            <p:nvSpPr>
              <p:cNvPr id="83" name="Arc 82"/>
              <p:cNvSpPr/>
              <p:nvPr/>
            </p:nvSpPr>
            <p:spPr>
              <a:xfrm>
                <a:off x="5135524" y="2105246"/>
                <a:ext cx="914400" cy="1493875"/>
              </a:xfrm>
              <a:prstGeom prst="arc">
                <a:avLst>
                  <a:gd name="adj1" fmla="val 10911625"/>
                  <a:gd name="adj2" fmla="val 21525654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Arc 83"/>
              <p:cNvSpPr/>
              <p:nvPr/>
            </p:nvSpPr>
            <p:spPr>
              <a:xfrm rot="10800000">
                <a:off x="5135525" y="2689008"/>
                <a:ext cx="914400" cy="1493875"/>
              </a:xfrm>
              <a:prstGeom prst="arc">
                <a:avLst>
                  <a:gd name="adj1" fmla="val 10750512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67422" y="2184991"/>
                <a:ext cx="850604" cy="1903228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90000">
                    <a:srgbClr val="1A87C7"/>
                  </a:gs>
                  <a:gs pos="100000">
                    <a:schemeClr val="accent4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6049924" y="2105246"/>
              <a:ext cx="914401" cy="2077637"/>
              <a:chOff x="5135524" y="2105246"/>
              <a:chExt cx="914401" cy="2077637"/>
            </a:xfrm>
          </p:grpSpPr>
          <p:sp>
            <p:nvSpPr>
              <p:cNvPr id="80" name="Arc 79"/>
              <p:cNvSpPr/>
              <p:nvPr/>
            </p:nvSpPr>
            <p:spPr>
              <a:xfrm>
                <a:off x="5135524" y="2105246"/>
                <a:ext cx="914400" cy="1493875"/>
              </a:xfrm>
              <a:prstGeom prst="arc">
                <a:avLst>
                  <a:gd name="adj1" fmla="val 10911625"/>
                  <a:gd name="adj2" fmla="val 21525654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Arc 80"/>
              <p:cNvSpPr/>
              <p:nvPr/>
            </p:nvSpPr>
            <p:spPr>
              <a:xfrm rot="10800000">
                <a:off x="5135525" y="2689008"/>
                <a:ext cx="914400" cy="1493875"/>
              </a:xfrm>
              <a:prstGeom prst="arc">
                <a:avLst>
                  <a:gd name="adj1" fmla="val 10750512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167422" y="2184991"/>
                <a:ext cx="850604" cy="1903228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90000">
                    <a:srgbClr val="1A87C7"/>
                  </a:gs>
                  <a:gs pos="100000">
                    <a:schemeClr val="accent4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101" name="Straight Arrow Connector 100"/>
          <p:cNvCxnSpPr/>
          <p:nvPr/>
        </p:nvCxnSpPr>
        <p:spPr>
          <a:xfrm flipV="1">
            <a:off x="4758788" y="1134709"/>
            <a:ext cx="347099" cy="328720"/>
          </a:xfrm>
          <a:prstGeom prst="straightConnector1">
            <a:avLst/>
          </a:prstGeom>
          <a:ln w="47625" cap="rnd" cmpd="sng">
            <a:solidFill>
              <a:schemeClr val="tx1"/>
            </a:solidFill>
            <a:headEnd type="oval" w="lg" len="lg"/>
            <a:tailEnd type="triangle" w="med" len="med"/>
          </a:ln>
          <a:effectLst>
            <a:glow rad="25400">
              <a:srgbClr val="FFFFFF">
                <a:alpha val="81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5734859" y="1134708"/>
            <a:ext cx="601614" cy="328721"/>
          </a:xfrm>
          <a:prstGeom prst="straightConnector1">
            <a:avLst/>
          </a:prstGeom>
          <a:ln w="47625" cap="rnd" cmpd="sng">
            <a:headEnd type="oval" w="lg" len="lg"/>
            <a:tailEnd type="triangle" w="med" len="med"/>
          </a:ln>
          <a:effectLst>
            <a:glow rad="25400">
              <a:srgbClr val="FFFFFF">
                <a:alpha val="81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8491015" y="1310517"/>
            <a:ext cx="748521" cy="164362"/>
          </a:xfrm>
          <a:prstGeom prst="straightConnector1">
            <a:avLst/>
          </a:prstGeom>
          <a:ln w="47625" cap="rnd" cmpd="sng">
            <a:headEnd type="oval" w="lg" len="lg"/>
            <a:tailEnd type="triangle" w="med" len="med"/>
          </a:ln>
          <a:effectLst>
            <a:glow rad="25400">
              <a:srgbClr val="FFFFFF">
                <a:alpha val="81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3023905" y="1453100"/>
            <a:ext cx="6483997" cy="5306"/>
          </a:xfrm>
          <a:prstGeom prst="line">
            <a:avLst/>
          </a:prstGeom>
          <a:ln w="635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/>
        </p:nvSpPr>
        <p:spPr>
          <a:xfrm>
            <a:off x="4462818" y="5445457"/>
            <a:ext cx="1473958" cy="1378425"/>
          </a:xfrm>
          <a:prstGeom prst="roundRect">
            <a:avLst>
              <a:gd name="adj" fmla="val 11642"/>
            </a:avLst>
          </a:prstGeom>
          <a:noFill/>
          <a:ln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ounded Rectangle 145"/>
          <p:cNvSpPr/>
          <p:nvPr/>
        </p:nvSpPr>
        <p:spPr>
          <a:xfrm>
            <a:off x="6346480" y="5445457"/>
            <a:ext cx="2210942" cy="1378425"/>
          </a:xfrm>
          <a:prstGeom prst="roundRect">
            <a:avLst>
              <a:gd name="adj" fmla="val 11642"/>
            </a:avLst>
          </a:prstGeom>
          <a:noFill/>
          <a:ln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TextBox 153"/>
          <p:cNvSpPr txBox="1"/>
          <p:nvPr/>
        </p:nvSpPr>
        <p:spPr>
          <a:xfrm>
            <a:off x="4741178" y="5512853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Cooling</a:t>
            </a:r>
            <a:endParaRPr lang="en-GB" u="sn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505859" y="5512853"/>
            <a:ext cx="201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Heating (</a:t>
            </a:r>
            <a:r>
              <a:rPr lang="en-GB" u="sng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Mult</a:t>
            </a:r>
            <a:r>
              <a:rPr lang="en-GB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 Scat)</a:t>
            </a:r>
            <a:endParaRPr lang="en-GB" u="sn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248839" y="5827557"/>
                <a:ext cx="5286704" cy="10314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𝑑𝑋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𝑑𝑋</m:t>
                              </m:r>
                            </m:den>
                          </m:f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+  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0.014 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GeV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𝐸𝑚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839" y="5827557"/>
                <a:ext cx="5286704" cy="10314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2" name="Group 161"/>
          <p:cNvGrpSpPr/>
          <p:nvPr/>
        </p:nvGrpSpPr>
        <p:grpSpPr>
          <a:xfrm>
            <a:off x="6911789" y="506513"/>
            <a:ext cx="1600738" cy="1895447"/>
            <a:chOff x="6911789" y="506513"/>
            <a:chExt cx="1600738" cy="1895447"/>
          </a:xfrm>
        </p:grpSpPr>
        <p:grpSp>
          <p:nvGrpSpPr>
            <p:cNvPr id="137" name="Group 136"/>
            <p:cNvGrpSpPr/>
            <p:nvPr/>
          </p:nvGrpSpPr>
          <p:grpSpPr>
            <a:xfrm>
              <a:off x="6911789" y="506513"/>
              <a:ext cx="1593835" cy="1895447"/>
              <a:chOff x="3282346" y="506513"/>
              <a:chExt cx="1335394" cy="1895447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38" name="Curved Up Arrow 137"/>
              <p:cNvSpPr/>
              <p:nvPr/>
            </p:nvSpPr>
            <p:spPr>
              <a:xfrm>
                <a:off x="3287785" y="506513"/>
                <a:ext cx="1324517" cy="792555"/>
              </a:xfrm>
              <a:prstGeom prst="curvedUpArrow">
                <a:avLst>
                  <a:gd name="adj1" fmla="val 27797"/>
                  <a:gd name="adj2" fmla="val 63938"/>
                  <a:gd name="adj3" fmla="val 52036"/>
                </a:avLst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Curved Down Arrow 138"/>
              <p:cNvSpPr/>
              <p:nvPr/>
            </p:nvSpPr>
            <p:spPr>
              <a:xfrm>
                <a:off x="3282346" y="1609405"/>
                <a:ext cx="1335394" cy="792555"/>
              </a:xfrm>
              <a:prstGeom prst="curvedDownArrow">
                <a:avLst>
                  <a:gd name="adj1" fmla="val 25000"/>
                  <a:gd name="adj2" fmla="val 57101"/>
                  <a:gd name="adj3" fmla="val 47595"/>
                </a:avLst>
              </a:prstGeom>
              <a:grp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Box 157"/>
                <p:cNvSpPr txBox="1"/>
                <p:nvPr/>
              </p:nvSpPr>
              <p:spPr>
                <a:xfrm>
                  <a:off x="8026560" y="1928550"/>
                  <a:ext cx="4859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/>
                                <a:ea typeface="Cambria Math"/>
                              </a:rPr>
                              <m:t>𝜷</m:t>
                            </m:r>
                          </m:e>
                          <m:sub>
                            <m:r>
                              <a:rPr lang="en-GB" b="1" i="1"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58" name="TextBox 1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6560" y="1928550"/>
                  <a:ext cx="48596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/>
                <p:cNvSpPr txBox="1"/>
                <p:nvPr/>
              </p:nvSpPr>
              <p:spPr>
                <a:xfrm>
                  <a:off x="7985616" y="561070"/>
                  <a:ext cx="4859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/>
                                <a:ea typeface="Cambria Math"/>
                              </a:rPr>
                              <m:t>𝜷</m:t>
                            </m:r>
                          </m:e>
                          <m:sub>
                            <m:r>
                              <a:rPr lang="en-GB" b="1" i="1"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59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616" y="561070"/>
                  <a:ext cx="48596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8" name="TextBox 167"/>
          <p:cNvSpPr txBox="1"/>
          <p:nvPr/>
        </p:nvSpPr>
        <p:spPr>
          <a:xfrm rot="16200000">
            <a:off x="7305236" y="4441325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Minimise</a:t>
            </a:r>
            <a:endParaRPr lang="en-GB" sz="2400" cap="small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3594284" y="1031358"/>
            <a:ext cx="286605" cy="432070"/>
          </a:xfrm>
          <a:prstGeom prst="straightConnector1">
            <a:avLst/>
          </a:prstGeom>
          <a:ln w="47625" cap="rnd" cmpd="sng">
            <a:headEnd type="oval" w="lg" len="lg"/>
            <a:tailEnd type="triangle" w="med" len="med"/>
          </a:ln>
          <a:effectLst>
            <a:glow rad="25400">
              <a:srgbClr val="FFFFFF">
                <a:alpha val="81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4120359" y="1144451"/>
            <a:ext cx="211587" cy="318977"/>
          </a:xfrm>
          <a:prstGeom prst="straightConnector1">
            <a:avLst/>
          </a:prstGeom>
          <a:ln w="47625" cap="rnd" cmpd="sng">
            <a:headEnd type="oval" w="lg" len="lg"/>
            <a:tailEnd type="triangle" w="med" len="med"/>
          </a:ln>
          <a:effectLst>
            <a:glow rad="25400">
              <a:srgbClr val="FFFFFF">
                <a:alpha val="81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6721917" y="1156829"/>
            <a:ext cx="854731" cy="306599"/>
          </a:xfrm>
          <a:prstGeom prst="straightConnector1">
            <a:avLst/>
          </a:prstGeom>
          <a:ln w="47625" cap="rnd" cmpd="sng">
            <a:headEnd type="oval" w="lg" len="lg"/>
            <a:tailEnd type="triangle" w="med" len="med"/>
          </a:ln>
          <a:effectLst>
            <a:glow rad="25400">
              <a:srgbClr val="FFFFFF">
                <a:alpha val="81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7613457" y="1299068"/>
            <a:ext cx="461978" cy="164361"/>
          </a:xfrm>
          <a:prstGeom prst="straightConnector1">
            <a:avLst/>
          </a:prstGeom>
          <a:ln w="47625" cap="rnd" cmpd="sng">
            <a:headEnd type="oval" w="lg" len="lg"/>
            <a:tailEnd type="triangle" w="med" len="med"/>
          </a:ln>
          <a:effectLst>
            <a:glow rad="25400">
              <a:srgbClr val="FFFFFF">
                <a:alpha val="81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3023905" y="825474"/>
            <a:ext cx="410411" cy="637954"/>
          </a:xfrm>
          <a:prstGeom prst="straightConnector1">
            <a:avLst/>
          </a:prstGeom>
          <a:ln w="47625" cap="rnd" cmpd="sng">
            <a:headEnd type="oval" w="lg" len="lg"/>
            <a:tailEnd type="triangle" w="med" len="med"/>
          </a:ln>
          <a:effectLst>
            <a:glow rad="25400">
              <a:srgbClr val="FFFFFF">
                <a:alpha val="81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2844139" y="1240972"/>
                <a:ext cx="3816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139" y="1240972"/>
                <a:ext cx="381643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8548965" y="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3/20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7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56" grpId="0"/>
      <p:bldP spid="147" grpId="0" animBg="1"/>
      <p:bldP spid="148" grpId="0" animBg="1"/>
      <p:bldP spid="145" grpId="0" animBg="1"/>
      <p:bldP spid="146" grpId="0" animBg="1"/>
      <p:bldP spid="154" grpId="0"/>
      <p:bldP spid="155" grpId="0"/>
      <p:bldP spid="13" grpId="0"/>
      <p:bldP spid="1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391807" y="2987283"/>
            <a:ext cx="5369440" cy="3710457"/>
            <a:chOff x="3391807" y="2987283"/>
            <a:chExt cx="5369440" cy="3710457"/>
          </a:xfrm>
        </p:grpSpPr>
        <p:grpSp>
          <p:nvGrpSpPr>
            <p:cNvPr id="33" name="Group 32"/>
            <p:cNvGrpSpPr/>
            <p:nvPr/>
          </p:nvGrpSpPr>
          <p:grpSpPr>
            <a:xfrm>
              <a:off x="3613533" y="2987283"/>
              <a:ext cx="1299991" cy="3085971"/>
              <a:chOff x="3613533" y="2908453"/>
              <a:chExt cx="1299991" cy="3085971"/>
            </a:xfrm>
          </p:grpSpPr>
          <p:sp>
            <p:nvSpPr>
              <p:cNvPr id="25" name="Down Arrow 24"/>
              <p:cNvSpPr/>
              <p:nvPr/>
            </p:nvSpPr>
            <p:spPr>
              <a:xfrm>
                <a:off x="3613533" y="2908453"/>
                <a:ext cx="1299991" cy="3085971"/>
              </a:xfrm>
              <a:prstGeom prst="downArrow">
                <a:avLst>
                  <a:gd name="adj1" fmla="val 72034"/>
                  <a:gd name="adj2" fmla="val 4576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6200000">
                <a:off x="3189238" y="4075303"/>
                <a:ext cx="21155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cap="small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Spectrometer Solenoid</a:t>
                </a:r>
                <a:endParaRPr lang="en-GB" sz="2400" cap="small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391807" y="6029480"/>
                  <a:ext cx="5369440" cy="668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4T Solenoid containing scintillating fibre tracker. Measures muon components: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{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, </m:t>
                      </m:r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, </m:t>
                      </m:r>
                      <m:r>
                        <a:rPr lang="en-GB" b="0" i="1" smtClean="0">
                          <a:latin typeface="Cambria Math"/>
                        </a:rPr>
                        <m:t>𝑧</m:t>
                      </m:r>
                      <m:r>
                        <a:rPr lang="en-GB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}</m:t>
                      </m:r>
                    </m:oMath>
                  </a14:m>
                  <a:endParaRPr lang="en-GB" dirty="0"/>
                </a:p>
              </p:txBody>
            </p:sp>
          </mc:Choice>
          <mc:Fallback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1807" y="6029480"/>
                  <a:ext cx="5369440" cy="66826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08" t="-4545" b="-1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4847422" y="2987283"/>
            <a:ext cx="4094556" cy="2404781"/>
            <a:chOff x="4847422" y="2987283"/>
            <a:chExt cx="4094556" cy="2404781"/>
          </a:xfrm>
        </p:grpSpPr>
        <p:grpSp>
          <p:nvGrpSpPr>
            <p:cNvPr id="34" name="Group 33"/>
            <p:cNvGrpSpPr/>
            <p:nvPr/>
          </p:nvGrpSpPr>
          <p:grpSpPr>
            <a:xfrm>
              <a:off x="4847422" y="2987283"/>
              <a:ext cx="649996" cy="1647021"/>
              <a:chOff x="4913524" y="2908453"/>
              <a:chExt cx="649996" cy="1647021"/>
            </a:xfrm>
          </p:grpSpPr>
          <p:sp>
            <p:nvSpPr>
              <p:cNvPr id="28" name="Down Arrow 27"/>
              <p:cNvSpPr/>
              <p:nvPr/>
            </p:nvSpPr>
            <p:spPr>
              <a:xfrm>
                <a:off x="4913524" y="2908453"/>
                <a:ext cx="649996" cy="1647021"/>
              </a:xfrm>
              <a:prstGeom prst="downArrow">
                <a:avLst>
                  <a:gd name="adj1" fmla="val 72034"/>
                  <a:gd name="adj2" fmla="val 4576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6200000">
                <a:off x="4486549" y="3550778"/>
                <a:ext cx="14598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cap="small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Absorber</a:t>
                </a:r>
                <a:endParaRPr lang="en-GB" sz="2400" cap="small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854561" y="4745733"/>
              <a:ext cx="4087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Liquid hydrogen or solid Lithium Hydride. </a:t>
              </a:r>
            </a:p>
            <a:p>
              <a:r>
                <a:rPr lang="en-GB" dirty="0" smtClean="0"/>
                <a:t>Reduces muon momentum vector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18865" y="2520345"/>
            <a:ext cx="3308177" cy="1771611"/>
            <a:chOff x="5718865" y="2520345"/>
            <a:chExt cx="3308177" cy="1771611"/>
          </a:xfrm>
        </p:grpSpPr>
        <p:grpSp>
          <p:nvGrpSpPr>
            <p:cNvPr id="35" name="Group 34"/>
            <p:cNvGrpSpPr/>
            <p:nvPr/>
          </p:nvGrpSpPr>
          <p:grpSpPr>
            <a:xfrm>
              <a:off x="6312663" y="2520345"/>
              <a:ext cx="1102688" cy="1194051"/>
              <a:chOff x="6444867" y="2441515"/>
              <a:chExt cx="1102688" cy="1194051"/>
            </a:xfrm>
          </p:grpSpPr>
          <p:sp>
            <p:nvSpPr>
              <p:cNvPr id="29" name="Down Arrow 28"/>
              <p:cNvSpPr/>
              <p:nvPr/>
            </p:nvSpPr>
            <p:spPr>
              <a:xfrm>
                <a:off x="6444867" y="2441515"/>
                <a:ext cx="1102688" cy="1194051"/>
              </a:xfrm>
              <a:prstGeom prst="downArrow">
                <a:avLst>
                  <a:gd name="adj1" fmla="val 72034"/>
                  <a:gd name="adj2" fmla="val 4576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6654619" y="2819363"/>
                <a:ext cx="6831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cap="small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RF</a:t>
                </a:r>
                <a:endParaRPr lang="en-GB" sz="2400" cap="small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718865" y="3645625"/>
              <a:ext cx="3308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Reaccelerates muon, restoring lost energy</a:t>
              </a:r>
              <a:endParaRPr lang="en-GB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36414" y="507118"/>
            <a:ext cx="5329219" cy="2568300"/>
            <a:chOff x="3536414" y="428288"/>
            <a:chExt cx="5329219" cy="2568300"/>
          </a:xfrm>
        </p:grpSpPr>
        <p:grpSp>
          <p:nvGrpSpPr>
            <p:cNvPr id="20" name="Group 19"/>
            <p:cNvGrpSpPr/>
            <p:nvPr/>
          </p:nvGrpSpPr>
          <p:grpSpPr>
            <a:xfrm>
              <a:off x="3536414" y="428288"/>
              <a:ext cx="1377110" cy="2568300"/>
              <a:chOff x="3297230" y="3530673"/>
              <a:chExt cx="1656184" cy="2490615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297230" y="3573016"/>
                <a:ext cx="1656184" cy="2448272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0"/>
                    </a:schemeClr>
                  </a:gs>
                  <a:gs pos="39999">
                    <a:schemeClr val="accent3">
                      <a:lumMod val="60000"/>
                      <a:lumOff val="40000"/>
                    </a:schemeClr>
                  </a:gs>
                  <a:gs pos="70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593596" y="3530673"/>
                <a:ext cx="1063453" cy="358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u="sng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Measure</a:t>
                </a:r>
                <a:endParaRPr lang="en-GB" u="sng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913525" y="428288"/>
              <a:ext cx="2633030" cy="2171693"/>
              <a:chOff x="4953414" y="3530673"/>
              <a:chExt cx="2592288" cy="2370825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4953414" y="3573016"/>
                <a:ext cx="2592288" cy="2328482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39999">
                    <a:schemeClr val="accent6">
                      <a:lumMod val="60000"/>
                      <a:lumOff val="40000"/>
                    </a:schemeClr>
                  </a:gs>
                  <a:gs pos="7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923187" y="3530673"/>
                <a:ext cx="652743" cy="40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u="sng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Cool</a:t>
                </a:r>
                <a:endParaRPr lang="en-GB" u="sng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546554" y="428288"/>
              <a:ext cx="1319079" cy="1962369"/>
              <a:chOff x="7232258" y="4096905"/>
              <a:chExt cx="1214729" cy="196236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7232258" y="4128769"/>
                <a:ext cx="1214729" cy="1930505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0"/>
                    </a:schemeClr>
                  </a:gs>
                  <a:gs pos="39999">
                    <a:schemeClr val="accent3">
                      <a:lumMod val="60000"/>
                      <a:lumOff val="40000"/>
                    </a:schemeClr>
                  </a:gs>
                  <a:gs pos="7000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352854" y="4096905"/>
                <a:ext cx="973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u="sng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Measure</a:t>
                </a:r>
                <a:endParaRPr lang="en-GB" u="sng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Muon Ionisation Cooling Experiment (MICE)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8" y="771526"/>
            <a:ext cx="7314951" cy="25200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Placeholder 9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91385" y="2115880"/>
                <a:ext cx="2523239" cy="4518836"/>
              </a:xfrm>
            </p:spPr>
            <p:txBody>
              <a:bodyPr>
                <a:noAutofit/>
              </a:bodyPr>
              <a:lstStyle/>
              <a:p>
                <a:pPr indent="180000"/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In construction at Rutherford Appleton Laboratory, UK.</a:t>
                </a:r>
              </a:p>
              <a:p>
                <a:pPr indent="180000"/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Full cell of ionisation cooling lattice.</a:t>
                </a:r>
              </a:p>
              <a:p>
                <a:pPr indent="180000"/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Test performance in different operational modes.</a:t>
                </a:r>
              </a:p>
              <a:p>
                <a:pPr indent="180000"/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Require relative precision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18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GB" sz="1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80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GB" sz="1800" b="0" i="1" smtClean="0">
                        <a:latin typeface="Cambria Math"/>
                      </a:rPr>
                      <m:t>~1%</m:t>
                    </m:r>
                  </m:oMath>
                </a14:m>
                <a:r>
                  <a:rPr lang="en-GB" sz="1800" dirty="0" smtClean="0"/>
                  <a:t> </a:t>
                </a:r>
                <a:r>
                  <a:rPr lang="en-GB" sz="1800" dirty="0" smtClean="0">
                    <a:sym typeface="Wingdings" pitchFamily="2" charset="2"/>
                  </a:rPr>
                  <a:t> use particle physics detectors</a:t>
                </a:r>
                <a:r>
                  <a:rPr lang="en-GB" sz="1800" dirty="0" smtClean="0">
                    <a:sym typeface="Wingdings" pitchFamily="2" charset="2"/>
                  </a:rPr>
                  <a:t>.</a:t>
                </a:r>
              </a:p>
              <a:p>
                <a:pPr indent="180000"/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err="1" smtClean="0">
                    <a:sym typeface="Wingdings" pitchFamily="2" charset="2"/>
                  </a:rPr>
                  <a:t>Muon</a:t>
                </a:r>
                <a:r>
                  <a:rPr lang="en-GB" sz="1800" dirty="0" smtClean="0">
                    <a:sym typeface="Wingdings" pitchFamily="2" charset="2"/>
                  </a:rPr>
                  <a:t>-by-</a:t>
                </a:r>
                <a:r>
                  <a:rPr lang="en-GB" sz="1800" dirty="0" err="1" smtClean="0">
                    <a:sym typeface="Wingdings" pitchFamily="2" charset="2"/>
                  </a:rPr>
                  <a:t>muon</a:t>
                </a:r>
                <a:r>
                  <a:rPr lang="en-GB" sz="1800" dirty="0" smtClean="0">
                    <a:sym typeface="Wingdings" pitchFamily="2" charset="2"/>
                  </a:rPr>
                  <a:t> measurement.</a:t>
                </a:r>
                <a:endParaRPr lang="en-GB" sz="1800" dirty="0" smtClean="0"/>
              </a:p>
            </p:txBody>
          </p:sp>
        </mc:Choice>
        <mc:Fallback>
          <p:sp>
            <p:nvSpPr>
              <p:cNvPr id="10" name="Tex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91385" y="2115880"/>
                <a:ext cx="2523239" cy="4518836"/>
              </a:xfrm>
              <a:blipFill rotWithShape="1">
                <a:blip r:embed="rId5"/>
                <a:stretch>
                  <a:fillRect l="-1932" t="-675" r="-33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771526"/>
            <a:ext cx="7314954" cy="2520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548965" y="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4/20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2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2604979" y="5167423"/>
            <a:ext cx="4986684" cy="1059744"/>
            <a:chOff x="2604979" y="5167423"/>
            <a:chExt cx="4986684" cy="1059744"/>
          </a:xfrm>
        </p:grpSpPr>
        <p:sp>
          <p:nvSpPr>
            <p:cNvPr id="87" name="Isosceles Triangle 86"/>
            <p:cNvSpPr/>
            <p:nvPr/>
          </p:nvSpPr>
          <p:spPr>
            <a:xfrm rot="5400000">
              <a:off x="7285505" y="5921008"/>
              <a:ext cx="325820" cy="286497"/>
            </a:xfrm>
            <a:prstGeom prst="triangle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2604979" y="5167423"/>
              <a:ext cx="4700188" cy="914400"/>
              <a:chOff x="2604979" y="5167423"/>
              <a:chExt cx="4700188" cy="914400"/>
            </a:xfrm>
          </p:grpSpPr>
          <p:cxnSp>
            <p:nvCxnSpPr>
              <p:cNvPr id="80" name="Straight Arrow Connector 79"/>
              <p:cNvCxnSpPr>
                <a:endCxn id="87" idx="3"/>
              </p:cNvCxnSpPr>
              <p:nvPr/>
            </p:nvCxnSpPr>
            <p:spPr>
              <a:xfrm flipV="1">
                <a:off x="3136607" y="6064257"/>
                <a:ext cx="4168560" cy="6933"/>
              </a:xfrm>
              <a:prstGeom prst="straightConnector1">
                <a:avLst/>
              </a:prstGeom>
              <a:ln w="203200">
                <a:solidFill>
                  <a:schemeClr val="bg1">
                    <a:lumMod val="9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Arc 80"/>
              <p:cNvSpPr/>
              <p:nvPr/>
            </p:nvSpPr>
            <p:spPr>
              <a:xfrm rot="7258724">
                <a:off x="2775100" y="5167423"/>
                <a:ext cx="914400" cy="914400"/>
              </a:xfrm>
              <a:prstGeom prst="arc">
                <a:avLst>
                  <a:gd name="adj1" fmla="val 19682680"/>
                  <a:gd name="adj2" fmla="val 0"/>
                </a:avLst>
              </a:prstGeom>
              <a:ln w="203200">
                <a:solidFill>
                  <a:schemeClr val="bg1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Straight Connector 82"/>
              <p:cNvCxnSpPr>
                <a:stCxn id="81" idx="2"/>
              </p:cNvCxnSpPr>
              <p:nvPr/>
            </p:nvCxnSpPr>
            <p:spPr>
              <a:xfrm flipH="1" flipV="1">
                <a:off x="2604979" y="5794744"/>
                <a:ext cx="391991" cy="221863"/>
              </a:xfrm>
              <a:prstGeom prst="line">
                <a:avLst/>
              </a:prstGeom>
              <a:ln w="203200">
                <a:solidFill>
                  <a:schemeClr val="bg1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/>
          <p:cNvGrpSpPr/>
          <p:nvPr/>
        </p:nvGrpSpPr>
        <p:grpSpPr>
          <a:xfrm>
            <a:off x="1363321" y="4890021"/>
            <a:ext cx="1658073" cy="1256159"/>
            <a:chOff x="1363321" y="4890021"/>
            <a:chExt cx="1658073" cy="1256159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1499190" y="5135524"/>
              <a:ext cx="1105786" cy="637954"/>
            </a:xfrm>
            <a:prstGeom prst="straightConnector1">
              <a:avLst/>
            </a:prstGeom>
            <a:ln w="349250">
              <a:solidFill>
                <a:schemeClr val="bg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/>
            <p:cNvGrpSpPr/>
            <p:nvPr/>
          </p:nvGrpSpPr>
          <p:grpSpPr>
            <a:xfrm rot="21312712">
              <a:off x="1363321" y="4890021"/>
              <a:ext cx="771470" cy="714294"/>
              <a:chOff x="1350335" y="4901609"/>
              <a:chExt cx="771470" cy="714294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flipH="1">
                <a:off x="1350335" y="4901609"/>
                <a:ext cx="393405" cy="53162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1467558" y="4995569"/>
                <a:ext cx="393405" cy="53162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1604955" y="5069430"/>
                <a:ext cx="393405" cy="53162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1728400" y="5084275"/>
                <a:ext cx="393405" cy="5316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Isosceles Triangle 64"/>
            <p:cNvSpPr/>
            <p:nvPr/>
          </p:nvSpPr>
          <p:spPr>
            <a:xfrm rot="7177515">
              <a:off x="2531571" y="5656356"/>
              <a:ext cx="521280" cy="458367"/>
            </a:xfrm>
            <a:prstGeom prst="triangle">
              <a:avLst>
                <a:gd name="adj" fmla="val 4972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-94672" y="2073333"/>
            <a:ext cx="2093591" cy="3328567"/>
            <a:chOff x="-94672" y="2073333"/>
            <a:chExt cx="2093591" cy="3328567"/>
          </a:xfrm>
        </p:grpSpPr>
        <p:grpSp>
          <p:nvGrpSpPr>
            <p:cNvPr id="184" name="Group 183"/>
            <p:cNvGrpSpPr/>
            <p:nvPr/>
          </p:nvGrpSpPr>
          <p:grpSpPr>
            <a:xfrm>
              <a:off x="1010094" y="2434855"/>
              <a:ext cx="988825" cy="2967045"/>
              <a:chOff x="1010094" y="2434855"/>
              <a:chExt cx="988825" cy="2967045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flipH="1" flipV="1">
                <a:off x="1010094" y="2434855"/>
                <a:ext cx="74426" cy="2275366"/>
              </a:xfrm>
              <a:prstGeom prst="line">
                <a:avLst/>
              </a:prstGeom>
              <a:ln w="355600">
                <a:solidFill>
                  <a:schemeClr val="bg1">
                    <a:lumMod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Isosceles Triangle 57"/>
              <p:cNvSpPr/>
              <p:nvPr/>
            </p:nvSpPr>
            <p:spPr>
              <a:xfrm rot="7654458">
                <a:off x="1255662" y="4912076"/>
                <a:ext cx="521280" cy="458367"/>
              </a:xfrm>
              <a:prstGeom prst="triangle">
                <a:avLst>
                  <a:gd name="adj" fmla="val 46516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Arc 49"/>
              <p:cNvSpPr/>
              <p:nvPr/>
            </p:nvSpPr>
            <p:spPr>
              <a:xfrm rot="9669369">
                <a:off x="1084519" y="4167961"/>
                <a:ext cx="914400" cy="914400"/>
              </a:xfrm>
              <a:prstGeom prst="arc">
                <a:avLst>
                  <a:gd name="adj1" fmla="val 18393846"/>
                  <a:gd name="adj2" fmla="val 1505448"/>
                </a:avLst>
              </a:prstGeom>
              <a:ln w="342900" cap="flat">
                <a:solidFill>
                  <a:schemeClr val="bg1">
                    <a:lumMod val="50000"/>
                  </a:schemeClr>
                </a:solidFill>
                <a:round/>
                <a:headEnd type="none" w="sm" len="med"/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-94672" y="2073333"/>
              <a:ext cx="1345327" cy="2520931"/>
              <a:chOff x="-84039" y="2126498"/>
              <a:chExt cx="1345327" cy="2520931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H="1">
                <a:off x="212651" y="2222205"/>
                <a:ext cx="935666" cy="2115879"/>
              </a:xfrm>
              <a:prstGeom prst="straightConnector1">
                <a:avLst/>
              </a:prstGeom>
              <a:ln w="355600">
                <a:solidFill>
                  <a:schemeClr val="tx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850598" y="2126498"/>
                <a:ext cx="410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x</a:t>
                </a:r>
                <a:endParaRPr lang="en-GB" sz="3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12219609">
                <a:off x="-84039" y="4189062"/>
                <a:ext cx="521280" cy="458367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830944" y="3257550"/>
            <a:ext cx="6179456" cy="3077453"/>
            <a:chOff x="830944" y="3257550"/>
            <a:chExt cx="6179456" cy="3077453"/>
          </a:xfrm>
        </p:grpSpPr>
        <p:grpSp>
          <p:nvGrpSpPr>
            <p:cNvPr id="19" name="Group 18"/>
            <p:cNvGrpSpPr/>
            <p:nvPr/>
          </p:nvGrpSpPr>
          <p:grpSpPr>
            <a:xfrm>
              <a:off x="3498850" y="5861050"/>
              <a:ext cx="3308350" cy="425450"/>
              <a:chOff x="3498850" y="5861050"/>
              <a:chExt cx="3308350" cy="425450"/>
            </a:xfrm>
            <a:solidFill>
              <a:srgbClr val="92D050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3498850" y="5861050"/>
                <a:ext cx="330200" cy="425450"/>
              </a:xfrm>
              <a:prstGeom prst="rect">
                <a:avLst/>
              </a:prstGeom>
              <a:solidFill>
                <a:srgbClr val="AAB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844925" y="5861050"/>
                <a:ext cx="330200" cy="425450"/>
              </a:xfrm>
              <a:prstGeom prst="rect">
                <a:avLst/>
              </a:prstGeom>
              <a:solidFill>
                <a:srgbClr val="AAB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191000" y="5861050"/>
                <a:ext cx="330200" cy="425450"/>
              </a:xfrm>
              <a:prstGeom prst="rect">
                <a:avLst/>
              </a:prstGeom>
              <a:solidFill>
                <a:srgbClr val="AAB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784850" y="5861050"/>
                <a:ext cx="330200" cy="425450"/>
              </a:xfrm>
              <a:prstGeom prst="rect">
                <a:avLst/>
              </a:prstGeom>
              <a:solidFill>
                <a:srgbClr val="AAB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130925" y="5861050"/>
                <a:ext cx="330200" cy="425450"/>
              </a:xfrm>
              <a:prstGeom prst="rect">
                <a:avLst/>
              </a:prstGeom>
              <a:solidFill>
                <a:srgbClr val="AAB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477000" y="5861050"/>
                <a:ext cx="330200" cy="425450"/>
              </a:xfrm>
              <a:prstGeom prst="rect">
                <a:avLst/>
              </a:prstGeom>
              <a:solidFill>
                <a:srgbClr val="AAB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641850" y="5981700"/>
              <a:ext cx="69850" cy="1714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959600" y="5930900"/>
              <a:ext cx="50800" cy="2603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 rot="824134">
              <a:off x="2985725" y="5746540"/>
              <a:ext cx="266700" cy="5884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 rot="3564060">
              <a:off x="991826" y="4565440"/>
              <a:ext cx="266700" cy="5884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8850" y="4102100"/>
              <a:ext cx="209550" cy="228600"/>
            </a:xfrm>
            <a:prstGeom prst="rect">
              <a:avLst/>
            </a:prstGeom>
            <a:solidFill>
              <a:srgbClr val="AA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58850" y="3683000"/>
              <a:ext cx="209550" cy="228600"/>
            </a:xfrm>
            <a:prstGeom prst="rect">
              <a:avLst/>
            </a:prstGeom>
            <a:solidFill>
              <a:srgbClr val="AA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58850" y="3257550"/>
              <a:ext cx="209550" cy="228600"/>
            </a:xfrm>
            <a:prstGeom prst="rect">
              <a:avLst/>
            </a:prstGeom>
            <a:solidFill>
              <a:srgbClr val="AA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Beam Line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092280" y="5877272"/>
            <a:ext cx="475919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TextBox 186"/>
          <p:cNvSpPr txBox="1"/>
          <p:nvPr/>
        </p:nvSpPr>
        <p:spPr>
          <a:xfrm>
            <a:off x="5667154" y="6211669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Quadrupole</a:t>
            </a:r>
          </a:p>
          <a:p>
            <a:pPr algn="ctr"/>
            <a:r>
              <a:rPr lang="en-GB" dirty="0" smtClean="0"/>
              <a:t>Triplet</a:t>
            </a:r>
            <a:endParaRPr lang="en-GB" dirty="0"/>
          </a:p>
        </p:txBody>
      </p:sp>
      <p:sp>
        <p:nvSpPr>
          <p:cNvPr id="188" name="TextBox 187"/>
          <p:cNvSpPr txBox="1"/>
          <p:nvPr/>
        </p:nvSpPr>
        <p:spPr>
          <a:xfrm>
            <a:off x="3370520" y="6211669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Quadrupole</a:t>
            </a:r>
          </a:p>
          <a:p>
            <a:pPr algn="ctr"/>
            <a:r>
              <a:rPr lang="en-GB" dirty="0" smtClean="0"/>
              <a:t>Triplet</a:t>
            </a:r>
            <a:endParaRPr lang="en-GB" dirty="0"/>
          </a:p>
        </p:txBody>
      </p:sp>
      <p:sp>
        <p:nvSpPr>
          <p:cNvPr id="189" name="TextBox 188"/>
          <p:cNvSpPr txBox="1"/>
          <p:nvPr/>
        </p:nvSpPr>
        <p:spPr>
          <a:xfrm>
            <a:off x="1584263" y="3457837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Quadrupole</a:t>
            </a:r>
          </a:p>
          <a:p>
            <a:pPr algn="ctr"/>
            <a:r>
              <a:rPr lang="en-GB" dirty="0" smtClean="0"/>
              <a:t>Triplet</a:t>
            </a:r>
            <a:endParaRPr lang="en-GB" dirty="0"/>
          </a:p>
        </p:txBody>
      </p:sp>
      <p:sp>
        <p:nvSpPr>
          <p:cNvPr id="190" name="Right Brace 189"/>
          <p:cNvSpPr/>
          <p:nvPr/>
        </p:nvSpPr>
        <p:spPr>
          <a:xfrm>
            <a:off x="1371600" y="3115340"/>
            <a:ext cx="276447" cy="12652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TextBox 190"/>
          <p:cNvSpPr txBox="1"/>
          <p:nvPr/>
        </p:nvSpPr>
        <p:spPr>
          <a:xfrm>
            <a:off x="147756" y="5212209"/>
            <a:ext cx="112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Dipole #1</a:t>
            </a:r>
            <a:endParaRPr lang="en-GB" dirty="0"/>
          </a:p>
        </p:txBody>
      </p:sp>
      <p:sp>
        <p:nvSpPr>
          <p:cNvPr id="192" name="TextBox 191"/>
          <p:cNvSpPr txBox="1"/>
          <p:nvPr/>
        </p:nvSpPr>
        <p:spPr>
          <a:xfrm>
            <a:off x="2965384" y="5286637"/>
            <a:ext cx="112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Dipole #2</a:t>
            </a:r>
            <a:endParaRPr lang="en-GB" dirty="0"/>
          </a:p>
        </p:txBody>
      </p:sp>
      <p:cxnSp>
        <p:nvCxnSpPr>
          <p:cNvPr id="194" name="Straight Connector 193"/>
          <p:cNvCxnSpPr>
            <a:endCxn id="191" idx="0"/>
          </p:cNvCxnSpPr>
          <p:nvPr/>
        </p:nvCxnSpPr>
        <p:spPr>
          <a:xfrm flipH="1">
            <a:off x="711373" y="4827181"/>
            <a:ext cx="405046" cy="385028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endCxn id="192" idx="2"/>
          </p:cNvCxnSpPr>
          <p:nvPr/>
        </p:nvCxnSpPr>
        <p:spPr>
          <a:xfrm flipV="1">
            <a:off x="3125972" y="5655969"/>
            <a:ext cx="403029" cy="372691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1190848" y="5826642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Decay</a:t>
            </a:r>
          </a:p>
          <a:p>
            <a:pPr algn="ctr"/>
            <a:r>
              <a:rPr lang="en-GB" dirty="0" smtClean="0"/>
              <a:t>Solenoid</a:t>
            </a:r>
            <a:endParaRPr lang="en-GB" dirty="0"/>
          </a:p>
        </p:txBody>
      </p:sp>
      <p:cxnSp>
        <p:nvCxnSpPr>
          <p:cNvPr id="199" name="Straight Connector 198"/>
          <p:cNvCxnSpPr>
            <a:stCxn id="197" idx="0"/>
          </p:cNvCxnSpPr>
          <p:nvPr/>
        </p:nvCxnSpPr>
        <p:spPr>
          <a:xfrm flipV="1">
            <a:off x="1685535" y="5475767"/>
            <a:ext cx="409080" cy="35087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967576" y="1594880"/>
            <a:ext cx="1095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800 MeV Protons</a:t>
            </a:r>
            <a:endParaRPr lang="en-GB" dirty="0"/>
          </a:p>
        </p:txBody>
      </p:sp>
      <p:sp>
        <p:nvSpPr>
          <p:cNvPr id="201" name="TextBox 200"/>
          <p:cNvSpPr txBox="1"/>
          <p:nvPr/>
        </p:nvSpPr>
        <p:spPr>
          <a:xfrm>
            <a:off x="1488552" y="2402955"/>
            <a:ext cx="79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Target</a:t>
            </a:r>
            <a:endParaRPr lang="en-GB" dirty="0"/>
          </a:p>
        </p:txBody>
      </p:sp>
      <p:cxnSp>
        <p:nvCxnSpPr>
          <p:cNvPr id="203" name="Straight Connector 202"/>
          <p:cNvCxnSpPr>
            <a:endCxn id="201" idx="1"/>
          </p:cNvCxnSpPr>
          <p:nvPr/>
        </p:nvCxnSpPr>
        <p:spPr>
          <a:xfrm>
            <a:off x="1073888" y="2424223"/>
            <a:ext cx="414664" cy="163398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4623495" y="5392962"/>
            <a:ext cx="7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TOF0</a:t>
            </a:r>
            <a:endParaRPr lang="en-GB" dirty="0"/>
          </a:p>
        </p:txBody>
      </p:sp>
      <p:sp>
        <p:nvSpPr>
          <p:cNvPr id="211" name="TextBox 210"/>
          <p:cNvSpPr txBox="1"/>
          <p:nvPr/>
        </p:nvSpPr>
        <p:spPr>
          <a:xfrm>
            <a:off x="6877596" y="5392962"/>
            <a:ext cx="7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TOF1</a:t>
            </a:r>
            <a:endParaRPr lang="en-GB" dirty="0"/>
          </a:p>
        </p:txBody>
      </p:sp>
      <p:cxnSp>
        <p:nvCxnSpPr>
          <p:cNvPr id="213" name="Straight Arrow Connector 212"/>
          <p:cNvCxnSpPr/>
          <p:nvPr/>
        </p:nvCxnSpPr>
        <p:spPr>
          <a:xfrm flipH="1">
            <a:off x="4710224" y="5709684"/>
            <a:ext cx="170120" cy="20201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H="1">
            <a:off x="6996223" y="5688419"/>
            <a:ext cx="148856" cy="21265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7559748" y="5762845"/>
            <a:ext cx="99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Cooling Channel</a:t>
            </a:r>
            <a:endParaRPr lang="en-GB" dirty="0"/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2647498" y="4157335"/>
            <a:ext cx="701749" cy="2743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 rot="17100000">
            <a:off x="2653894" y="4475187"/>
            <a:ext cx="897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Upstream</a:t>
            </a:r>
            <a:endParaRPr lang="en-GB" sz="1400" dirty="0"/>
          </a:p>
        </p:txBody>
      </p:sp>
      <p:sp>
        <p:nvSpPr>
          <p:cNvPr id="223" name="TextBox 222"/>
          <p:cNvSpPr txBox="1"/>
          <p:nvPr/>
        </p:nvSpPr>
        <p:spPr>
          <a:xfrm rot="17100000">
            <a:off x="2760921" y="4517717"/>
            <a:ext cx="113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Downstream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/>
              <p:cNvSpPr txBox="1"/>
              <p:nvPr/>
            </p:nvSpPr>
            <p:spPr>
              <a:xfrm>
                <a:off x="3976577" y="1275907"/>
                <a:ext cx="4540102" cy="2884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dirty="0" smtClean="0"/>
                  <a:t>Target samples 600 – 800 MeV protons, creating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dirty="0" smtClean="0"/>
                  <a:t>’s.</a:t>
                </a:r>
              </a:p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dirty="0" smtClean="0"/>
                  <a:t>Transported to Decay Solenoid: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GB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GB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𝜐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dirty="0" smtClean="0"/>
                  <a:t>Can tune upstream and downstream sections independently.</a:t>
                </a:r>
              </a:p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dirty="0" smtClean="0"/>
                  <a:t>Downstream section provides optically matched beam for cooling channel.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dirty="0" smtClean="0"/>
                  <a:t>Feb. 2010: Measured beam at TOF0 and TOF1 – What </a:t>
                </a:r>
                <a:r>
                  <a:rPr lang="en-GB" dirty="0" smtClean="0">
                    <a:sym typeface="Wingdings" pitchFamily="2" charset="2"/>
                  </a:rPr>
                  <a:t>have we learned?</a:t>
                </a:r>
                <a:endParaRPr lang="en-GB" dirty="0"/>
              </a:p>
            </p:txBody>
          </p:sp>
        </mc:Choice>
        <mc:Fallback xmlns="">
          <p:sp>
            <p:nvSpPr>
              <p:cNvPr id="219" name="TextBox 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577" y="1275907"/>
                <a:ext cx="4540102" cy="2884636"/>
              </a:xfrm>
              <a:prstGeom prst="rect">
                <a:avLst/>
              </a:prstGeom>
              <a:blipFill rotWithShape="1">
                <a:blip r:embed="rId3"/>
                <a:stretch>
                  <a:fillRect l="-1074" t="-1055" r="-1074" b="-2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631376" y="4085112"/>
            <a:ext cx="2909456" cy="2743197"/>
            <a:chOff x="4631376" y="4085112"/>
            <a:chExt cx="2909456" cy="2743197"/>
          </a:xfrm>
        </p:grpSpPr>
        <p:sp>
          <p:nvSpPr>
            <p:cNvPr id="3" name="Rectangle 2"/>
            <p:cNvSpPr/>
            <p:nvPr/>
          </p:nvSpPr>
          <p:spPr>
            <a:xfrm>
              <a:off x="4631376" y="5438896"/>
              <a:ext cx="2909456" cy="1389413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222670" y="4085112"/>
              <a:ext cx="676894" cy="0"/>
            </a:xfrm>
            <a:prstGeom prst="line">
              <a:avLst/>
            </a:prstGeom>
            <a:ln w="1905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67055" y="4096986"/>
              <a:ext cx="0" cy="1353788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>
            <a:off x="4785756" y="6210795"/>
            <a:ext cx="83127" cy="213756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4726379" y="6341424"/>
            <a:ext cx="67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Ckov</a:t>
            </a:r>
            <a:endParaRPr lang="en-GB" dirty="0"/>
          </a:p>
        </p:txBody>
      </p:sp>
      <p:cxnSp>
        <p:nvCxnSpPr>
          <p:cNvPr id="227" name="Straight Arrow Connector 226"/>
          <p:cNvCxnSpPr/>
          <p:nvPr/>
        </p:nvCxnSpPr>
        <p:spPr>
          <a:xfrm flipH="1" flipV="1">
            <a:off x="5545777" y="5700156"/>
            <a:ext cx="190005" cy="22563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355771" y="539139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BPM</a:t>
            </a:r>
            <a:endParaRPr lang="en-GB" dirty="0"/>
          </a:p>
        </p:txBody>
      </p:sp>
      <p:grpSp>
        <p:nvGrpSpPr>
          <p:cNvPr id="28" name="Group 27"/>
          <p:cNvGrpSpPr/>
          <p:nvPr/>
        </p:nvGrpSpPr>
        <p:grpSpPr>
          <a:xfrm>
            <a:off x="0" y="2151989"/>
            <a:ext cx="7568199" cy="4572009"/>
            <a:chOff x="0" y="2151989"/>
            <a:chExt cx="7568199" cy="4572009"/>
          </a:xfrm>
        </p:grpSpPr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151989"/>
              <a:ext cx="7568199" cy="4572009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1508166" y="4512623"/>
              <a:ext cx="190005" cy="1662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8548965" y="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5/20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 smtClean="0"/>
              <a:t>Emittance &amp; Momentum Reconstruction</a:t>
            </a:r>
            <a:endParaRPr lang="en-GB" cap="sm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82647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The Time Of Flight (TOF)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Measuring position components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Reconstruction of muon paths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Accuracy of the reconstruction technique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548965" y="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6/20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952915" y="2924944"/>
            <a:ext cx="6021011" cy="3493747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Time Of Flight (TOF) System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Placeholder 9"/>
              <p:cNvSpPr txBox="1">
                <a:spLocks/>
              </p:cNvSpPr>
              <p:nvPr/>
            </p:nvSpPr>
            <p:spPr>
              <a:xfrm>
                <a:off x="191386" y="2115880"/>
                <a:ext cx="2424224" cy="45188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None/>
                  <a:defRPr sz="9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180000"/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Two detectors, </a:t>
                </a:r>
                <a:r>
                  <a:rPr lang="en-GB" sz="1800" dirty="0" smtClean="0"/>
                  <a:t>each </a:t>
                </a:r>
                <a:r>
                  <a:rPr lang="en-GB" sz="1800" dirty="0" smtClean="0"/>
                  <a:t>with </a:t>
                </a:r>
                <a:r>
                  <a:rPr lang="en-GB" sz="1800" dirty="0" smtClean="0"/>
                  <a:t>two orthogonal planes of scintillator slabs.</a:t>
                </a:r>
              </a:p>
              <a:p>
                <a:pPr indent="180000"/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Measure particle crossing time to 50 </a:t>
                </a:r>
                <a:r>
                  <a:rPr lang="en-GB" sz="1800" dirty="0" err="1" smtClean="0"/>
                  <a:t>ps</a:t>
                </a:r>
                <a:endParaRPr lang="en-GB" sz="1800" dirty="0" smtClean="0"/>
              </a:p>
              <a:p>
                <a:pPr indent="180000"/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Dipole selects mean momentum of beam.</a:t>
                </a:r>
              </a:p>
              <a:p>
                <a:pPr indent="180000"/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Time-of-flight depends on particle mass – PID possible.</a:t>
                </a:r>
              </a:p>
            </p:txBody>
          </p:sp>
        </mc:Choice>
        <mc:Fallback>
          <p:sp>
            <p:nvSpPr>
              <p:cNvPr id="11" name="Tex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86" y="2115880"/>
                <a:ext cx="2424224" cy="4518836"/>
              </a:xfrm>
              <a:prstGeom prst="rect">
                <a:avLst/>
              </a:prstGeom>
              <a:blipFill rotWithShape="1">
                <a:blip r:embed="rId3"/>
                <a:stretch>
                  <a:fillRect l="-2010" t="-6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03961" y="5724017"/>
                <a:ext cx="2265877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𝑡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61" y="5724017"/>
                <a:ext cx="2265877" cy="9106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/>
          <p:cNvSpPr/>
          <p:nvPr/>
        </p:nvSpPr>
        <p:spPr>
          <a:xfrm>
            <a:off x="3737987" y="5390675"/>
            <a:ext cx="502417" cy="512732"/>
          </a:xfrm>
          <a:custGeom>
            <a:avLst/>
            <a:gdLst>
              <a:gd name="connsiteX0" fmla="*/ 0 w 502417"/>
              <a:gd name="connsiteY0" fmla="*/ 512732 h 512732"/>
              <a:gd name="connsiteX1" fmla="*/ 60290 w 502417"/>
              <a:gd name="connsiteY1" fmla="*/ 482587 h 512732"/>
              <a:gd name="connsiteX2" fmla="*/ 115556 w 502417"/>
              <a:gd name="connsiteY2" fmla="*/ 397176 h 512732"/>
              <a:gd name="connsiteX3" fmla="*/ 135653 w 502417"/>
              <a:gd name="connsiteY3" fmla="*/ 301716 h 512732"/>
              <a:gd name="connsiteX4" fmla="*/ 150725 w 502417"/>
              <a:gd name="connsiteY4" fmla="*/ 241426 h 512732"/>
              <a:gd name="connsiteX5" fmla="*/ 170822 w 502417"/>
              <a:gd name="connsiteY5" fmla="*/ 231378 h 512732"/>
              <a:gd name="connsiteX6" fmla="*/ 175846 w 502417"/>
              <a:gd name="connsiteY6" fmla="*/ 80652 h 512732"/>
              <a:gd name="connsiteX7" fmla="*/ 221064 w 502417"/>
              <a:gd name="connsiteY7" fmla="*/ 266 h 512732"/>
              <a:gd name="connsiteX8" fmla="*/ 246184 w 502417"/>
              <a:gd name="connsiteY8" fmla="*/ 105773 h 512732"/>
              <a:gd name="connsiteX9" fmla="*/ 256233 w 502417"/>
              <a:gd name="connsiteY9" fmla="*/ 120846 h 512732"/>
              <a:gd name="connsiteX10" fmla="*/ 281354 w 502417"/>
              <a:gd name="connsiteY10" fmla="*/ 120846 h 512732"/>
              <a:gd name="connsiteX11" fmla="*/ 281354 w 502417"/>
              <a:gd name="connsiteY11" fmla="*/ 201233 h 512732"/>
              <a:gd name="connsiteX12" fmla="*/ 301450 w 502417"/>
              <a:gd name="connsiteY12" fmla="*/ 211281 h 512732"/>
              <a:gd name="connsiteX13" fmla="*/ 301450 w 502417"/>
              <a:gd name="connsiteY13" fmla="*/ 291668 h 512732"/>
              <a:gd name="connsiteX14" fmla="*/ 326571 w 502417"/>
              <a:gd name="connsiteY14" fmla="*/ 311765 h 512732"/>
              <a:gd name="connsiteX15" fmla="*/ 341644 w 502417"/>
              <a:gd name="connsiteY15" fmla="*/ 341910 h 512732"/>
              <a:gd name="connsiteX16" fmla="*/ 356716 w 502417"/>
              <a:gd name="connsiteY16" fmla="*/ 362006 h 512732"/>
              <a:gd name="connsiteX17" fmla="*/ 356716 w 502417"/>
              <a:gd name="connsiteY17" fmla="*/ 447417 h 512732"/>
              <a:gd name="connsiteX18" fmla="*/ 406958 w 502417"/>
              <a:gd name="connsiteY18" fmla="*/ 457466 h 512732"/>
              <a:gd name="connsiteX19" fmla="*/ 447151 w 502417"/>
              <a:gd name="connsiteY19" fmla="*/ 482587 h 512732"/>
              <a:gd name="connsiteX20" fmla="*/ 502417 w 502417"/>
              <a:gd name="connsiteY20" fmla="*/ 502683 h 51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2417" h="512732">
                <a:moveTo>
                  <a:pt x="0" y="512732"/>
                </a:moveTo>
                <a:cubicBezTo>
                  <a:pt x="20515" y="507289"/>
                  <a:pt x="41031" y="501846"/>
                  <a:pt x="60290" y="482587"/>
                </a:cubicBezTo>
                <a:cubicBezTo>
                  <a:pt x="79549" y="463328"/>
                  <a:pt x="102996" y="427321"/>
                  <a:pt x="115556" y="397176"/>
                </a:cubicBezTo>
                <a:cubicBezTo>
                  <a:pt x="128117" y="367031"/>
                  <a:pt x="129792" y="327674"/>
                  <a:pt x="135653" y="301716"/>
                </a:cubicBezTo>
                <a:cubicBezTo>
                  <a:pt x="141515" y="275758"/>
                  <a:pt x="144864" y="253149"/>
                  <a:pt x="150725" y="241426"/>
                </a:cubicBezTo>
                <a:cubicBezTo>
                  <a:pt x="156586" y="229703"/>
                  <a:pt x="166635" y="258174"/>
                  <a:pt x="170822" y="231378"/>
                </a:cubicBezTo>
                <a:cubicBezTo>
                  <a:pt x="175009" y="204582"/>
                  <a:pt x="167472" y="119171"/>
                  <a:pt x="175846" y="80652"/>
                </a:cubicBezTo>
                <a:cubicBezTo>
                  <a:pt x="184220" y="42133"/>
                  <a:pt x="209341" y="-3921"/>
                  <a:pt x="221064" y="266"/>
                </a:cubicBezTo>
                <a:cubicBezTo>
                  <a:pt x="232787" y="4453"/>
                  <a:pt x="240323" y="85676"/>
                  <a:pt x="246184" y="105773"/>
                </a:cubicBezTo>
                <a:cubicBezTo>
                  <a:pt x="252045" y="125870"/>
                  <a:pt x="250371" y="118334"/>
                  <a:pt x="256233" y="120846"/>
                </a:cubicBezTo>
                <a:cubicBezTo>
                  <a:pt x="262095" y="123358"/>
                  <a:pt x="277167" y="107448"/>
                  <a:pt x="281354" y="120846"/>
                </a:cubicBezTo>
                <a:cubicBezTo>
                  <a:pt x="285541" y="134244"/>
                  <a:pt x="278005" y="186161"/>
                  <a:pt x="281354" y="201233"/>
                </a:cubicBezTo>
                <a:cubicBezTo>
                  <a:pt x="284703" y="216305"/>
                  <a:pt x="298101" y="196209"/>
                  <a:pt x="301450" y="211281"/>
                </a:cubicBezTo>
                <a:cubicBezTo>
                  <a:pt x="304799" y="226353"/>
                  <a:pt x="297263" y="274921"/>
                  <a:pt x="301450" y="291668"/>
                </a:cubicBezTo>
                <a:cubicBezTo>
                  <a:pt x="305637" y="308415"/>
                  <a:pt x="319872" y="303391"/>
                  <a:pt x="326571" y="311765"/>
                </a:cubicBezTo>
                <a:cubicBezTo>
                  <a:pt x="333270" y="320139"/>
                  <a:pt x="336620" y="333537"/>
                  <a:pt x="341644" y="341910"/>
                </a:cubicBezTo>
                <a:cubicBezTo>
                  <a:pt x="346668" y="350283"/>
                  <a:pt x="354204" y="344422"/>
                  <a:pt x="356716" y="362006"/>
                </a:cubicBezTo>
                <a:cubicBezTo>
                  <a:pt x="359228" y="379590"/>
                  <a:pt x="348342" y="431507"/>
                  <a:pt x="356716" y="447417"/>
                </a:cubicBezTo>
                <a:cubicBezTo>
                  <a:pt x="365090" y="463327"/>
                  <a:pt x="391886" y="451604"/>
                  <a:pt x="406958" y="457466"/>
                </a:cubicBezTo>
                <a:cubicBezTo>
                  <a:pt x="422031" y="463328"/>
                  <a:pt x="431241" y="475051"/>
                  <a:pt x="447151" y="482587"/>
                </a:cubicBezTo>
                <a:cubicBezTo>
                  <a:pt x="463061" y="490123"/>
                  <a:pt x="482739" y="496403"/>
                  <a:pt x="502417" y="502683"/>
                </a:cubicBezTo>
              </a:path>
            </a:pathLst>
          </a:custGeom>
          <a:solidFill>
            <a:schemeClr val="accent2">
              <a:alpha val="67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5034224" y="3452695"/>
            <a:ext cx="2165420" cy="2445687"/>
          </a:xfrm>
          <a:custGeom>
            <a:avLst/>
            <a:gdLst>
              <a:gd name="connsiteX0" fmla="*/ 0 w 2165420"/>
              <a:gd name="connsiteY0" fmla="*/ 2445687 h 2445687"/>
              <a:gd name="connsiteX1" fmla="*/ 135653 w 2165420"/>
              <a:gd name="connsiteY1" fmla="*/ 2415542 h 2445687"/>
              <a:gd name="connsiteX2" fmla="*/ 231112 w 2165420"/>
              <a:gd name="connsiteY2" fmla="*/ 2315059 h 2445687"/>
              <a:gd name="connsiteX3" fmla="*/ 261257 w 2165420"/>
              <a:gd name="connsiteY3" fmla="*/ 2229648 h 2445687"/>
              <a:gd name="connsiteX4" fmla="*/ 316523 w 2165420"/>
              <a:gd name="connsiteY4" fmla="*/ 2129164 h 2445687"/>
              <a:gd name="connsiteX5" fmla="*/ 331596 w 2165420"/>
              <a:gd name="connsiteY5" fmla="*/ 1988487 h 2445687"/>
              <a:gd name="connsiteX6" fmla="*/ 351692 w 2165420"/>
              <a:gd name="connsiteY6" fmla="*/ 1857859 h 2445687"/>
              <a:gd name="connsiteX7" fmla="*/ 351692 w 2165420"/>
              <a:gd name="connsiteY7" fmla="*/ 1792545 h 2445687"/>
              <a:gd name="connsiteX8" fmla="*/ 376813 w 2165420"/>
              <a:gd name="connsiteY8" fmla="*/ 1737279 h 2445687"/>
              <a:gd name="connsiteX9" fmla="*/ 376813 w 2165420"/>
              <a:gd name="connsiteY9" fmla="*/ 1586553 h 2445687"/>
              <a:gd name="connsiteX10" fmla="*/ 381838 w 2165420"/>
              <a:gd name="connsiteY10" fmla="*/ 1440852 h 2445687"/>
              <a:gd name="connsiteX11" fmla="*/ 401934 w 2165420"/>
              <a:gd name="connsiteY11" fmla="*/ 1259982 h 2445687"/>
              <a:gd name="connsiteX12" fmla="*/ 437103 w 2165420"/>
              <a:gd name="connsiteY12" fmla="*/ 1154474 h 2445687"/>
              <a:gd name="connsiteX13" fmla="*/ 427055 w 2165420"/>
              <a:gd name="connsiteY13" fmla="*/ 822879 h 2445687"/>
              <a:gd name="connsiteX14" fmla="*/ 457200 w 2165420"/>
              <a:gd name="connsiteY14" fmla="*/ 782685 h 2445687"/>
              <a:gd name="connsiteX15" fmla="*/ 452176 w 2165420"/>
              <a:gd name="connsiteY15" fmla="*/ 636984 h 2445687"/>
              <a:gd name="connsiteX16" fmla="*/ 472273 w 2165420"/>
              <a:gd name="connsiteY16" fmla="*/ 636984 h 2445687"/>
              <a:gd name="connsiteX17" fmla="*/ 462224 w 2165420"/>
              <a:gd name="connsiteY17" fmla="*/ 481235 h 2445687"/>
              <a:gd name="connsiteX18" fmla="*/ 482321 w 2165420"/>
              <a:gd name="connsiteY18" fmla="*/ 476210 h 2445687"/>
              <a:gd name="connsiteX19" fmla="*/ 482321 w 2165420"/>
              <a:gd name="connsiteY19" fmla="*/ 345582 h 2445687"/>
              <a:gd name="connsiteX20" fmla="*/ 507442 w 2165420"/>
              <a:gd name="connsiteY20" fmla="*/ 320461 h 2445687"/>
              <a:gd name="connsiteX21" fmla="*/ 507442 w 2165420"/>
              <a:gd name="connsiteY21" fmla="*/ 13986 h 2445687"/>
              <a:gd name="connsiteX22" fmla="*/ 537587 w 2165420"/>
              <a:gd name="connsiteY22" fmla="*/ 54180 h 2445687"/>
              <a:gd name="connsiteX23" fmla="*/ 577780 w 2165420"/>
              <a:gd name="connsiteY23" fmla="*/ 74276 h 2445687"/>
              <a:gd name="connsiteX24" fmla="*/ 577780 w 2165420"/>
              <a:gd name="connsiteY24" fmla="*/ 481235 h 2445687"/>
              <a:gd name="connsiteX25" fmla="*/ 572756 w 2165420"/>
              <a:gd name="connsiteY25" fmla="*/ 430993 h 2445687"/>
              <a:gd name="connsiteX26" fmla="*/ 587829 w 2165420"/>
              <a:gd name="connsiteY26" fmla="*/ 466162 h 2445687"/>
              <a:gd name="connsiteX27" fmla="*/ 602901 w 2165420"/>
              <a:gd name="connsiteY27" fmla="*/ 466162 h 2445687"/>
              <a:gd name="connsiteX28" fmla="*/ 617974 w 2165420"/>
              <a:gd name="connsiteY28" fmla="*/ 466162 h 2445687"/>
              <a:gd name="connsiteX29" fmla="*/ 617974 w 2165420"/>
              <a:gd name="connsiteY29" fmla="*/ 662105 h 2445687"/>
              <a:gd name="connsiteX30" fmla="*/ 633046 w 2165420"/>
              <a:gd name="connsiteY30" fmla="*/ 667129 h 2445687"/>
              <a:gd name="connsiteX31" fmla="*/ 638071 w 2165420"/>
              <a:gd name="connsiteY31" fmla="*/ 938435 h 2445687"/>
              <a:gd name="connsiteX32" fmla="*/ 653143 w 2165420"/>
              <a:gd name="connsiteY32" fmla="*/ 943459 h 2445687"/>
              <a:gd name="connsiteX33" fmla="*/ 653143 w 2165420"/>
              <a:gd name="connsiteY33" fmla="*/ 1023846 h 2445687"/>
              <a:gd name="connsiteX34" fmla="*/ 668216 w 2165420"/>
              <a:gd name="connsiteY34" fmla="*/ 1023846 h 2445687"/>
              <a:gd name="connsiteX35" fmla="*/ 673240 w 2165420"/>
              <a:gd name="connsiteY35" fmla="*/ 1053991 h 2445687"/>
              <a:gd name="connsiteX36" fmla="*/ 683288 w 2165420"/>
              <a:gd name="connsiteY36" fmla="*/ 1069063 h 2445687"/>
              <a:gd name="connsiteX37" fmla="*/ 693336 w 2165420"/>
              <a:gd name="connsiteY37" fmla="*/ 1325296 h 2445687"/>
              <a:gd name="connsiteX38" fmla="*/ 713433 w 2165420"/>
              <a:gd name="connsiteY38" fmla="*/ 1350417 h 2445687"/>
              <a:gd name="connsiteX39" fmla="*/ 718457 w 2165420"/>
              <a:gd name="connsiteY39" fmla="*/ 1360465 h 2445687"/>
              <a:gd name="connsiteX40" fmla="*/ 733530 w 2165420"/>
              <a:gd name="connsiteY40" fmla="*/ 1621723 h 2445687"/>
              <a:gd name="connsiteX41" fmla="*/ 753627 w 2165420"/>
              <a:gd name="connsiteY41" fmla="*/ 1641819 h 2445687"/>
              <a:gd name="connsiteX42" fmla="*/ 758651 w 2165420"/>
              <a:gd name="connsiteY42" fmla="*/ 1737279 h 2445687"/>
              <a:gd name="connsiteX43" fmla="*/ 793820 w 2165420"/>
              <a:gd name="connsiteY43" fmla="*/ 1747327 h 2445687"/>
              <a:gd name="connsiteX44" fmla="*/ 808892 w 2165420"/>
              <a:gd name="connsiteY44" fmla="*/ 1817665 h 2445687"/>
              <a:gd name="connsiteX45" fmla="*/ 813917 w 2165420"/>
              <a:gd name="connsiteY45" fmla="*/ 1867907 h 2445687"/>
              <a:gd name="connsiteX46" fmla="*/ 854110 w 2165420"/>
              <a:gd name="connsiteY46" fmla="*/ 1953318 h 2445687"/>
              <a:gd name="connsiteX47" fmla="*/ 894303 w 2165420"/>
              <a:gd name="connsiteY47" fmla="*/ 1973415 h 2445687"/>
              <a:gd name="connsiteX48" fmla="*/ 894303 w 2165420"/>
              <a:gd name="connsiteY48" fmla="*/ 2083947 h 2445687"/>
              <a:gd name="connsiteX49" fmla="*/ 1009860 w 2165420"/>
              <a:gd name="connsiteY49" fmla="*/ 2169358 h 2445687"/>
              <a:gd name="connsiteX50" fmla="*/ 1050053 w 2165420"/>
              <a:gd name="connsiteY50" fmla="*/ 2224624 h 2445687"/>
              <a:gd name="connsiteX51" fmla="*/ 1276141 w 2165420"/>
              <a:gd name="connsiteY51" fmla="*/ 2305010 h 2445687"/>
              <a:gd name="connsiteX52" fmla="*/ 1592664 w 2165420"/>
              <a:gd name="connsiteY52" fmla="*/ 2385397 h 2445687"/>
              <a:gd name="connsiteX53" fmla="*/ 1989574 w 2165420"/>
              <a:gd name="connsiteY53" fmla="*/ 2435639 h 2445687"/>
              <a:gd name="connsiteX54" fmla="*/ 2165420 w 2165420"/>
              <a:gd name="connsiteY54" fmla="*/ 2440663 h 244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165420" h="2445687">
                <a:moveTo>
                  <a:pt x="0" y="2445687"/>
                </a:moveTo>
                <a:cubicBezTo>
                  <a:pt x="48567" y="2441500"/>
                  <a:pt x="97134" y="2437313"/>
                  <a:pt x="135653" y="2415542"/>
                </a:cubicBezTo>
                <a:cubicBezTo>
                  <a:pt x="174172" y="2393771"/>
                  <a:pt x="210178" y="2346041"/>
                  <a:pt x="231112" y="2315059"/>
                </a:cubicBezTo>
                <a:cubicBezTo>
                  <a:pt x="252046" y="2284077"/>
                  <a:pt x="247022" y="2260630"/>
                  <a:pt x="261257" y="2229648"/>
                </a:cubicBezTo>
                <a:cubicBezTo>
                  <a:pt x="275492" y="2198666"/>
                  <a:pt x="304800" y="2169357"/>
                  <a:pt x="316523" y="2129164"/>
                </a:cubicBezTo>
                <a:cubicBezTo>
                  <a:pt x="328246" y="2088970"/>
                  <a:pt x="325735" y="2033704"/>
                  <a:pt x="331596" y="1988487"/>
                </a:cubicBezTo>
                <a:cubicBezTo>
                  <a:pt x="337457" y="1943270"/>
                  <a:pt x="348343" y="1890516"/>
                  <a:pt x="351692" y="1857859"/>
                </a:cubicBezTo>
                <a:cubicBezTo>
                  <a:pt x="355041" y="1825202"/>
                  <a:pt x="347505" y="1812642"/>
                  <a:pt x="351692" y="1792545"/>
                </a:cubicBezTo>
                <a:cubicBezTo>
                  <a:pt x="355879" y="1772448"/>
                  <a:pt x="372626" y="1771611"/>
                  <a:pt x="376813" y="1737279"/>
                </a:cubicBezTo>
                <a:cubicBezTo>
                  <a:pt x="381000" y="1702947"/>
                  <a:pt x="375976" y="1635957"/>
                  <a:pt x="376813" y="1586553"/>
                </a:cubicBezTo>
                <a:cubicBezTo>
                  <a:pt x="377650" y="1537149"/>
                  <a:pt x="377651" y="1495280"/>
                  <a:pt x="381838" y="1440852"/>
                </a:cubicBezTo>
                <a:cubicBezTo>
                  <a:pt x="386025" y="1386424"/>
                  <a:pt x="392723" y="1307712"/>
                  <a:pt x="401934" y="1259982"/>
                </a:cubicBezTo>
                <a:cubicBezTo>
                  <a:pt x="411145" y="1212252"/>
                  <a:pt x="432916" y="1227324"/>
                  <a:pt x="437103" y="1154474"/>
                </a:cubicBezTo>
                <a:cubicBezTo>
                  <a:pt x="441290" y="1081624"/>
                  <a:pt x="423706" y="884844"/>
                  <a:pt x="427055" y="822879"/>
                </a:cubicBezTo>
                <a:cubicBezTo>
                  <a:pt x="430404" y="760914"/>
                  <a:pt x="453013" y="813667"/>
                  <a:pt x="457200" y="782685"/>
                </a:cubicBezTo>
                <a:cubicBezTo>
                  <a:pt x="461387" y="751703"/>
                  <a:pt x="449664" y="661267"/>
                  <a:pt x="452176" y="636984"/>
                </a:cubicBezTo>
                <a:cubicBezTo>
                  <a:pt x="454688" y="612701"/>
                  <a:pt x="470598" y="662942"/>
                  <a:pt x="472273" y="636984"/>
                </a:cubicBezTo>
                <a:cubicBezTo>
                  <a:pt x="473948" y="611026"/>
                  <a:pt x="460549" y="508031"/>
                  <a:pt x="462224" y="481235"/>
                </a:cubicBezTo>
                <a:cubicBezTo>
                  <a:pt x="463899" y="454439"/>
                  <a:pt x="478972" y="498819"/>
                  <a:pt x="482321" y="476210"/>
                </a:cubicBezTo>
                <a:cubicBezTo>
                  <a:pt x="485671" y="453601"/>
                  <a:pt x="478134" y="371540"/>
                  <a:pt x="482321" y="345582"/>
                </a:cubicBezTo>
                <a:cubicBezTo>
                  <a:pt x="486508" y="319624"/>
                  <a:pt x="503255" y="375727"/>
                  <a:pt x="507442" y="320461"/>
                </a:cubicBezTo>
                <a:cubicBezTo>
                  <a:pt x="511629" y="265195"/>
                  <a:pt x="502418" y="58366"/>
                  <a:pt x="507442" y="13986"/>
                </a:cubicBezTo>
                <a:cubicBezTo>
                  <a:pt x="512466" y="-30394"/>
                  <a:pt x="525864" y="44132"/>
                  <a:pt x="537587" y="54180"/>
                </a:cubicBezTo>
                <a:cubicBezTo>
                  <a:pt x="549310" y="64228"/>
                  <a:pt x="571081" y="3100"/>
                  <a:pt x="577780" y="74276"/>
                </a:cubicBezTo>
                <a:cubicBezTo>
                  <a:pt x="584479" y="145452"/>
                  <a:pt x="578617" y="421782"/>
                  <a:pt x="577780" y="481235"/>
                </a:cubicBezTo>
                <a:cubicBezTo>
                  <a:pt x="576943" y="540688"/>
                  <a:pt x="571081" y="433505"/>
                  <a:pt x="572756" y="430993"/>
                </a:cubicBezTo>
                <a:cubicBezTo>
                  <a:pt x="574431" y="428481"/>
                  <a:pt x="582805" y="460301"/>
                  <a:pt x="587829" y="466162"/>
                </a:cubicBezTo>
                <a:cubicBezTo>
                  <a:pt x="592853" y="472023"/>
                  <a:pt x="602901" y="466162"/>
                  <a:pt x="602901" y="466162"/>
                </a:cubicBezTo>
                <a:cubicBezTo>
                  <a:pt x="607925" y="466162"/>
                  <a:pt x="615462" y="433505"/>
                  <a:pt x="617974" y="466162"/>
                </a:cubicBezTo>
                <a:cubicBezTo>
                  <a:pt x="620486" y="498819"/>
                  <a:pt x="615462" y="628611"/>
                  <a:pt x="617974" y="662105"/>
                </a:cubicBezTo>
                <a:cubicBezTo>
                  <a:pt x="620486" y="695599"/>
                  <a:pt x="629697" y="621074"/>
                  <a:pt x="633046" y="667129"/>
                </a:cubicBezTo>
                <a:cubicBezTo>
                  <a:pt x="636395" y="713184"/>
                  <a:pt x="634722" y="892380"/>
                  <a:pt x="638071" y="938435"/>
                </a:cubicBezTo>
                <a:cubicBezTo>
                  <a:pt x="641420" y="984490"/>
                  <a:pt x="650631" y="929224"/>
                  <a:pt x="653143" y="943459"/>
                </a:cubicBezTo>
                <a:cubicBezTo>
                  <a:pt x="655655" y="957694"/>
                  <a:pt x="650631" y="1010448"/>
                  <a:pt x="653143" y="1023846"/>
                </a:cubicBezTo>
                <a:cubicBezTo>
                  <a:pt x="655655" y="1037244"/>
                  <a:pt x="664867" y="1018822"/>
                  <a:pt x="668216" y="1023846"/>
                </a:cubicBezTo>
                <a:cubicBezTo>
                  <a:pt x="671565" y="1028870"/>
                  <a:pt x="670728" y="1046455"/>
                  <a:pt x="673240" y="1053991"/>
                </a:cubicBezTo>
                <a:cubicBezTo>
                  <a:pt x="675752" y="1061527"/>
                  <a:pt x="679939" y="1023845"/>
                  <a:pt x="683288" y="1069063"/>
                </a:cubicBezTo>
                <a:cubicBezTo>
                  <a:pt x="686637" y="1114280"/>
                  <a:pt x="688312" y="1278404"/>
                  <a:pt x="693336" y="1325296"/>
                </a:cubicBezTo>
                <a:cubicBezTo>
                  <a:pt x="698360" y="1372188"/>
                  <a:pt x="709246" y="1344556"/>
                  <a:pt x="713433" y="1350417"/>
                </a:cubicBezTo>
                <a:cubicBezTo>
                  <a:pt x="717620" y="1356278"/>
                  <a:pt x="715108" y="1315247"/>
                  <a:pt x="718457" y="1360465"/>
                </a:cubicBezTo>
                <a:cubicBezTo>
                  <a:pt x="721807" y="1405683"/>
                  <a:pt x="727668" y="1574831"/>
                  <a:pt x="733530" y="1621723"/>
                </a:cubicBezTo>
                <a:cubicBezTo>
                  <a:pt x="739392" y="1668615"/>
                  <a:pt x="749440" y="1622560"/>
                  <a:pt x="753627" y="1641819"/>
                </a:cubicBezTo>
                <a:cubicBezTo>
                  <a:pt x="757814" y="1661078"/>
                  <a:pt x="751952" y="1719694"/>
                  <a:pt x="758651" y="1737279"/>
                </a:cubicBezTo>
                <a:cubicBezTo>
                  <a:pt x="765350" y="1754864"/>
                  <a:pt x="785447" y="1733929"/>
                  <a:pt x="793820" y="1747327"/>
                </a:cubicBezTo>
                <a:cubicBezTo>
                  <a:pt x="802193" y="1760725"/>
                  <a:pt x="805542" y="1797568"/>
                  <a:pt x="808892" y="1817665"/>
                </a:cubicBezTo>
                <a:cubicBezTo>
                  <a:pt x="812242" y="1837762"/>
                  <a:pt x="806381" y="1845298"/>
                  <a:pt x="813917" y="1867907"/>
                </a:cubicBezTo>
                <a:cubicBezTo>
                  <a:pt x="821453" y="1890516"/>
                  <a:pt x="840712" y="1935733"/>
                  <a:pt x="854110" y="1953318"/>
                </a:cubicBezTo>
                <a:cubicBezTo>
                  <a:pt x="867508" y="1970903"/>
                  <a:pt x="887604" y="1951644"/>
                  <a:pt x="894303" y="1973415"/>
                </a:cubicBezTo>
                <a:cubicBezTo>
                  <a:pt x="901002" y="1995186"/>
                  <a:pt x="875044" y="2051290"/>
                  <a:pt x="894303" y="2083947"/>
                </a:cubicBezTo>
                <a:cubicBezTo>
                  <a:pt x="913562" y="2116604"/>
                  <a:pt x="983902" y="2145912"/>
                  <a:pt x="1009860" y="2169358"/>
                </a:cubicBezTo>
                <a:cubicBezTo>
                  <a:pt x="1035818" y="2192804"/>
                  <a:pt x="1005673" y="2202015"/>
                  <a:pt x="1050053" y="2224624"/>
                </a:cubicBezTo>
                <a:cubicBezTo>
                  <a:pt x="1094433" y="2247233"/>
                  <a:pt x="1185706" y="2278215"/>
                  <a:pt x="1276141" y="2305010"/>
                </a:cubicBezTo>
                <a:cubicBezTo>
                  <a:pt x="1366576" y="2331805"/>
                  <a:pt x="1473759" y="2363625"/>
                  <a:pt x="1592664" y="2385397"/>
                </a:cubicBezTo>
                <a:cubicBezTo>
                  <a:pt x="1711570" y="2407168"/>
                  <a:pt x="1894115" y="2426428"/>
                  <a:pt x="1989574" y="2435639"/>
                </a:cubicBezTo>
                <a:cubicBezTo>
                  <a:pt x="2085033" y="2444850"/>
                  <a:pt x="2125226" y="2442756"/>
                  <a:pt x="2165420" y="2440663"/>
                </a:cubicBezTo>
              </a:path>
            </a:pathLst>
          </a:custGeom>
          <a:solidFill>
            <a:schemeClr val="accent6">
              <a:lumMod val="75000"/>
              <a:alpha val="67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6290268" y="4813008"/>
            <a:ext cx="2618879" cy="1075541"/>
          </a:xfrm>
          <a:custGeom>
            <a:avLst/>
            <a:gdLst>
              <a:gd name="connsiteX0" fmla="*/ 0 w 2618879"/>
              <a:gd name="connsiteY0" fmla="*/ 1075326 h 1075541"/>
              <a:gd name="connsiteX1" fmla="*/ 165798 w 2618879"/>
              <a:gd name="connsiteY1" fmla="*/ 994939 h 1075541"/>
              <a:gd name="connsiteX2" fmla="*/ 271306 w 2618879"/>
              <a:gd name="connsiteY2" fmla="*/ 844214 h 1075541"/>
              <a:gd name="connsiteX3" fmla="*/ 341644 w 2618879"/>
              <a:gd name="connsiteY3" fmla="*/ 643247 h 1075541"/>
              <a:gd name="connsiteX4" fmla="*/ 376813 w 2618879"/>
              <a:gd name="connsiteY4" fmla="*/ 482473 h 1075541"/>
              <a:gd name="connsiteX5" fmla="*/ 432079 w 2618879"/>
              <a:gd name="connsiteY5" fmla="*/ 296579 h 1075541"/>
              <a:gd name="connsiteX6" fmla="*/ 462224 w 2618879"/>
              <a:gd name="connsiteY6" fmla="*/ 216192 h 1075541"/>
              <a:gd name="connsiteX7" fmla="*/ 462224 w 2618879"/>
              <a:gd name="connsiteY7" fmla="*/ 85563 h 1075541"/>
              <a:gd name="connsiteX8" fmla="*/ 547635 w 2618879"/>
              <a:gd name="connsiteY8" fmla="*/ 152 h 1075541"/>
              <a:gd name="connsiteX9" fmla="*/ 612950 w 2618879"/>
              <a:gd name="connsiteY9" fmla="*/ 105660 h 1075541"/>
              <a:gd name="connsiteX10" fmla="*/ 607925 w 2618879"/>
              <a:gd name="connsiteY10" fmla="*/ 216192 h 1075541"/>
              <a:gd name="connsiteX11" fmla="*/ 658167 w 2618879"/>
              <a:gd name="connsiteY11" fmla="*/ 226240 h 1075541"/>
              <a:gd name="connsiteX12" fmla="*/ 663191 w 2618879"/>
              <a:gd name="connsiteY12" fmla="*/ 306627 h 1075541"/>
              <a:gd name="connsiteX13" fmla="*/ 728506 w 2618879"/>
              <a:gd name="connsiteY13" fmla="*/ 336772 h 1075541"/>
              <a:gd name="connsiteX14" fmla="*/ 773723 w 2618879"/>
              <a:gd name="connsiteY14" fmla="*/ 542763 h 1075541"/>
              <a:gd name="connsiteX15" fmla="*/ 919424 w 2618879"/>
              <a:gd name="connsiteY15" fmla="*/ 804021 h 1075541"/>
              <a:gd name="connsiteX16" fmla="*/ 1271117 w 2618879"/>
              <a:gd name="connsiteY16" fmla="*/ 979867 h 1075541"/>
              <a:gd name="connsiteX17" fmla="*/ 1798655 w 2618879"/>
              <a:gd name="connsiteY17" fmla="*/ 1040157 h 1075541"/>
              <a:gd name="connsiteX18" fmla="*/ 2537209 w 2618879"/>
              <a:gd name="connsiteY18" fmla="*/ 1070302 h 1075541"/>
              <a:gd name="connsiteX19" fmla="*/ 2567354 w 2618879"/>
              <a:gd name="connsiteY19" fmla="*/ 1075326 h 107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8879" h="1075541">
                <a:moveTo>
                  <a:pt x="0" y="1075326"/>
                </a:moveTo>
                <a:cubicBezTo>
                  <a:pt x="60290" y="1054392"/>
                  <a:pt x="120580" y="1033458"/>
                  <a:pt x="165798" y="994939"/>
                </a:cubicBezTo>
                <a:cubicBezTo>
                  <a:pt x="211016" y="956420"/>
                  <a:pt x="241998" y="902829"/>
                  <a:pt x="271306" y="844214"/>
                </a:cubicBezTo>
                <a:cubicBezTo>
                  <a:pt x="300614" y="785599"/>
                  <a:pt x="324060" y="703537"/>
                  <a:pt x="341644" y="643247"/>
                </a:cubicBezTo>
                <a:cubicBezTo>
                  <a:pt x="359229" y="582957"/>
                  <a:pt x="361741" y="540251"/>
                  <a:pt x="376813" y="482473"/>
                </a:cubicBezTo>
                <a:cubicBezTo>
                  <a:pt x="391886" y="424695"/>
                  <a:pt x="417844" y="340959"/>
                  <a:pt x="432079" y="296579"/>
                </a:cubicBezTo>
                <a:cubicBezTo>
                  <a:pt x="446314" y="252199"/>
                  <a:pt x="457200" y="251361"/>
                  <a:pt x="462224" y="216192"/>
                </a:cubicBezTo>
                <a:cubicBezTo>
                  <a:pt x="467248" y="181023"/>
                  <a:pt x="447989" y="121570"/>
                  <a:pt x="462224" y="85563"/>
                </a:cubicBezTo>
                <a:cubicBezTo>
                  <a:pt x="476459" y="49556"/>
                  <a:pt x="522514" y="-3198"/>
                  <a:pt x="547635" y="152"/>
                </a:cubicBezTo>
                <a:cubicBezTo>
                  <a:pt x="572756" y="3502"/>
                  <a:pt x="602902" y="69653"/>
                  <a:pt x="612950" y="105660"/>
                </a:cubicBezTo>
                <a:cubicBezTo>
                  <a:pt x="622998" y="141667"/>
                  <a:pt x="600389" y="196095"/>
                  <a:pt x="607925" y="216192"/>
                </a:cubicBezTo>
                <a:cubicBezTo>
                  <a:pt x="615461" y="236289"/>
                  <a:pt x="648956" y="211167"/>
                  <a:pt x="658167" y="226240"/>
                </a:cubicBezTo>
                <a:cubicBezTo>
                  <a:pt x="667378" y="241312"/>
                  <a:pt x="651468" y="288205"/>
                  <a:pt x="663191" y="306627"/>
                </a:cubicBezTo>
                <a:cubicBezTo>
                  <a:pt x="674914" y="325049"/>
                  <a:pt x="710084" y="297416"/>
                  <a:pt x="728506" y="336772"/>
                </a:cubicBezTo>
                <a:cubicBezTo>
                  <a:pt x="746928" y="376128"/>
                  <a:pt x="741903" y="464888"/>
                  <a:pt x="773723" y="542763"/>
                </a:cubicBezTo>
                <a:cubicBezTo>
                  <a:pt x="805543" y="620638"/>
                  <a:pt x="836525" y="731170"/>
                  <a:pt x="919424" y="804021"/>
                </a:cubicBezTo>
                <a:cubicBezTo>
                  <a:pt x="1002323" y="876872"/>
                  <a:pt x="1124579" y="940511"/>
                  <a:pt x="1271117" y="979867"/>
                </a:cubicBezTo>
                <a:cubicBezTo>
                  <a:pt x="1417656" y="1019223"/>
                  <a:pt x="1587640" y="1025084"/>
                  <a:pt x="1798655" y="1040157"/>
                </a:cubicBezTo>
                <a:cubicBezTo>
                  <a:pt x="2009670" y="1055229"/>
                  <a:pt x="2409093" y="1064441"/>
                  <a:pt x="2537209" y="1070302"/>
                </a:cubicBezTo>
                <a:cubicBezTo>
                  <a:pt x="2665325" y="1076163"/>
                  <a:pt x="2616339" y="1075744"/>
                  <a:pt x="2567354" y="1075326"/>
                </a:cubicBezTo>
              </a:path>
            </a:pathLst>
          </a:custGeom>
          <a:solidFill>
            <a:schemeClr val="tx2">
              <a:alpha val="67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915" y="2924944"/>
            <a:ext cx="6021011" cy="3493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42088" y="4869160"/>
                <a:ext cx="4698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088" y="4869160"/>
                <a:ext cx="46987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64088" y="2924944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924944"/>
                <a:ext cx="49084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588224" y="4309718"/>
                <a:ext cx="5049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309718"/>
                <a:ext cx="50494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/>
          <p:cNvGrpSpPr/>
          <p:nvPr/>
        </p:nvGrpSpPr>
        <p:grpSpPr>
          <a:xfrm>
            <a:off x="3242925" y="520989"/>
            <a:ext cx="5628092" cy="2139657"/>
            <a:chOff x="3242925" y="520989"/>
            <a:chExt cx="5628092" cy="2139657"/>
          </a:xfrm>
        </p:grpSpPr>
        <p:sp>
          <p:nvSpPr>
            <p:cNvPr id="43" name="Rectangle 42"/>
            <p:cNvSpPr/>
            <p:nvPr/>
          </p:nvSpPr>
          <p:spPr>
            <a:xfrm>
              <a:off x="5625361" y="1193357"/>
              <a:ext cx="647848" cy="624809"/>
            </a:xfrm>
            <a:prstGeom prst="rect">
              <a:avLst/>
            </a:prstGeom>
            <a:solidFill>
              <a:srgbClr val="AAB3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14798" y="1080092"/>
              <a:ext cx="100271" cy="8337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282763" y="1093086"/>
              <a:ext cx="120501" cy="81014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07863" y="1193357"/>
              <a:ext cx="647848" cy="624809"/>
            </a:xfrm>
            <a:prstGeom prst="rect">
              <a:avLst/>
            </a:prstGeom>
            <a:solidFill>
              <a:srgbClr val="AAB3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379733" y="1193357"/>
              <a:ext cx="647848" cy="624809"/>
            </a:xfrm>
            <a:prstGeom prst="rect">
              <a:avLst/>
            </a:prstGeom>
            <a:solidFill>
              <a:srgbClr val="AAB3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657600" y="1169581"/>
              <a:ext cx="276447" cy="6485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507665" y="1116419"/>
              <a:ext cx="45719" cy="765544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275856" y="1495417"/>
              <a:ext cx="5328592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561907" y="818707"/>
              <a:ext cx="0" cy="140349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346558" y="818707"/>
              <a:ext cx="0" cy="140349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613991" y="1180214"/>
              <a:ext cx="659218" cy="637953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507125" y="1180214"/>
              <a:ext cx="659218" cy="637953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378995" y="1180214"/>
              <a:ext cx="659218" cy="637953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624623" y="1190847"/>
              <a:ext cx="648586" cy="62732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6517758" y="1190847"/>
              <a:ext cx="648586" cy="62732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7378995" y="1190847"/>
              <a:ext cx="648586" cy="62732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242925" y="520989"/>
              <a:ext cx="724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TOF0</a:t>
              </a:r>
              <a:endParaRPr lang="en-GB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974415" y="520989"/>
              <a:ext cx="724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TOF1</a:t>
              </a:r>
              <a:endParaRPr lang="en-GB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64053" y="1818166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Q9</a:t>
              </a:r>
              <a:endParaRPr lang="en-GB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592183" y="1818166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Q8</a:t>
              </a:r>
              <a:endParaRPr lang="en-GB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709681" y="1818166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Q7</a:t>
              </a:r>
              <a:endParaRPr lang="en-GB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61095" y="1818166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BPM</a:t>
              </a:r>
              <a:endParaRPr lang="en-GB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561896" y="1818166"/>
              <a:ext cx="677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Ckov</a:t>
              </a:r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8506045" y="1291854"/>
                  <a:ext cx="3649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6045" y="1291854"/>
                  <a:ext cx="364972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/>
            <p:cNvCxnSpPr/>
            <p:nvPr/>
          </p:nvCxnSpPr>
          <p:spPr>
            <a:xfrm>
              <a:off x="3572540" y="2286000"/>
              <a:ext cx="478465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5287468" y="2291314"/>
                  <a:ext cx="13547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𝐿</m:t>
                        </m:r>
                        <m:r>
                          <a:rPr lang="en-GB" b="0" i="1" smtClean="0">
                            <a:latin typeface="Cambria Math"/>
                          </a:rPr>
                          <m:t>=7.71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Cambria Math"/>
                          </a:rPr>
                          <m:t>m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7468" y="2291314"/>
                  <a:ext cx="135479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TextBox 39"/>
          <p:cNvSpPr txBox="1"/>
          <p:nvPr/>
        </p:nvSpPr>
        <p:spPr>
          <a:xfrm>
            <a:off x="8548965" y="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7/20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/>
          <p:cNvSpPr/>
          <p:nvPr/>
        </p:nvSpPr>
        <p:spPr>
          <a:xfrm>
            <a:off x="7066451" y="1701675"/>
            <a:ext cx="1685925" cy="409575"/>
          </a:xfrm>
          <a:custGeom>
            <a:avLst/>
            <a:gdLst>
              <a:gd name="connsiteX0" fmla="*/ 0 w 1685925"/>
              <a:gd name="connsiteY0" fmla="*/ 409575 h 409575"/>
              <a:gd name="connsiteX1" fmla="*/ 600075 w 1685925"/>
              <a:gd name="connsiteY1" fmla="*/ 219075 h 409575"/>
              <a:gd name="connsiteX2" fmla="*/ 1247775 w 1685925"/>
              <a:gd name="connsiteY2" fmla="*/ 257175 h 409575"/>
              <a:gd name="connsiteX3" fmla="*/ 1685925 w 1685925"/>
              <a:gd name="connsiteY3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925" h="409575">
                <a:moveTo>
                  <a:pt x="0" y="409575"/>
                </a:moveTo>
                <a:cubicBezTo>
                  <a:pt x="196056" y="327025"/>
                  <a:pt x="392113" y="244475"/>
                  <a:pt x="600075" y="219075"/>
                </a:cubicBezTo>
                <a:cubicBezTo>
                  <a:pt x="808038" y="193675"/>
                  <a:pt x="1066800" y="293688"/>
                  <a:pt x="1247775" y="257175"/>
                </a:cubicBezTo>
                <a:cubicBezTo>
                  <a:pt x="1428750" y="220662"/>
                  <a:pt x="1557337" y="110331"/>
                  <a:pt x="1685925" y="0"/>
                </a:cubicBezTo>
              </a:path>
            </a:pathLst>
          </a:custGeom>
          <a:ln w="44450">
            <a:solidFill>
              <a:srgbClr val="FFFFF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Position Components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51520" y="2130552"/>
                <a:ext cx="2345377" cy="44668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Two independent methods of measuring position:</a:t>
                </a:r>
              </a:p>
              <a:p>
                <a:r>
                  <a:rPr lang="en-GB" sz="1800" dirty="0"/>
                  <a:t> </a:t>
                </a:r>
                <a:r>
                  <a:rPr lang="en-GB" sz="1800" dirty="0" smtClean="0"/>
                  <a:t>1) Measure pixel position,</a:t>
                </a:r>
              </a:p>
              <a:p>
                <a:r>
                  <a:rPr lang="en-GB" sz="1800" dirty="0" smtClean="0"/>
                  <a:t> 2) Measure position according to signal arrival time at </a:t>
                </a:r>
                <a:r>
                  <a:rPr lang="en-GB" sz="1800" dirty="0" err="1" smtClean="0"/>
                  <a:t>PMTs.</a:t>
                </a:r>
                <a:endParaRPr lang="en-GB" sz="1800" dirty="0" smtClean="0"/>
              </a:p>
              <a:p>
                <a:endParaRPr lang="en-GB" sz="1800" dirty="0"/>
              </a:p>
              <a:p>
                <a:endParaRPr lang="en-GB" sz="1800" dirty="0" smtClean="0"/>
              </a:p>
              <a:p>
                <a:endParaRPr lang="en-GB" sz="1800" b="1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GB" sz="1800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Position resolution, TOF0: 9.8 mm</a:t>
                </a:r>
              </a:p>
              <a:p>
                <a:r>
                  <a:rPr lang="en-GB" sz="1800" dirty="0" smtClean="0"/>
                  <a:t>TOF1: 11.4 mm</a:t>
                </a:r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51520" y="2130552"/>
                <a:ext cx="2345377" cy="4466800"/>
              </a:xfrm>
              <a:blipFill rotWithShape="1">
                <a:blip r:embed="rId3"/>
                <a:stretch>
                  <a:fillRect l="-2078" t="-683" r="-2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220" y="381618"/>
            <a:ext cx="3221268" cy="4559550"/>
          </a:xfrm>
        </p:spPr>
      </p:pic>
      <p:cxnSp>
        <p:nvCxnSpPr>
          <p:cNvPr id="45" name="Curved Connector 44"/>
          <p:cNvCxnSpPr/>
          <p:nvPr/>
        </p:nvCxnSpPr>
        <p:spPr>
          <a:xfrm>
            <a:off x="7065767" y="2140991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561554" y="1492919"/>
                <a:ext cx="3816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554" y="1492919"/>
                <a:ext cx="381643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reeform 47"/>
          <p:cNvSpPr/>
          <p:nvPr/>
        </p:nvSpPr>
        <p:spPr>
          <a:xfrm>
            <a:off x="5888596" y="1397465"/>
            <a:ext cx="2863780" cy="1723292"/>
          </a:xfrm>
          <a:custGeom>
            <a:avLst/>
            <a:gdLst>
              <a:gd name="connsiteX0" fmla="*/ 0 w 2863780"/>
              <a:gd name="connsiteY0" fmla="*/ 0 h 1723292"/>
              <a:gd name="connsiteX1" fmla="*/ 2863780 w 2863780"/>
              <a:gd name="connsiteY1" fmla="*/ 1562519 h 1723292"/>
              <a:gd name="connsiteX2" fmla="*/ 2863780 w 2863780"/>
              <a:gd name="connsiteY2" fmla="*/ 1723292 h 1723292"/>
              <a:gd name="connsiteX3" fmla="*/ 0 w 2863780"/>
              <a:gd name="connsiteY3" fmla="*/ 165798 h 1723292"/>
              <a:gd name="connsiteX4" fmla="*/ 0 w 2863780"/>
              <a:gd name="connsiteY4" fmla="*/ 0 h 172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780" h="1723292">
                <a:moveTo>
                  <a:pt x="0" y="0"/>
                </a:moveTo>
                <a:lnTo>
                  <a:pt x="2863780" y="1562519"/>
                </a:lnTo>
                <a:lnTo>
                  <a:pt x="2863780" y="1723292"/>
                </a:lnTo>
                <a:lnTo>
                  <a:pt x="0" y="1657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2000"/>
            </a:schemeClr>
          </a:solidFill>
          <a:ln>
            <a:solidFill>
              <a:srgbClr val="FFFFFF"/>
            </a:solidFill>
          </a:ln>
          <a:scene3d>
            <a:camera prst="orthographicFront">
              <a:rot lat="0" lon="21599994" rev="0"/>
            </a:camera>
            <a:lightRig rig="threePt" dir="t"/>
          </a:scene3d>
          <a:sp3d extrusionH="1016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 rot="8288760" flipH="1">
            <a:off x="5805252" y="2181255"/>
            <a:ext cx="1273794" cy="457200"/>
          </a:xfrm>
          <a:custGeom>
            <a:avLst/>
            <a:gdLst>
              <a:gd name="connsiteX0" fmla="*/ 1638300 w 1638300"/>
              <a:gd name="connsiteY0" fmla="*/ 0 h 742950"/>
              <a:gd name="connsiteX1" fmla="*/ 1085850 w 1638300"/>
              <a:gd name="connsiteY1" fmla="*/ 438150 h 742950"/>
              <a:gd name="connsiteX2" fmla="*/ 0 w 1638300"/>
              <a:gd name="connsiteY2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8300" h="742950">
                <a:moveTo>
                  <a:pt x="1638300" y="0"/>
                </a:moveTo>
                <a:cubicBezTo>
                  <a:pt x="1498600" y="157162"/>
                  <a:pt x="1358900" y="314325"/>
                  <a:pt x="1085850" y="438150"/>
                </a:cubicBezTo>
                <a:cubicBezTo>
                  <a:pt x="812800" y="561975"/>
                  <a:pt x="406400" y="652462"/>
                  <a:pt x="0" y="742950"/>
                </a:cubicBezTo>
              </a:path>
            </a:pathLst>
          </a:custGeom>
          <a:ln w="444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 rot="1798167">
            <a:off x="6885278" y="1929430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-108520" y="4725144"/>
                <a:ext cx="2880320" cy="63402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1905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/>
                                </a:rPr>
                                <m:t>eff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725144"/>
                <a:ext cx="2880320" cy="6340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3031551" y="4935475"/>
            <a:ext cx="5724884" cy="1661877"/>
            <a:chOff x="3031551" y="4355812"/>
            <a:chExt cx="5724884" cy="1661877"/>
          </a:xfrm>
        </p:grpSpPr>
        <p:grpSp>
          <p:nvGrpSpPr>
            <p:cNvPr id="9" name="Group 8"/>
            <p:cNvGrpSpPr/>
            <p:nvPr/>
          </p:nvGrpSpPr>
          <p:grpSpPr>
            <a:xfrm>
              <a:off x="3031551" y="4355812"/>
              <a:ext cx="5724884" cy="1661877"/>
              <a:chOff x="2663540" y="1866890"/>
              <a:chExt cx="5724884" cy="1661877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3265144" y="2132856"/>
                <a:ext cx="0" cy="102657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/>
              <p:cNvSpPr/>
              <p:nvPr/>
            </p:nvSpPr>
            <p:spPr>
              <a:xfrm>
                <a:off x="2663541" y="2529444"/>
                <a:ext cx="566548" cy="403762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>
                    <a:lumMod val="50000"/>
                    <a:alpha val="43000"/>
                  </a:schemeClr>
                </a:solidFill>
              </a:ln>
              <a:scene3d>
                <a:camera prst="isometricLeftDown">
                  <a:rot lat="465463" lon="1354927" rev="179867"/>
                </a:camera>
                <a:lightRig rig="threePt" dir="t">
                  <a:rot lat="0" lon="0" rev="10200000"/>
                </a:lightRig>
              </a:scene3d>
              <a:sp3d extrusionH="469900" contourW="12700" prstMaterial="matte">
                <a:bevelT h="0"/>
                <a:bevelB h="0"/>
                <a:extrusionClr>
                  <a:schemeClr val="tx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87584" y="2541319"/>
                <a:ext cx="4833258" cy="4037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68000"/>
                </a:schemeClr>
              </a:solidFill>
              <a:ln>
                <a:solidFill>
                  <a:schemeClr val="bg1">
                    <a:lumMod val="50000"/>
                    <a:alpha val="43000"/>
                  </a:schemeClr>
                </a:solidFill>
              </a:ln>
              <a:scene3d>
                <a:camera prst="isometricLeftDown">
                  <a:rot lat="465463" lon="1354927" rev="179867"/>
                </a:camera>
                <a:lightRig rig="threePt" dir="t">
                  <a:rot lat="0" lon="0" rev="10200000"/>
                </a:lightRig>
              </a:scene3d>
              <a:sp3d extrusionH="469900" contourW="12700" prstMaterial="matte">
                <a:bevelT h="0"/>
                <a:bevelB h="0"/>
                <a:extrusionClr>
                  <a:schemeClr val="accent4">
                    <a:lumMod val="20000"/>
                    <a:lumOff val="80000"/>
                  </a:schemeClr>
                </a:extrusionClr>
                <a:contourClr>
                  <a:schemeClr val="accent2">
                    <a:lumMod val="20000"/>
                    <a:lumOff val="8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778338" y="2541319"/>
                <a:ext cx="610086" cy="40376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  <a:alpha val="43000"/>
                  </a:schemeClr>
                </a:solidFill>
              </a:ln>
              <a:scene3d>
                <a:camera prst="isometricLeftDown">
                  <a:rot lat="465463" lon="1354927" rev="179867"/>
                </a:camera>
                <a:lightRig rig="threePt" dir="t">
                  <a:rot lat="0" lon="0" rev="10200000"/>
                </a:lightRig>
              </a:scene3d>
              <a:sp3d extrusionH="469900" contourW="12700" prstMaterial="matte">
                <a:bevelT h="0"/>
                <a:bevelB h="0"/>
                <a:extrusionClr>
                  <a:schemeClr val="tx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663540" y="2529444"/>
                <a:ext cx="4500748" cy="403762"/>
              </a:xfrm>
              <a:prstGeom prst="rect">
                <a:avLst/>
              </a:prstGeom>
              <a:gradFill flip="none" rotWithShape="1">
                <a:gsLst>
                  <a:gs pos="81000">
                    <a:schemeClr val="tx1">
                      <a:alpha val="0"/>
                    </a:schemeClr>
                  </a:gs>
                  <a:gs pos="42000">
                    <a:schemeClr val="tx1">
                      <a:lumMod val="25000"/>
                      <a:lumOff val="75000"/>
                    </a:schemeClr>
                  </a:gs>
                  <a:gs pos="15000">
                    <a:schemeClr val="accent2"/>
                  </a:gs>
                  <a:gs pos="4000">
                    <a:schemeClr val="accent2">
                      <a:lumMod val="20000"/>
                      <a:lumOff val="8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isometricLeftDown">
                  <a:rot lat="465463" lon="1354927" rev="179867"/>
                </a:camera>
                <a:lightRig rig="threePt" dir="t">
                  <a:rot lat="0" lon="0" rev="10200000"/>
                </a:lightRig>
              </a:scene3d>
              <a:sp3d prstMaterial="matte">
                <a:bevelT h="0"/>
                <a:bevelB h="0"/>
                <a:extrusionClr>
                  <a:schemeClr val="accent4">
                    <a:lumMod val="20000"/>
                    <a:lumOff val="80000"/>
                  </a:schemeClr>
                </a:extrusionClr>
                <a:contourClr>
                  <a:schemeClr val="accent2">
                    <a:lumMod val="20000"/>
                    <a:lumOff val="8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3275856" y="2627706"/>
                <a:ext cx="1602834" cy="207237"/>
                <a:chOff x="1837044" y="4013851"/>
                <a:chExt cx="2876669" cy="207237"/>
              </a:xfrm>
            </p:grpSpPr>
            <p:sp>
              <p:nvSpPr>
                <p:cNvPr id="35" name="Freeform 34"/>
                <p:cNvSpPr/>
                <p:nvPr/>
              </p:nvSpPr>
              <p:spPr>
                <a:xfrm>
                  <a:off x="1837044" y="4013851"/>
                  <a:ext cx="718730" cy="203999"/>
                </a:xfrm>
                <a:custGeom>
                  <a:avLst/>
                  <a:gdLst>
                    <a:gd name="connsiteX0" fmla="*/ 0 w 2315688"/>
                    <a:gd name="connsiteY0" fmla="*/ 368142 h 748160"/>
                    <a:gd name="connsiteX1" fmla="*/ 285007 w 2315688"/>
                    <a:gd name="connsiteY1" fmla="*/ 7 h 748160"/>
                    <a:gd name="connsiteX2" fmla="*/ 581890 w 2315688"/>
                    <a:gd name="connsiteY2" fmla="*/ 368142 h 748160"/>
                    <a:gd name="connsiteX3" fmla="*/ 866898 w 2315688"/>
                    <a:gd name="connsiteY3" fmla="*/ 748153 h 748160"/>
                    <a:gd name="connsiteX4" fmla="*/ 1151906 w 2315688"/>
                    <a:gd name="connsiteY4" fmla="*/ 380018 h 748160"/>
                    <a:gd name="connsiteX5" fmla="*/ 1448789 w 2315688"/>
                    <a:gd name="connsiteY5" fmla="*/ 7 h 748160"/>
                    <a:gd name="connsiteX6" fmla="*/ 1733797 w 2315688"/>
                    <a:gd name="connsiteY6" fmla="*/ 368142 h 748160"/>
                    <a:gd name="connsiteX7" fmla="*/ 2030680 w 2315688"/>
                    <a:gd name="connsiteY7" fmla="*/ 748153 h 748160"/>
                    <a:gd name="connsiteX8" fmla="*/ 2315688 w 2315688"/>
                    <a:gd name="connsiteY8" fmla="*/ 368142 h 748160"/>
                    <a:gd name="connsiteX9" fmla="*/ 2315688 w 2315688"/>
                    <a:gd name="connsiteY9" fmla="*/ 368142 h 74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15688" h="748160">
                      <a:moveTo>
                        <a:pt x="0" y="368142"/>
                      </a:moveTo>
                      <a:cubicBezTo>
                        <a:pt x="94012" y="184074"/>
                        <a:pt x="188025" y="7"/>
                        <a:pt x="285007" y="7"/>
                      </a:cubicBezTo>
                      <a:cubicBezTo>
                        <a:pt x="381989" y="7"/>
                        <a:pt x="484908" y="243451"/>
                        <a:pt x="581890" y="368142"/>
                      </a:cubicBezTo>
                      <a:cubicBezTo>
                        <a:pt x="678872" y="492833"/>
                        <a:pt x="771895" y="746174"/>
                        <a:pt x="866898" y="748153"/>
                      </a:cubicBezTo>
                      <a:cubicBezTo>
                        <a:pt x="961901" y="750132"/>
                        <a:pt x="1151906" y="380018"/>
                        <a:pt x="1151906" y="380018"/>
                      </a:cubicBezTo>
                      <a:cubicBezTo>
                        <a:pt x="1248888" y="255327"/>
                        <a:pt x="1351807" y="1986"/>
                        <a:pt x="1448789" y="7"/>
                      </a:cubicBezTo>
                      <a:cubicBezTo>
                        <a:pt x="1545771" y="-1972"/>
                        <a:pt x="1733797" y="368142"/>
                        <a:pt x="1733797" y="368142"/>
                      </a:cubicBezTo>
                      <a:cubicBezTo>
                        <a:pt x="1830779" y="492833"/>
                        <a:pt x="1933698" y="748153"/>
                        <a:pt x="2030680" y="748153"/>
                      </a:cubicBezTo>
                      <a:cubicBezTo>
                        <a:pt x="2127662" y="748153"/>
                        <a:pt x="2315688" y="368142"/>
                        <a:pt x="2315688" y="368142"/>
                      </a:cubicBezTo>
                      <a:lnTo>
                        <a:pt x="2315688" y="368142"/>
                      </a:lnTo>
                    </a:path>
                  </a:pathLst>
                </a:custGeom>
                <a:ln w="2857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6" name="Group 35"/>
                <p:cNvGrpSpPr/>
                <p:nvPr/>
              </p:nvGrpSpPr>
              <p:grpSpPr>
                <a:xfrm>
                  <a:off x="2555776" y="4013851"/>
                  <a:ext cx="2157937" cy="207237"/>
                  <a:chOff x="397839" y="4013851"/>
                  <a:chExt cx="6952689" cy="760035"/>
                </a:xfrm>
              </p:grpSpPr>
              <p:sp>
                <p:nvSpPr>
                  <p:cNvPr id="37" name="Freeform 36"/>
                  <p:cNvSpPr/>
                  <p:nvPr/>
                </p:nvSpPr>
                <p:spPr>
                  <a:xfrm>
                    <a:off x="397839" y="4025726"/>
                    <a:ext cx="2315688" cy="748160"/>
                  </a:xfrm>
                  <a:custGeom>
                    <a:avLst/>
                    <a:gdLst>
                      <a:gd name="connsiteX0" fmla="*/ 0 w 2315688"/>
                      <a:gd name="connsiteY0" fmla="*/ 368142 h 748160"/>
                      <a:gd name="connsiteX1" fmla="*/ 285007 w 2315688"/>
                      <a:gd name="connsiteY1" fmla="*/ 7 h 748160"/>
                      <a:gd name="connsiteX2" fmla="*/ 581890 w 2315688"/>
                      <a:gd name="connsiteY2" fmla="*/ 368142 h 748160"/>
                      <a:gd name="connsiteX3" fmla="*/ 866898 w 2315688"/>
                      <a:gd name="connsiteY3" fmla="*/ 748153 h 748160"/>
                      <a:gd name="connsiteX4" fmla="*/ 1151906 w 2315688"/>
                      <a:gd name="connsiteY4" fmla="*/ 380018 h 748160"/>
                      <a:gd name="connsiteX5" fmla="*/ 1448789 w 2315688"/>
                      <a:gd name="connsiteY5" fmla="*/ 7 h 748160"/>
                      <a:gd name="connsiteX6" fmla="*/ 1733797 w 2315688"/>
                      <a:gd name="connsiteY6" fmla="*/ 368142 h 748160"/>
                      <a:gd name="connsiteX7" fmla="*/ 2030680 w 2315688"/>
                      <a:gd name="connsiteY7" fmla="*/ 748153 h 748160"/>
                      <a:gd name="connsiteX8" fmla="*/ 2315688 w 2315688"/>
                      <a:gd name="connsiteY8" fmla="*/ 368142 h 748160"/>
                      <a:gd name="connsiteX9" fmla="*/ 2315688 w 2315688"/>
                      <a:gd name="connsiteY9" fmla="*/ 368142 h 748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15688" h="748160">
                        <a:moveTo>
                          <a:pt x="0" y="368142"/>
                        </a:moveTo>
                        <a:cubicBezTo>
                          <a:pt x="94012" y="184074"/>
                          <a:pt x="188025" y="7"/>
                          <a:pt x="285007" y="7"/>
                        </a:cubicBezTo>
                        <a:cubicBezTo>
                          <a:pt x="381989" y="7"/>
                          <a:pt x="484908" y="243451"/>
                          <a:pt x="581890" y="368142"/>
                        </a:cubicBezTo>
                        <a:cubicBezTo>
                          <a:pt x="678872" y="492833"/>
                          <a:pt x="771895" y="746174"/>
                          <a:pt x="866898" y="748153"/>
                        </a:cubicBezTo>
                        <a:cubicBezTo>
                          <a:pt x="961901" y="750132"/>
                          <a:pt x="1151906" y="380018"/>
                          <a:pt x="1151906" y="380018"/>
                        </a:cubicBezTo>
                        <a:cubicBezTo>
                          <a:pt x="1248888" y="255327"/>
                          <a:pt x="1351807" y="1986"/>
                          <a:pt x="1448789" y="7"/>
                        </a:cubicBezTo>
                        <a:cubicBezTo>
                          <a:pt x="1545771" y="-1972"/>
                          <a:pt x="1733797" y="368142"/>
                          <a:pt x="1733797" y="368142"/>
                        </a:cubicBezTo>
                        <a:cubicBezTo>
                          <a:pt x="1830779" y="492833"/>
                          <a:pt x="1933698" y="748153"/>
                          <a:pt x="2030680" y="748153"/>
                        </a:cubicBezTo>
                        <a:cubicBezTo>
                          <a:pt x="2127662" y="748153"/>
                          <a:pt x="2315688" y="368142"/>
                          <a:pt x="2315688" y="368142"/>
                        </a:cubicBezTo>
                        <a:lnTo>
                          <a:pt x="2315688" y="368142"/>
                        </a:lnTo>
                      </a:path>
                    </a:pathLst>
                  </a:custGeom>
                  <a:ln w="28575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" name="Freeform 37"/>
                  <p:cNvSpPr/>
                  <p:nvPr/>
                </p:nvSpPr>
                <p:spPr>
                  <a:xfrm>
                    <a:off x="2715593" y="4013851"/>
                    <a:ext cx="2315688" cy="748160"/>
                  </a:xfrm>
                  <a:custGeom>
                    <a:avLst/>
                    <a:gdLst>
                      <a:gd name="connsiteX0" fmla="*/ 0 w 2315688"/>
                      <a:gd name="connsiteY0" fmla="*/ 368142 h 748160"/>
                      <a:gd name="connsiteX1" fmla="*/ 285007 w 2315688"/>
                      <a:gd name="connsiteY1" fmla="*/ 7 h 748160"/>
                      <a:gd name="connsiteX2" fmla="*/ 581890 w 2315688"/>
                      <a:gd name="connsiteY2" fmla="*/ 368142 h 748160"/>
                      <a:gd name="connsiteX3" fmla="*/ 866898 w 2315688"/>
                      <a:gd name="connsiteY3" fmla="*/ 748153 h 748160"/>
                      <a:gd name="connsiteX4" fmla="*/ 1151906 w 2315688"/>
                      <a:gd name="connsiteY4" fmla="*/ 380018 h 748160"/>
                      <a:gd name="connsiteX5" fmla="*/ 1448789 w 2315688"/>
                      <a:gd name="connsiteY5" fmla="*/ 7 h 748160"/>
                      <a:gd name="connsiteX6" fmla="*/ 1733797 w 2315688"/>
                      <a:gd name="connsiteY6" fmla="*/ 368142 h 748160"/>
                      <a:gd name="connsiteX7" fmla="*/ 2030680 w 2315688"/>
                      <a:gd name="connsiteY7" fmla="*/ 748153 h 748160"/>
                      <a:gd name="connsiteX8" fmla="*/ 2315688 w 2315688"/>
                      <a:gd name="connsiteY8" fmla="*/ 368142 h 748160"/>
                      <a:gd name="connsiteX9" fmla="*/ 2315688 w 2315688"/>
                      <a:gd name="connsiteY9" fmla="*/ 368142 h 748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15688" h="748160">
                        <a:moveTo>
                          <a:pt x="0" y="368142"/>
                        </a:moveTo>
                        <a:cubicBezTo>
                          <a:pt x="94012" y="184074"/>
                          <a:pt x="188025" y="7"/>
                          <a:pt x="285007" y="7"/>
                        </a:cubicBezTo>
                        <a:cubicBezTo>
                          <a:pt x="381989" y="7"/>
                          <a:pt x="484908" y="243451"/>
                          <a:pt x="581890" y="368142"/>
                        </a:cubicBezTo>
                        <a:cubicBezTo>
                          <a:pt x="678872" y="492833"/>
                          <a:pt x="771895" y="746174"/>
                          <a:pt x="866898" y="748153"/>
                        </a:cubicBezTo>
                        <a:cubicBezTo>
                          <a:pt x="961901" y="750132"/>
                          <a:pt x="1151906" y="380018"/>
                          <a:pt x="1151906" y="380018"/>
                        </a:cubicBezTo>
                        <a:cubicBezTo>
                          <a:pt x="1248888" y="255327"/>
                          <a:pt x="1351807" y="1986"/>
                          <a:pt x="1448789" y="7"/>
                        </a:cubicBezTo>
                        <a:cubicBezTo>
                          <a:pt x="1545771" y="-1972"/>
                          <a:pt x="1733797" y="368142"/>
                          <a:pt x="1733797" y="368142"/>
                        </a:cubicBezTo>
                        <a:cubicBezTo>
                          <a:pt x="1830779" y="492833"/>
                          <a:pt x="1933698" y="748153"/>
                          <a:pt x="2030680" y="748153"/>
                        </a:cubicBezTo>
                        <a:cubicBezTo>
                          <a:pt x="2127662" y="748153"/>
                          <a:pt x="2315688" y="368142"/>
                          <a:pt x="2315688" y="368142"/>
                        </a:cubicBezTo>
                        <a:lnTo>
                          <a:pt x="2315688" y="368142"/>
                        </a:lnTo>
                      </a:path>
                    </a:pathLst>
                  </a:custGeom>
                  <a:ln w="28575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Freeform 38"/>
                  <p:cNvSpPr/>
                  <p:nvPr/>
                </p:nvSpPr>
                <p:spPr>
                  <a:xfrm>
                    <a:off x="5034840" y="4013851"/>
                    <a:ext cx="2315688" cy="748160"/>
                  </a:xfrm>
                  <a:custGeom>
                    <a:avLst/>
                    <a:gdLst>
                      <a:gd name="connsiteX0" fmla="*/ 0 w 2315688"/>
                      <a:gd name="connsiteY0" fmla="*/ 368142 h 748160"/>
                      <a:gd name="connsiteX1" fmla="*/ 285007 w 2315688"/>
                      <a:gd name="connsiteY1" fmla="*/ 7 h 748160"/>
                      <a:gd name="connsiteX2" fmla="*/ 581890 w 2315688"/>
                      <a:gd name="connsiteY2" fmla="*/ 368142 h 748160"/>
                      <a:gd name="connsiteX3" fmla="*/ 866898 w 2315688"/>
                      <a:gd name="connsiteY3" fmla="*/ 748153 h 748160"/>
                      <a:gd name="connsiteX4" fmla="*/ 1151906 w 2315688"/>
                      <a:gd name="connsiteY4" fmla="*/ 380018 h 748160"/>
                      <a:gd name="connsiteX5" fmla="*/ 1448789 w 2315688"/>
                      <a:gd name="connsiteY5" fmla="*/ 7 h 748160"/>
                      <a:gd name="connsiteX6" fmla="*/ 1733797 w 2315688"/>
                      <a:gd name="connsiteY6" fmla="*/ 368142 h 748160"/>
                      <a:gd name="connsiteX7" fmla="*/ 2030680 w 2315688"/>
                      <a:gd name="connsiteY7" fmla="*/ 748153 h 748160"/>
                      <a:gd name="connsiteX8" fmla="*/ 2315688 w 2315688"/>
                      <a:gd name="connsiteY8" fmla="*/ 368142 h 748160"/>
                      <a:gd name="connsiteX9" fmla="*/ 2315688 w 2315688"/>
                      <a:gd name="connsiteY9" fmla="*/ 368142 h 748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15688" h="748160">
                        <a:moveTo>
                          <a:pt x="0" y="368142"/>
                        </a:moveTo>
                        <a:cubicBezTo>
                          <a:pt x="94012" y="184074"/>
                          <a:pt x="188025" y="7"/>
                          <a:pt x="285007" y="7"/>
                        </a:cubicBezTo>
                        <a:cubicBezTo>
                          <a:pt x="381989" y="7"/>
                          <a:pt x="484908" y="243451"/>
                          <a:pt x="581890" y="368142"/>
                        </a:cubicBezTo>
                        <a:cubicBezTo>
                          <a:pt x="678872" y="492833"/>
                          <a:pt x="771895" y="746174"/>
                          <a:pt x="866898" y="748153"/>
                        </a:cubicBezTo>
                        <a:cubicBezTo>
                          <a:pt x="961901" y="750132"/>
                          <a:pt x="1151906" y="380018"/>
                          <a:pt x="1151906" y="380018"/>
                        </a:cubicBezTo>
                        <a:cubicBezTo>
                          <a:pt x="1248888" y="255327"/>
                          <a:pt x="1351807" y="1986"/>
                          <a:pt x="1448789" y="7"/>
                        </a:cubicBezTo>
                        <a:cubicBezTo>
                          <a:pt x="1545771" y="-1972"/>
                          <a:pt x="1733797" y="368142"/>
                          <a:pt x="1733797" y="368142"/>
                        </a:cubicBezTo>
                        <a:cubicBezTo>
                          <a:pt x="1830779" y="492833"/>
                          <a:pt x="1933698" y="748153"/>
                          <a:pt x="2030680" y="748153"/>
                        </a:cubicBezTo>
                        <a:cubicBezTo>
                          <a:pt x="2127662" y="748153"/>
                          <a:pt x="2315688" y="368142"/>
                          <a:pt x="2315688" y="368142"/>
                        </a:cubicBezTo>
                        <a:lnTo>
                          <a:pt x="2315688" y="368142"/>
                        </a:lnTo>
                      </a:path>
                    </a:pathLst>
                  </a:custGeom>
                  <a:ln w="28575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5148064" y="2639581"/>
                <a:ext cx="2805201" cy="207237"/>
                <a:chOff x="4616263" y="3717032"/>
                <a:chExt cx="2805201" cy="207237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4616263" y="3717032"/>
                  <a:ext cx="1202368" cy="207237"/>
                  <a:chOff x="397839" y="4013851"/>
                  <a:chExt cx="6952689" cy="760035"/>
                </a:xfrm>
              </p:grpSpPr>
              <p:sp>
                <p:nvSpPr>
                  <p:cNvPr id="32" name="Freeform 31"/>
                  <p:cNvSpPr/>
                  <p:nvPr/>
                </p:nvSpPr>
                <p:spPr>
                  <a:xfrm>
                    <a:off x="397839" y="4025726"/>
                    <a:ext cx="2315688" cy="748160"/>
                  </a:xfrm>
                  <a:custGeom>
                    <a:avLst/>
                    <a:gdLst>
                      <a:gd name="connsiteX0" fmla="*/ 0 w 2315688"/>
                      <a:gd name="connsiteY0" fmla="*/ 368142 h 748160"/>
                      <a:gd name="connsiteX1" fmla="*/ 285007 w 2315688"/>
                      <a:gd name="connsiteY1" fmla="*/ 7 h 748160"/>
                      <a:gd name="connsiteX2" fmla="*/ 581890 w 2315688"/>
                      <a:gd name="connsiteY2" fmla="*/ 368142 h 748160"/>
                      <a:gd name="connsiteX3" fmla="*/ 866898 w 2315688"/>
                      <a:gd name="connsiteY3" fmla="*/ 748153 h 748160"/>
                      <a:gd name="connsiteX4" fmla="*/ 1151906 w 2315688"/>
                      <a:gd name="connsiteY4" fmla="*/ 380018 h 748160"/>
                      <a:gd name="connsiteX5" fmla="*/ 1448789 w 2315688"/>
                      <a:gd name="connsiteY5" fmla="*/ 7 h 748160"/>
                      <a:gd name="connsiteX6" fmla="*/ 1733797 w 2315688"/>
                      <a:gd name="connsiteY6" fmla="*/ 368142 h 748160"/>
                      <a:gd name="connsiteX7" fmla="*/ 2030680 w 2315688"/>
                      <a:gd name="connsiteY7" fmla="*/ 748153 h 748160"/>
                      <a:gd name="connsiteX8" fmla="*/ 2315688 w 2315688"/>
                      <a:gd name="connsiteY8" fmla="*/ 368142 h 748160"/>
                      <a:gd name="connsiteX9" fmla="*/ 2315688 w 2315688"/>
                      <a:gd name="connsiteY9" fmla="*/ 368142 h 748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15688" h="748160">
                        <a:moveTo>
                          <a:pt x="0" y="368142"/>
                        </a:moveTo>
                        <a:cubicBezTo>
                          <a:pt x="94012" y="184074"/>
                          <a:pt x="188025" y="7"/>
                          <a:pt x="285007" y="7"/>
                        </a:cubicBezTo>
                        <a:cubicBezTo>
                          <a:pt x="381989" y="7"/>
                          <a:pt x="484908" y="243451"/>
                          <a:pt x="581890" y="368142"/>
                        </a:cubicBezTo>
                        <a:cubicBezTo>
                          <a:pt x="678872" y="492833"/>
                          <a:pt x="771895" y="746174"/>
                          <a:pt x="866898" y="748153"/>
                        </a:cubicBezTo>
                        <a:cubicBezTo>
                          <a:pt x="961901" y="750132"/>
                          <a:pt x="1151906" y="380018"/>
                          <a:pt x="1151906" y="380018"/>
                        </a:cubicBezTo>
                        <a:cubicBezTo>
                          <a:pt x="1248888" y="255327"/>
                          <a:pt x="1351807" y="1986"/>
                          <a:pt x="1448789" y="7"/>
                        </a:cubicBezTo>
                        <a:cubicBezTo>
                          <a:pt x="1545771" y="-1972"/>
                          <a:pt x="1733797" y="368142"/>
                          <a:pt x="1733797" y="368142"/>
                        </a:cubicBezTo>
                        <a:cubicBezTo>
                          <a:pt x="1830779" y="492833"/>
                          <a:pt x="1933698" y="748153"/>
                          <a:pt x="2030680" y="748153"/>
                        </a:cubicBezTo>
                        <a:cubicBezTo>
                          <a:pt x="2127662" y="748153"/>
                          <a:pt x="2315688" y="368142"/>
                          <a:pt x="2315688" y="368142"/>
                        </a:cubicBezTo>
                        <a:lnTo>
                          <a:pt x="2315688" y="368142"/>
                        </a:lnTo>
                      </a:path>
                    </a:pathLst>
                  </a:custGeom>
                  <a:ln w="28575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" name="Freeform 32"/>
                  <p:cNvSpPr/>
                  <p:nvPr/>
                </p:nvSpPr>
                <p:spPr>
                  <a:xfrm>
                    <a:off x="2715593" y="4013851"/>
                    <a:ext cx="2315688" cy="748160"/>
                  </a:xfrm>
                  <a:custGeom>
                    <a:avLst/>
                    <a:gdLst>
                      <a:gd name="connsiteX0" fmla="*/ 0 w 2315688"/>
                      <a:gd name="connsiteY0" fmla="*/ 368142 h 748160"/>
                      <a:gd name="connsiteX1" fmla="*/ 285007 w 2315688"/>
                      <a:gd name="connsiteY1" fmla="*/ 7 h 748160"/>
                      <a:gd name="connsiteX2" fmla="*/ 581890 w 2315688"/>
                      <a:gd name="connsiteY2" fmla="*/ 368142 h 748160"/>
                      <a:gd name="connsiteX3" fmla="*/ 866898 w 2315688"/>
                      <a:gd name="connsiteY3" fmla="*/ 748153 h 748160"/>
                      <a:gd name="connsiteX4" fmla="*/ 1151906 w 2315688"/>
                      <a:gd name="connsiteY4" fmla="*/ 380018 h 748160"/>
                      <a:gd name="connsiteX5" fmla="*/ 1448789 w 2315688"/>
                      <a:gd name="connsiteY5" fmla="*/ 7 h 748160"/>
                      <a:gd name="connsiteX6" fmla="*/ 1733797 w 2315688"/>
                      <a:gd name="connsiteY6" fmla="*/ 368142 h 748160"/>
                      <a:gd name="connsiteX7" fmla="*/ 2030680 w 2315688"/>
                      <a:gd name="connsiteY7" fmla="*/ 748153 h 748160"/>
                      <a:gd name="connsiteX8" fmla="*/ 2315688 w 2315688"/>
                      <a:gd name="connsiteY8" fmla="*/ 368142 h 748160"/>
                      <a:gd name="connsiteX9" fmla="*/ 2315688 w 2315688"/>
                      <a:gd name="connsiteY9" fmla="*/ 368142 h 748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15688" h="748160">
                        <a:moveTo>
                          <a:pt x="0" y="368142"/>
                        </a:moveTo>
                        <a:cubicBezTo>
                          <a:pt x="94012" y="184074"/>
                          <a:pt x="188025" y="7"/>
                          <a:pt x="285007" y="7"/>
                        </a:cubicBezTo>
                        <a:cubicBezTo>
                          <a:pt x="381989" y="7"/>
                          <a:pt x="484908" y="243451"/>
                          <a:pt x="581890" y="368142"/>
                        </a:cubicBezTo>
                        <a:cubicBezTo>
                          <a:pt x="678872" y="492833"/>
                          <a:pt x="771895" y="746174"/>
                          <a:pt x="866898" y="748153"/>
                        </a:cubicBezTo>
                        <a:cubicBezTo>
                          <a:pt x="961901" y="750132"/>
                          <a:pt x="1151906" y="380018"/>
                          <a:pt x="1151906" y="380018"/>
                        </a:cubicBezTo>
                        <a:cubicBezTo>
                          <a:pt x="1248888" y="255327"/>
                          <a:pt x="1351807" y="1986"/>
                          <a:pt x="1448789" y="7"/>
                        </a:cubicBezTo>
                        <a:cubicBezTo>
                          <a:pt x="1545771" y="-1972"/>
                          <a:pt x="1733797" y="368142"/>
                          <a:pt x="1733797" y="368142"/>
                        </a:cubicBezTo>
                        <a:cubicBezTo>
                          <a:pt x="1830779" y="492833"/>
                          <a:pt x="1933698" y="748153"/>
                          <a:pt x="2030680" y="748153"/>
                        </a:cubicBezTo>
                        <a:cubicBezTo>
                          <a:pt x="2127662" y="748153"/>
                          <a:pt x="2315688" y="368142"/>
                          <a:pt x="2315688" y="368142"/>
                        </a:cubicBezTo>
                        <a:lnTo>
                          <a:pt x="2315688" y="368142"/>
                        </a:lnTo>
                      </a:path>
                    </a:pathLst>
                  </a:custGeom>
                  <a:ln w="28575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" name="Freeform 33"/>
                  <p:cNvSpPr/>
                  <p:nvPr/>
                </p:nvSpPr>
                <p:spPr>
                  <a:xfrm>
                    <a:off x="5034840" y="4013851"/>
                    <a:ext cx="2315688" cy="748160"/>
                  </a:xfrm>
                  <a:custGeom>
                    <a:avLst/>
                    <a:gdLst>
                      <a:gd name="connsiteX0" fmla="*/ 0 w 2315688"/>
                      <a:gd name="connsiteY0" fmla="*/ 368142 h 748160"/>
                      <a:gd name="connsiteX1" fmla="*/ 285007 w 2315688"/>
                      <a:gd name="connsiteY1" fmla="*/ 7 h 748160"/>
                      <a:gd name="connsiteX2" fmla="*/ 581890 w 2315688"/>
                      <a:gd name="connsiteY2" fmla="*/ 368142 h 748160"/>
                      <a:gd name="connsiteX3" fmla="*/ 866898 w 2315688"/>
                      <a:gd name="connsiteY3" fmla="*/ 748153 h 748160"/>
                      <a:gd name="connsiteX4" fmla="*/ 1151906 w 2315688"/>
                      <a:gd name="connsiteY4" fmla="*/ 380018 h 748160"/>
                      <a:gd name="connsiteX5" fmla="*/ 1448789 w 2315688"/>
                      <a:gd name="connsiteY5" fmla="*/ 7 h 748160"/>
                      <a:gd name="connsiteX6" fmla="*/ 1733797 w 2315688"/>
                      <a:gd name="connsiteY6" fmla="*/ 368142 h 748160"/>
                      <a:gd name="connsiteX7" fmla="*/ 2030680 w 2315688"/>
                      <a:gd name="connsiteY7" fmla="*/ 748153 h 748160"/>
                      <a:gd name="connsiteX8" fmla="*/ 2315688 w 2315688"/>
                      <a:gd name="connsiteY8" fmla="*/ 368142 h 748160"/>
                      <a:gd name="connsiteX9" fmla="*/ 2315688 w 2315688"/>
                      <a:gd name="connsiteY9" fmla="*/ 368142 h 748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15688" h="748160">
                        <a:moveTo>
                          <a:pt x="0" y="368142"/>
                        </a:moveTo>
                        <a:cubicBezTo>
                          <a:pt x="94012" y="184074"/>
                          <a:pt x="188025" y="7"/>
                          <a:pt x="285007" y="7"/>
                        </a:cubicBezTo>
                        <a:cubicBezTo>
                          <a:pt x="381989" y="7"/>
                          <a:pt x="484908" y="243451"/>
                          <a:pt x="581890" y="368142"/>
                        </a:cubicBezTo>
                        <a:cubicBezTo>
                          <a:pt x="678872" y="492833"/>
                          <a:pt x="771895" y="746174"/>
                          <a:pt x="866898" y="748153"/>
                        </a:cubicBezTo>
                        <a:cubicBezTo>
                          <a:pt x="961901" y="750132"/>
                          <a:pt x="1151906" y="380018"/>
                          <a:pt x="1151906" y="380018"/>
                        </a:cubicBezTo>
                        <a:cubicBezTo>
                          <a:pt x="1248888" y="255327"/>
                          <a:pt x="1351807" y="1986"/>
                          <a:pt x="1448789" y="7"/>
                        </a:cubicBezTo>
                        <a:cubicBezTo>
                          <a:pt x="1545771" y="-1972"/>
                          <a:pt x="1733797" y="368142"/>
                          <a:pt x="1733797" y="368142"/>
                        </a:cubicBezTo>
                        <a:cubicBezTo>
                          <a:pt x="1830779" y="492833"/>
                          <a:pt x="1933698" y="748153"/>
                          <a:pt x="2030680" y="748153"/>
                        </a:cubicBezTo>
                        <a:cubicBezTo>
                          <a:pt x="2127662" y="748153"/>
                          <a:pt x="2315688" y="368142"/>
                          <a:pt x="2315688" y="368142"/>
                        </a:cubicBezTo>
                        <a:lnTo>
                          <a:pt x="2315688" y="368142"/>
                        </a:lnTo>
                      </a:path>
                    </a:pathLst>
                  </a:custGeom>
                  <a:ln w="28575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8" name="Freeform 27"/>
                <p:cNvSpPr/>
                <p:nvPr/>
              </p:nvSpPr>
              <p:spPr>
                <a:xfrm>
                  <a:off x="5818631" y="3720270"/>
                  <a:ext cx="400465" cy="203999"/>
                </a:xfrm>
                <a:custGeom>
                  <a:avLst/>
                  <a:gdLst>
                    <a:gd name="connsiteX0" fmla="*/ 0 w 2315688"/>
                    <a:gd name="connsiteY0" fmla="*/ 368142 h 748160"/>
                    <a:gd name="connsiteX1" fmla="*/ 285007 w 2315688"/>
                    <a:gd name="connsiteY1" fmla="*/ 7 h 748160"/>
                    <a:gd name="connsiteX2" fmla="*/ 581890 w 2315688"/>
                    <a:gd name="connsiteY2" fmla="*/ 368142 h 748160"/>
                    <a:gd name="connsiteX3" fmla="*/ 866898 w 2315688"/>
                    <a:gd name="connsiteY3" fmla="*/ 748153 h 748160"/>
                    <a:gd name="connsiteX4" fmla="*/ 1151906 w 2315688"/>
                    <a:gd name="connsiteY4" fmla="*/ 380018 h 748160"/>
                    <a:gd name="connsiteX5" fmla="*/ 1448789 w 2315688"/>
                    <a:gd name="connsiteY5" fmla="*/ 7 h 748160"/>
                    <a:gd name="connsiteX6" fmla="*/ 1733797 w 2315688"/>
                    <a:gd name="connsiteY6" fmla="*/ 368142 h 748160"/>
                    <a:gd name="connsiteX7" fmla="*/ 2030680 w 2315688"/>
                    <a:gd name="connsiteY7" fmla="*/ 748153 h 748160"/>
                    <a:gd name="connsiteX8" fmla="*/ 2315688 w 2315688"/>
                    <a:gd name="connsiteY8" fmla="*/ 368142 h 748160"/>
                    <a:gd name="connsiteX9" fmla="*/ 2315688 w 2315688"/>
                    <a:gd name="connsiteY9" fmla="*/ 368142 h 74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15688" h="748160">
                      <a:moveTo>
                        <a:pt x="0" y="368142"/>
                      </a:moveTo>
                      <a:cubicBezTo>
                        <a:pt x="94012" y="184074"/>
                        <a:pt x="188025" y="7"/>
                        <a:pt x="285007" y="7"/>
                      </a:cubicBezTo>
                      <a:cubicBezTo>
                        <a:pt x="381989" y="7"/>
                        <a:pt x="484908" y="243451"/>
                        <a:pt x="581890" y="368142"/>
                      </a:cubicBezTo>
                      <a:cubicBezTo>
                        <a:pt x="678872" y="492833"/>
                        <a:pt x="771895" y="746174"/>
                        <a:pt x="866898" y="748153"/>
                      </a:cubicBezTo>
                      <a:cubicBezTo>
                        <a:pt x="961901" y="750132"/>
                        <a:pt x="1151906" y="380018"/>
                        <a:pt x="1151906" y="380018"/>
                      </a:cubicBezTo>
                      <a:cubicBezTo>
                        <a:pt x="1248888" y="255327"/>
                        <a:pt x="1351807" y="1986"/>
                        <a:pt x="1448789" y="7"/>
                      </a:cubicBezTo>
                      <a:cubicBezTo>
                        <a:pt x="1545771" y="-1972"/>
                        <a:pt x="1733797" y="368142"/>
                        <a:pt x="1733797" y="368142"/>
                      </a:cubicBezTo>
                      <a:cubicBezTo>
                        <a:pt x="1830779" y="492833"/>
                        <a:pt x="1933698" y="748153"/>
                        <a:pt x="2030680" y="748153"/>
                      </a:cubicBezTo>
                      <a:cubicBezTo>
                        <a:pt x="2127662" y="748153"/>
                        <a:pt x="2315688" y="368142"/>
                        <a:pt x="2315688" y="368142"/>
                      </a:cubicBezTo>
                      <a:lnTo>
                        <a:pt x="2315688" y="368142"/>
                      </a:lnTo>
                    </a:path>
                  </a:pathLst>
                </a:custGeom>
                <a:ln w="2857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6219453" y="3717032"/>
                  <a:ext cx="400465" cy="203999"/>
                </a:xfrm>
                <a:custGeom>
                  <a:avLst/>
                  <a:gdLst>
                    <a:gd name="connsiteX0" fmla="*/ 0 w 2315688"/>
                    <a:gd name="connsiteY0" fmla="*/ 368142 h 748160"/>
                    <a:gd name="connsiteX1" fmla="*/ 285007 w 2315688"/>
                    <a:gd name="connsiteY1" fmla="*/ 7 h 748160"/>
                    <a:gd name="connsiteX2" fmla="*/ 581890 w 2315688"/>
                    <a:gd name="connsiteY2" fmla="*/ 368142 h 748160"/>
                    <a:gd name="connsiteX3" fmla="*/ 866898 w 2315688"/>
                    <a:gd name="connsiteY3" fmla="*/ 748153 h 748160"/>
                    <a:gd name="connsiteX4" fmla="*/ 1151906 w 2315688"/>
                    <a:gd name="connsiteY4" fmla="*/ 380018 h 748160"/>
                    <a:gd name="connsiteX5" fmla="*/ 1448789 w 2315688"/>
                    <a:gd name="connsiteY5" fmla="*/ 7 h 748160"/>
                    <a:gd name="connsiteX6" fmla="*/ 1733797 w 2315688"/>
                    <a:gd name="connsiteY6" fmla="*/ 368142 h 748160"/>
                    <a:gd name="connsiteX7" fmla="*/ 2030680 w 2315688"/>
                    <a:gd name="connsiteY7" fmla="*/ 748153 h 748160"/>
                    <a:gd name="connsiteX8" fmla="*/ 2315688 w 2315688"/>
                    <a:gd name="connsiteY8" fmla="*/ 368142 h 748160"/>
                    <a:gd name="connsiteX9" fmla="*/ 2315688 w 2315688"/>
                    <a:gd name="connsiteY9" fmla="*/ 368142 h 74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15688" h="748160">
                      <a:moveTo>
                        <a:pt x="0" y="368142"/>
                      </a:moveTo>
                      <a:cubicBezTo>
                        <a:pt x="94012" y="184074"/>
                        <a:pt x="188025" y="7"/>
                        <a:pt x="285007" y="7"/>
                      </a:cubicBezTo>
                      <a:cubicBezTo>
                        <a:pt x="381989" y="7"/>
                        <a:pt x="484908" y="243451"/>
                        <a:pt x="581890" y="368142"/>
                      </a:cubicBezTo>
                      <a:cubicBezTo>
                        <a:pt x="678872" y="492833"/>
                        <a:pt x="771895" y="746174"/>
                        <a:pt x="866898" y="748153"/>
                      </a:cubicBezTo>
                      <a:cubicBezTo>
                        <a:pt x="961901" y="750132"/>
                        <a:pt x="1151906" y="380018"/>
                        <a:pt x="1151906" y="380018"/>
                      </a:cubicBezTo>
                      <a:cubicBezTo>
                        <a:pt x="1248888" y="255327"/>
                        <a:pt x="1351807" y="1986"/>
                        <a:pt x="1448789" y="7"/>
                      </a:cubicBezTo>
                      <a:cubicBezTo>
                        <a:pt x="1545771" y="-1972"/>
                        <a:pt x="1733797" y="368142"/>
                        <a:pt x="1733797" y="368142"/>
                      </a:cubicBezTo>
                      <a:cubicBezTo>
                        <a:pt x="1830779" y="492833"/>
                        <a:pt x="1933698" y="748153"/>
                        <a:pt x="2030680" y="748153"/>
                      </a:cubicBezTo>
                      <a:cubicBezTo>
                        <a:pt x="2127662" y="748153"/>
                        <a:pt x="2315688" y="368142"/>
                        <a:pt x="2315688" y="368142"/>
                      </a:cubicBezTo>
                      <a:lnTo>
                        <a:pt x="2315688" y="368142"/>
                      </a:lnTo>
                    </a:path>
                  </a:pathLst>
                </a:custGeom>
                <a:ln w="2857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6620534" y="3717032"/>
                  <a:ext cx="400465" cy="203999"/>
                </a:xfrm>
                <a:custGeom>
                  <a:avLst/>
                  <a:gdLst>
                    <a:gd name="connsiteX0" fmla="*/ 0 w 2315688"/>
                    <a:gd name="connsiteY0" fmla="*/ 368142 h 748160"/>
                    <a:gd name="connsiteX1" fmla="*/ 285007 w 2315688"/>
                    <a:gd name="connsiteY1" fmla="*/ 7 h 748160"/>
                    <a:gd name="connsiteX2" fmla="*/ 581890 w 2315688"/>
                    <a:gd name="connsiteY2" fmla="*/ 368142 h 748160"/>
                    <a:gd name="connsiteX3" fmla="*/ 866898 w 2315688"/>
                    <a:gd name="connsiteY3" fmla="*/ 748153 h 748160"/>
                    <a:gd name="connsiteX4" fmla="*/ 1151906 w 2315688"/>
                    <a:gd name="connsiteY4" fmla="*/ 380018 h 748160"/>
                    <a:gd name="connsiteX5" fmla="*/ 1448789 w 2315688"/>
                    <a:gd name="connsiteY5" fmla="*/ 7 h 748160"/>
                    <a:gd name="connsiteX6" fmla="*/ 1733797 w 2315688"/>
                    <a:gd name="connsiteY6" fmla="*/ 368142 h 748160"/>
                    <a:gd name="connsiteX7" fmla="*/ 2030680 w 2315688"/>
                    <a:gd name="connsiteY7" fmla="*/ 748153 h 748160"/>
                    <a:gd name="connsiteX8" fmla="*/ 2315688 w 2315688"/>
                    <a:gd name="connsiteY8" fmla="*/ 368142 h 748160"/>
                    <a:gd name="connsiteX9" fmla="*/ 2315688 w 2315688"/>
                    <a:gd name="connsiteY9" fmla="*/ 368142 h 74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15688" h="748160">
                      <a:moveTo>
                        <a:pt x="0" y="368142"/>
                      </a:moveTo>
                      <a:cubicBezTo>
                        <a:pt x="94012" y="184074"/>
                        <a:pt x="188025" y="7"/>
                        <a:pt x="285007" y="7"/>
                      </a:cubicBezTo>
                      <a:cubicBezTo>
                        <a:pt x="381989" y="7"/>
                        <a:pt x="484908" y="243451"/>
                        <a:pt x="581890" y="368142"/>
                      </a:cubicBezTo>
                      <a:cubicBezTo>
                        <a:pt x="678872" y="492833"/>
                        <a:pt x="771895" y="746174"/>
                        <a:pt x="866898" y="748153"/>
                      </a:cubicBezTo>
                      <a:cubicBezTo>
                        <a:pt x="961901" y="750132"/>
                        <a:pt x="1151906" y="380018"/>
                        <a:pt x="1151906" y="380018"/>
                      </a:cubicBezTo>
                      <a:cubicBezTo>
                        <a:pt x="1248888" y="255327"/>
                        <a:pt x="1351807" y="1986"/>
                        <a:pt x="1448789" y="7"/>
                      </a:cubicBezTo>
                      <a:cubicBezTo>
                        <a:pt x="1545771" y="-1972"/>
                        <a:pt x="1733797" y="368142"/>
                        <a:pt x="1733797" y="368142"/>
                      </a:cubicBezTo>
                      <a:cubicBezTo>
                        <a:pt x="1830779" y="492833"/>
                        <a:pt x="1933698" y="748153"/>
                        <a:pt x="2030680" y="748153"/>
                      </a:cubicBezTo>
                      <a:cubicBezTo>
                        <a:pt x="2127662" y="748153"/>
                        <a:pt x="2315688" y="368142"/>
                        <a:pt x="2315688" y="368142"/>
                      </a:cubicBezTo>
                      <a:lnTo>
                        <a:pt x="2315688" y="368142"/>
                      </a:lnTo>
                    </a:path>
                  </a:pathLst>
                </a:custGeom>
                <a:ln w="2857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7020999" y="3720270"/>
                  <a:ext cx="400465" cy="203999"/>
                </a:xfrm>
                <a:custGeom>
                  <a:avLst/>
                  <a:gdLst>
                    <a:gd name="connsiteX0" fmla="*/ 0 w 2315688"/>
                    <a:gd name="connsiteY0" fmla="*/ 368142 h 748160"/>
                    <a:gd name="connsiteX1" fmla="*/ 285007 w 2315688"/>
                    <a:gd name="connsiteY1" fmla="*/ 7 h 748160"/>
                    <a:gd name="connsiteX2" fmla="*/ 581890 w 2315688"/>
                    <a:gd name="connsiteY2" fmla="*/ 368142 h 748160"/>
                    <a:gd name="connsiteX3" fmla="*/ 866898 w 2315688"/>
                    <a:gd name="connsiteY3" fmla="*/ 748153 h 748160"/>
                    <a:gd name="connsiteX4" fmla="*/ 1151906 w 2315688"/>
                    <a:gd name="connsiteY4" fmla="*/ 380018 h 748160"/>
                    <a:gd name="connsiteX5" fmla="*/ 1448789 w 2315688"/>
                    <a:gd name="connsiteY5" fmla="*/ 7 h 748160"/>
                    <a:gd name="connsiteX6" fmla="*/ 1733797 w 2315688"/>
                    <a:gd name="connsiteY6" fmla="*/ 368142 h 748160"/>
                    <a:gd name="connsiteX7" fmla="*/ 2030680 w 2315688"/>
                    <a:gd name="connsiteY7" fmla="*/ 748153 h 748160"/>
                    <a:gd name="connsiteX8" fmla="*/ 2315688 w 2315688"/>
                    <a:gd name="connsiteY8" fmla="*/ 368142 h 748160"/>
                    <a:gd name="connsiteX9" fmla="*/ 2315688 w 2315688"/>
                    <a:gd name="connsiteY9" fmla="*/ 368142 h 74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15688" h="748160">
                      <a:moveTo>
                        <a:pt x="0" y="368142"/>
                      </a:moveTo>
                      <a:cubicBezTo>
                        <a:pt x="94012" y="184074"/>
                        <a:pt x="188025" y="7"/>
                        <a:pt x="285007" y="7"/>
                      </a:cubicBezTo>
                      <a:cubicBezTo>
                        <a:pt x="381989" y="7"/>
                        <a:pt x="484908" y="243451"/>
                        <a:pt x="581890" y="368142"/>
                      </a:cubicBezTo>
                      <a:cubicBezTo>
                        <a:pt x="678872" y="492833"/>
                        <a:pt x="771895" y="746174"/>
                        <a:pt x="866898" y="748153"/>
                      </a:cubicBezTo>
                      <a:cubicBezTo>
                        <a:pt x="961901" y="750132"/>
                        <a:pt x="1151906" y="380018"/>
                        <a:pt x="1151906" y="380018"/>
                      </a:cubicBezTo>
                      <a:cubicBezTo>
                        <a:pt x="1248888" y="255327"/>
                        <a:pt x="1351807" y="1986"/>
                        <a:pt x="1448789" y="7"/>
                      </a:cubicBezTo>
                      <a:cubicBezTo>
                        <a:pt x="1545771" y="-1972"/>
                        <a:pt x="1733797" y="368142"/>
                        <a:pt x="1733797" y="368142"/>
                      </a:cubicBezTo>
                      <a:cubicBezTo>
                        <a:pt x="1830779" y="492833"/>
                        <a:pt x="1933698" y="748153"/>
                        <a:pt x="2030680" y="748153"/>
                      </a:cubicBezTo>
                      <a:cubicBezTo>
                        <a:pt x="2127662" y="748153"/>
                        <a:pt x="2315688" y="368142"/>
                        <a:pt x="2315688" y="368142"/>
                      </a:cubicBezTo>
                      <a:lnTo>
                        <a:pt x="2315688" y="368142"/>
                      </a:lnTo>
                    </a:path>
                  </a:pathLst>
                </a:custGeom>
                <a:ln w="2857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7" name="Straight Arrow Connector 16"/>
              <p:cNvCxnSpPr/>
              <p:nvPr/>
            </p:nvCxnSpPr>
            <p:spPr>
              <a:xfrm flipH="1">
                <a:off x="4663992" y="2204864"/>
                <a:ext cx="700096" cy="10801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4892866" y="2591326"/>
                <a:ext cx="2551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 smtClean="0"/>
                  <a:t>x</a:t>
                </a:r>
                <a:endParaRPr lang="en-GB" sz="105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789322" y="2627706"/>
                <a:ext cx="225463" cy="3055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7801648" y="2132856"/>
                <a:ext cx="0" cy="102657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5020465" y="2456348"/>
                <a:ext cx="327831" cy="7309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473170" y="3159435"/>
                    <a:ext cx="3816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3170" y="3159435"/>
                    <a:ext cx="381643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/>
              <p:cNvCxnSpPr/>
              <p:nvPr/>
            </p:nvCxnSpPr>
            <p:spPr>
              <a:xfrm>
                <a:off x="5020465" y="2132856"/>
                <a:ext cx="0" cy="102657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033916" y="2996952"/>
                    <a:ext cx="44217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33916" y="2996952"/>
                    <a:ext cx="442172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7552800" y="2996952"/>
                    <a:ext cx="46198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2800" y="2996952"/>
                    <a:ext cx="461985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118490" y="1866890"/>
                    <a:ext cx="3816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8490" y="1866890"/>
                    <a:ext cx="381643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190374" y="3080573"/>
                    <a:ext cx="66979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0374" y="3080573"/>
                    <a:ext cx="669799" cy="307777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5" name="Straight Connector 54"/>
            <p:cNvCxnSpPr/>
            <p:nvPr/>
          </p:nvCxnSpPr>
          <p:spPr>
            <a:xfrm>
              <a:off x="5872224" y="4621778"/>
              <a:ext cx="0" cy="102657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388476" y="4653136"/>
              <a:ext cx="483748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029312" y="1182379"/>
                <a:ext cx="2454949" cy="3542765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3175" cmpd="sng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dirty="0" smtClean="0"/>
                  <a:t>For each particle crossing the TOF stations, we know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, </m:t>
                        </m:r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  <m:r>
                          <a:rPr lang="en-GB" b="0" i="1" smtClean="0">
                            <a:latin typeface="Cambria Math"/>
                          </a:rPr>
                          <m:t>, </m:t>
                        </m:r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dirty="0" smtClean="0"/>
                  <a:t>To learn more about the beam line we must </a:t>
                </a:r>
                <a:r>
                  <a:rPr lang="en-GB" u="sng" dirty="0" smtClean="0"/>
                  <a:t>also</a:t>
                </a:r>
                <a:r>
                  <a:rPr lang="en-GB" dirty="0" smtClean="0"/>
                  <a:t> know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 smtClean="0"/>
                  <a:t> </a:t>
                </a:r>
                <a:r>
                  <a:rPr lang="en-GB" i="1" dirty="0" smtClean="0"/>
                  <a:t>etc.</a:t>
                </a:r>
              </a:p>
              <a:p>
                <a:endParaRPr lang="en-GB" i="1" dirty="0"/>
              </a:p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dirty="0" smtClean="0"/>
                  <a:t>Reconstruct particle trajectories.</a:t>
                </a:r>
                <a:endParaRPr lang="en-GB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312" y="1182379"/>
                <a:ext cx="2454949" cy="3542765"/>
              </a:xfrm>
              <a:prstGeom prst="rect">
                <a:avLst/>
              </a:prstGeom>
              <a:blipFill rotWithShape="1">
                <a:blip r:embed="rId12"/>
                <a:stretch>
                  <a:fillRect l="-2228" t="-859" b="-1718"/>
                </a:stretch>
              </a:blipFill>
              <a:ln w="3175" cmpd="sng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8548965" y="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8/20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2786003" y="3968567"/>
            <a:ext cx="6475040" cy="16035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2786003" y="5534024"/>
            <a:ext cx="6475040" cy="11006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3242925" y="520989"/>
            <a:ext cx="5628092" cy="2139657"/>
            <a:chOff x="3242925" y="520989"/>
            <a:chExt cx="5628092" cy="2139657"/>
          </a:xfrm>
        </p:grpSpPr>
        <p:sp>
          <p:nvSpPr>
            <p:cNvPr id="8" name="Rectangle 7"/>
            <p:cNvSpPr/>
            <p:nvPr/>
          </p:nvSpPr>
          <p:spPr>
            <a:xfrm>
              <a:off x="5625361" y="1193357"/>
              <a:ext cx="647848" cy="624809"/>
            </a:xfrm>
            <a:prstGeom prst="rect">
              <a:avLst/>
            </a:prstGeom>
            <a:solidFill>
              <a:srgbClr val="AAB3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14798" y="1080092"/>
              <a:ext cx="100271" cy="8337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82763" y="1093086"/>
              <a:ext cx="120501" cy="81014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07863" y="1193357"/>
              <a:ext cx="647848" cy="624809"/>
            </a:xfrm>
            <a:prstGeom prst="rect">
              <a:avLst/>
            </a:prstGeom>
            <a:solidFill>
              <a:srgbClr val="AAB3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79733" y="1193357"/>
              <a:ext cx="647848" cy="624809"/>
            </a:xfrm>
            <a:prstGeom prst="rect">
              <a:avLst/>
            </a:prstGeom>
            <a:solidFill>
              <a:srgbClr val="AAB3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57600" y="1169581"/>
              <a:ext cx="276447" cy="6485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07665" y="1116419"/>
              <a:ext cx="45719" cy="765544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275856" y="1495417"/>
              <a:ext cx="5328592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561907" y="818707"/>
              <a:ext cx="0" cy="140349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346558" y="818707"/>
              <a:ext cx="0" cy="140349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613991" y="1180214"/>
              <a:ext cx="659218" cy="637953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507125" y="1180214"/>
              <a:ext cx="659218" cy="637953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378995" y="1180214"/>
              <a:ext cx="659218" cy="637953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624623" y="1190847"/>
              <a:ext cx="648586" cy="62732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517758" y="1190847"/>
              <a:ext cx="648586" cy="62732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378995" y="1190847"/>
              <a:ext cx="648586" cy="62732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242925" y="520989"/>
              <a:ext cx="724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TOF0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74415" y="520989"/>
              <a:ext cx="724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TOF1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64053" y="1818166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Q9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92183" y="1818166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Q8</a:t>
              </a:r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09681" y="1818166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Q7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61095" y="1818166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BPM</a:t>
              </a:r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61896" y="1818166"/>
              <a:ext cx="677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Ckov</a:t>
              </a:r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8506045" y="1291854"/>
                  <a:ext cx="3649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6045" y="1291854"/>
                  <a:ext cx="36497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>
            <a:xfrm>
              <a:off x="3572540" y="2286000"/>
              <a:ext cx="478465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287468" y="2291314"/>
                  <a:ext cx="13547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𝐿</m:t>
                        </m:r>
                        <m:r>
                          <a:rPr lang="en-GB" b="0" i="1" smtClean="0">
                            <a:latin typeface="Cambria Math"/>
                          </a:rPr>
                          <m:t>=7.71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b="0" i="0" smtClean="0">
                            <a:latin typeface="Cambria Math"/>
                          </a:rPr>
                          <m:t>m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7468" y="2291314"/>
                  <a:ext cx="135479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4" name="Straight Connector 43"/>
          <p:cNvCxnSpPr/>
          <p:nvPr/>
        </p:nvCxnSpPr>
        <p:spPr>
          <a:xfrm flipV="1">
            <a:off x="3317909" y="1482286"/>
            <a:ext cx="5370622" cy="200166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786003" y="3460314"/>
            <a:ext cx="6475040" cy="5082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Reconstructing Muon Paths</a:t>
            </a:r>
            <a:endParaRPr lang="en-GB" dirty="0"/>
          </a:p>
        </p:txBody>
      </p:sp>
      <p:sp>
        <p:nvSpPr>
          <p:cNvPr id="34" name="Down Arrow 33"/>
          <p:cNvSpPr/>
          <p:nvPr/>
        </p:nvSpPr>
        <p:spPr>
          <a:xfrm>
            <a:off x="3455582" y="2371060"/>
            <a:ext cx="223284" cy="574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Down Arrow 34"/>
          <p:cNvSpPr/>
          <p:nvPr/>
        </p:nvSpPr>
        <p:spPr>
          <a:xfrm>
            <a:off x="8250866" y="2371060"/>
            <a:ext cx="223284" cy="574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942716" y="3005101"/>
                <a:ext cx="1254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716" y="3005101"/>
                <a:ext cx="125470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748641" y="3005101"/>
                <a:ext cx="1254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641" y="3005101"/>
                <a:ext cx="125470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127088" y="1461020"/>
                <a:ext cx="3816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088" y="1461020"/>
                <a:ext cx="38164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193432" y="3343258"/>
                <a:ext cx="4530984" cy="2764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 from time of flight.</a:t>
                </a:r>
              </a:p>
              <a:p>
                <a:pPr marL="342900" indent="-342900">
                  <a:lnSpc>
                    <a:spcPts val="1400"/>
                  </a:lnSpc>
                  <a:buAutoNum type="arabicParenR"/>
                </a:pPr>
                <a:endParaRPr lang="en-GB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Assume linear beam transport*:</a:t>
                </a: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endParaRPr lang="en-GB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endParaRPr lang="en-GB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endParaRPr lang="en-GB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AutoNum type="arabicParenR"/>
                </a:pPr>
                <a:r>
                  <a:rPr lang="en-GB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Track through quadrupoles to calculate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GB" i="1" smtClean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ambria Math"/>
                        <a:ea typeface="Cambria Math"/>
                      </a:rPr>
                      <m:t>𝑠</m:t>
                    </m:r>
                    <m:r>
                      <a:rPr lang="en-GB" b="0" i="0" smtClean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GB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432" y="3343258"/>
                <a:ext cx="4530984" cy="2764859"/>
              </a:xfrm>
              <a:prstGeom prst="rect">
                <a:avLst/>
              </a:prstGeom>
              <a:blipFill rotWithShape="1">
                <a:blip r:embed="rId7"/>
                <a:stretch>
                  <a:fillRect l="-1077" b="-6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698157" y="4720155"/>
                <a:ext cx="2861937" cy="601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i="1" smtClean="0">
                                            <a:solidFill>
                                              <a:schemeClr val="accent4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solidFill>
                                              <a:schemeClr val="accent4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solidFill>
                                              <a:schemeClr val="accent4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GB" i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i="1"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solidFill>
                                              <a:schemeClr val="accent4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solidFill>
                                              <a:schemeClr val="accent4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solidFill>
                                              <a:schemeClr val="accent4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157" y="4720155"/>
                <a:ext cx="2861937" cy="6016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790514" y="4691943"/>
                <a:ext cx="3395225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solidFill>
                                              <a:schemeClr val="accent4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solidFill>
                                              <a:schemeClr val="accent4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solidFill>
                                              <a:schemeClr val="accent4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solidFill>
                                              <a:schemeClr val="accent4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solidFill>
                                              <a:schemeClr val="accent4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solidFill>
                                              <a:schemeClr val="accent4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GB" i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i="1"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solidFill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solidFill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solidFill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i="1"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 smtClean="0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514" y="4691943"/>
                <a:ext cx="3395225" cy="6580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5486399" y="4802881"/>
            <a:ext cx="432487" cy="43618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/>
          <p:cNvGrpSpPr/>
          <p:nvPr/>
        </p:nvGrpSpPr>
        <p:grpSpPr>
          <a:xfrm>
            <a:off x="5197370" y="545072"/>
            <a:ext cx="2272713" cy="837161"/>
            <a:chOff x="5197370" y="545072"/>
            <a:chExt cx="2272713" cy="8371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5242294" y="545072"/>
                  <a:ext cx="22277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i="1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𝑠</m:t>
                      </m:r>
                    </m:oMath>
                  </a14:m>
                  <a:r>
                    <a:rPr lang="en-GB" dirty="0"/>
                    <a:t>, excess path </a:t>
                  </a:r>
                  <a:r>
                    <a:rPr lang="en-GB" dirty="0" smtClean="0"/>
                    <a:t>length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2294" y="545072"/>
                  <a:ext cx="2227789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1370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Freeform 46"/>
            <p:cNvSpPr/>
            <p:nvPr/>
          </p:nvSpPr>
          <p:spPr>
            <a:xfrm>
              <a:off x="5197370" y="861237"/>
              <a:ext cx="235867" cy="520996"/>
            </a:xfrm>
            <a:custGeom>
              <a:avLst/>
              <a:gdLst>
                <a:gd name="connsiteX0" fmla="*/ 235867 w 235867"/>
                <a:gd name="connsiteY0" fmla="*/ 0 h 520996"/>
                <a:gd name="connsiteX1" fmla="*/ 1951 w 235867"/>
                <a:gd name="connsiteY1" fmla="*/ 138223 h 520996"/>
                <a:gd name="connsiteX2" fmla="*/ 118909 w 235867"/>
                <a:gd name="connsiteY2" fmla="*/ 308344 h 520996"/>
                <a:gd name="connsiteX3" fmla="*/ 23216 w 235867"/>
                <a:gd name="connsiteY3" fmla="*/ 520996 h 52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867" h="520996">
                  <a:moveTo>
                    <a:pt x="235867" y="0"/>
                  </a:moveTo>
                  <a:cubicBezTo>
                    <a:pt x="128655" y="43416"/>
                    <a:pt x="21444" y="86832"/>
                    <a:pt x="1951" y="138223"/>
                  </a:cubicBezTo>
                  <a:cubicBezTo>
                    <a:pt x="-17542" y="189614"/>
                    <a:pt x="115365" y="244548"/>
                    <a:pt x="118909" y="308344"/>
                  </a:cubicBezTo>
                  <a:cubicBezTo>
                    <a:pt x="122453" y="372140"/>
                    <a:pt x="72834" y="446568"/>
                    <a:pt x="23216" y="520996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0" name="Down Arrow 49"/>
          <p:cNvSpPr/>
          <p:nvPr/>
        </p:nvSpPr>
        <p:spPr>
          <a:xfrm>
            <a:off x="6842051" y="3834725"/>
            <a:ext cx="2161292" cy="580880"/>
          </a:xfrm>
          <a:prstGeom prst="downArrow">
            <a:avLst>
              <a:gd name="adj1" fmla="val 68487"/>
              <a:gd name="adj2" fmla="val 2980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113179" y="3968567"/>
                <a:ext cx="1559610" cy="316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*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GB" sz="1400" b="1" i="1" smtClean="0"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GB" sz="1400" b="1" i="1" smtClean="0"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𝑴</m:t>
                        </m:r>
                      </m:e>
                    </m:bar>
                  </m:oMath>
                </a14:m>
                <a:r>
                  <a:rPr lang="en-GB" sz="14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sz="1400" b="1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 </a:t>
                </a:r>
                <a:endParaRPr lang="en-GB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179" y="3968567"/>
                <a:ext cx="1559610" cy="316562"/>
              </a:xfrm>
              <a:prstGeom prst="rect">
                <a:avLst/>
              </a:prstGeom>
              <a:blipFill rotWithShape="1">
                <a:blip r:embed="rId11"/>
                <a:stretch>
                  <a:fillRect l="-391" t="-1923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 39"/>
          <p:cNvSpPr/>
          <p:nvPr/>
        </p:nvSpPr>
        <p:spPr>
          <a:xfrm>
            <a:off x="3322158" y="1375511"/>
            <a:ext cx="5403796" cy="306133"/>
          </a:xfrm>
          <a:custGeom>
            <a:avLst/>
            <a:gdLst>
              <a:gd name="connsiteX0" fmla="*/ 0 w 5443870"/>
              <a:gd name="connsiteY0" fmla="*/ 404037 h 404037"/>
              <a:gd name="connsiteX1" fmla="*/ 2381693 w 5443870"/>
              <a:gd name="connsiteY1" fmla="*/ 31898 h 404037"/>
              <a:gd name="connsiteX2" fmla="*/ 3551275 w 5443870"/>
              <a:gd name="connsiteY2" fmla="*/ 116958 h 404037"/>
              <a:gd name="connsiteX3" fmla="*/ 4518837 w 5443870"/>
              <a:gd name="connsiteY3" fmla="*/ 244549 h 404037"/>
              <a:gd name="connsiteX4" fmla="*/ 5443870 w 5443870"/>
              <a:gd name="connsiteY4" fmla="*/ 0 h 40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3870" h="404037">
                <a:moveTo>
                  <a:pt x="0" y="404037"/>
                </a:moveTo>
                <a:cubicBezTo>
                  <a:pt x="894907" y="241890"/>
                  <a:pt x="1789814" y="79744"/>
                  <a:pt x="2381693" y="31898"/>
                </a:cubicBezTo>
                <a:cubicBezTo>
                  <a:pt x="2973572" y="-15948"/>
                  <a:pt x="3195084" y="81516"/>
                  <a:pt x="3551275" y="116958"/>
                </a:cubicBezTo>
                <a:cubicBezTo>
                  <a:pt x="3907466" y="152400"/>
                  <a:pt x="4203405" y="264042"/>
                  <a:pt x="4518837" y="244549"/>
                </a:cubicBezTo>
                <a:cubicBezTo>
                  <a:pt x="4834270" y="225056"/>
                  <a:pt x="5139070" y="112528"/>
                  <a:pt x="5443870" y="0"/>
                </a:cubicBezTo>
              </a:path>
            </a:pathLst>
          </a:custGeom>
          <a:ln w="41275">
            <a:solidFill>
              <a:schemeClr val="tx1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1" name="Group 100"/>
          <p:cNvGrpSpPr/>
          <p:nvPr/>
        </p:nvGrpSpPr>
        <p:grpSpPr>
          <a:xfrm>
            <a:off x="5837552" y="1061499"/>
            <a:ext cx="1971783" cy="820464"/>
            <a:chOff x="5837552" y="1061499"/>
            <a:chExt cx="1971783" cy="820464"/>
          </a:xfrm>
        </p:grpSpPr>
        <p:sp>
          <p:nvSpPr>
            <p:cNvPr id="54" name="Down Arrow 53"/>
            <p:cNvSpPr/>
            <p:nvPr/>
          </p:nvSpPr>
          <p:spPr>
            <a:xfrm>
              <a:off x="5837552" y="1093086"/>
              <a:ext cx="212095" cy="298415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Down Arrow 55"/>
            <p:cNvSpPr/>
            <p:nvPr/>
          </p:nvSpPr>
          <p:spPr>
            <a:xfrm rot="10800000">
              <a:off x="5837552" y="1583548"/>
              <a:ext cx="212095" cy="298415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Down Arrow 56"/>
            <p:cNvSpPr/>
            <p:nvPr/>
          </p:nvSpPr>
          <p:spPr>
            <a:xfrm rot="10800000">
              <a:off x="6736003" y="1061499"/>
              <a:ext cx="212095" cy="298415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Down Arrow 57"/>
            <p:cNvSpPr/>
            <p:nvPr/>
          </p:nvSpPr>
          <p:spPr>
            <a:xfrm>
              <a:off x="6725739" y="1583548"/>
              <a:ext cx="212095" cy="298415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Down Arrow 58"/>
            <p:cNvSpPr/>
            <p:nvPr/>
          </p:nvSpPr>
          <p:spPr>
            <a:xfrm>
              <a:off x="7597240" y="1093086"/>
              <a:ext cx="212095" cy="298415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Down Arrow 59"/>
            <p:cNvSpPr/>
            <p:nvPr/>
          </p:nvSpPr>
          <p:spPr>
            <a:xfrm rot="10800000">
              <a:off x="7597240" y="1583548"/>
              <a:ext cx="212095" cy="298415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131230" y="1453632"/>
                <a:ext cx="3816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230" y="1453632"/>
                <a:ext cx="381643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3348480" y="5995633"/>
                <a:ext cx="5522537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GB" b="0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</m:bar>
                        </m:e>
                        <m:sub>
                          <m:r>
                            <a:rPr lang="en-GB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GB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  <m:t>𝑂</m:t>
                              </m:r>
                            </m:e>
                          </m:bar>
                        </m:e>
                        <m:sub>
                          <m:r>
                            <a:rPr lang="en-GB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9→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𝑇𝑂𝐹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bar>
                            <m:barPr>
                              <m:ctrlPr>
                                <a:rPr lang="en-GB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bar>
                        </m:e>
                        <m:sub>
                          <m:r>
                            <a:rPr lang="en-GB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GB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  <m:t>𝑂</m:t>
                              </m:r>
                            </m:e>
                          </m:bar>
                        </m:e>
                        <m:sub>
                          <m:r>
                            <a:rPr lang="en-GB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8→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bar>
                            <m:barPr>
                              <m:ctrlPr>
                                <a:rPr lang="en-GB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</m:bar>
                        </m:e>
                        <m:sub>
                          <m:r>
                            <a:rPr lang="en-GB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GB" i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GB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  <m:t>𝑂</m:t>
                              </m:r>
                            </m:e>
                          </m:bar>
                        </m:e>
                        <m:sub>
                          <m:r>
                            <a:rPr lang="en-GB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GB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bar>
                            <m:barPr>
                              <m:ctrlPr>
                                <a:rPr lang="en-GB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bar>
                        </m:e>
                        <m:sub>
                          <m:r>
                            <a:rPr lang="en-GB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GB" i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GB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GB" i="1"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</a:rPr>
                                <m:t>𝑂</m:t>
                              </m:r>
                            </m:e>
                          </m:bar>
                        </m:e>
                        <m:sub>
                          <m:r>
                            <a:rPr lang="en-GB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𝑇𝑂𝐹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0→</m:t>
                          </m:r>
                          <m:r>
                            <a:rPr lang="en-GB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480" y="5995633"/>
                <a:ext cx="5522537" cy="388889"/>
              </a:xfrm>
              <a:prstGeom prst="rect">
                <a:avLst/>
              </a:prstGeom>
              <a:blipFill rotWithShape="1">
                <a:blip r:embed="rId13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/>
          <p:cNvGrpSpPr/>
          <p:nvPr/>
        </p:nvGrpSpPr>
        <p:grpSpPr>
          <a:xfrm>
            <a:off x="2339163" y="3343258"/>
            <a:ext cx="603553" cy="3291457"/>
            <a:chOff x="2339163" y="3389063"/>
            <a:chExt cx="603553" cy="3075532"/>
          </a:xfrm>
        </p:grpSpPr>
        <p:sp>
          <p:nvSpPr>
            <p:cNvPr id="106" name="Rectangle 105"/>
            <p:cNvSpPr/>
            <p:nvPr/>
          </p:nvSpPr>
          <p:spPr>
            <a:xfrm>
              <a:off x="2339163" y="6176513"/>
              <a:ext cx="603553" cy="2880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ight Arrow 106"/>
            <p:cNvSpPr/>
            <p:nvPr/>
          </p:nvSpPr>
          <p:spPr>
            <a:xfrm>
              <a:off x="2519916" y="3389063"/>
              <a:ext cx="273938" cy="765015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339163" y="3577405"/>
              <a:ext cx="248613" cy="2731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0" name="TextBox 109"/>
          <p:cNvSpPr txBox="1"/>
          <p:nvPr/>
        </p:nvSpPr>
        <p:spPr>
          <a:xfrm rot="16200000">
            <a:off x="2038530" y="482751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cap="small" dirty="0" smtClean="0">
                <a:solidFill>
                  <a:schemeClr val="bg1"/>
                </a:solidFill>
              </a:rPr>
              <a:t>Repeat</a:t>
            </a:r>
            <a:endParaRPr lang="en-GB" cap="small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 Placeholder 9"/>
              <p:cNvSpPr txBox="1">
                <a:spLocks/>
              </p:cNvSpPr>
              <p:nvPr/>
            </p:nvSpPr>
            <p:spPr>
              <a:xfrm>
                <a:off x="191386" y="2115880"/>
                <a:ext cx="2424224" cy="33140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None/>
                  <a:defRPr sz="9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180000"/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sz="1800" dirty="0" smtClean="0"/>
                  <a:t>Begin with position measurements of muon at TOF0 and TOF1.</a:t>
                </a:r>
              </a:p>
              <a:p>
                <a:pPr indent="180000"/>
                <a:endParaRPr lang="en-GB" sz="1800" dirty="0"/>
              </a:p>
              <a:p>
                <a:pPr indent="180000"/>
                <a:endParaRPr lang="en-GB" sz="1800" dirty="0" smtClean="0"/>
              </a:p>
              <a:p>
                <a:pPr indent="180000"/>
                <a:endParaRPr lang="en-GB" sz="1800" dirty="0" smtClean="0"/>
              </a:p>
              <a:p>
                <a:pPr indent="180000"/>
                <a14:m>
                  <m:oMath xmlns:m="http://schemas.openxmlformats.org/officeDocument/2006/math">
                    <m:r>
                      <a:rPr lang="en-GB" sz="1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∎</m:t>
                    </m:r>
                    <m:sSub>
                      <m:sSubPr>
                        <m:ctrlP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bar>
                          <m:barPr>
                            <m:ctrlP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</m:bar>
                      </m:e>
                      <m:sub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8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</m:bar>
                      </m:e>
                      <m:sub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sz="1800" dirty="0" smtClean="0">
                    <a:solidFill>
                      <a:schemeClr val="tx1"/>
                    </a:solidFill>
                  </a:rPr>
                  <a:t> vary quickly at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sz="1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indent="180000"/>
                <a:endParaRPr lang="en-GB" sz="1800" dirty="0" smtClean="0">
                  <a:solidFill>
                    <a:schemeClr val="tx1"/>
                  </a:solidFill>
                </a:endParaRPr>
              </a:p>
              <a:p>
                <a:pPr indent="180000"/>
                <a:endParaRPr lang="en-GB" sz="1800" dirty="0" smtClean="0"/>
              </a:p>
              <a:p>
                <a:pPr indent="180000"/>
                <a:endParaRPr lang="en-GB" sz="1800" dirty="0" smtClean="0"/>
              </a:p>
            </p:txBody>
          </p:sp>
        </mc:Choice>
        <mc:Fallback xmlns="">
          <p:sp>
            <p:nvSpPr>
              <p:cNvPr id="122" name="Tex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86" y="2115880"/>
                <a:ext cx="2424224" cy="3314047"/>
              </a:xfrm>
              <a:prstGeom prst="rect">
                <a:avLst/>
              </a:prstGeom>
              <a:blipFill rotWithShape="1">
                <a:blip r:embed="rId14"/>
                <a:stretch>
                  <a:fillRect l="-2010" t="-919" r="-2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371970" y="5454261"/>
                <a:ext cx="19936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  <a:ea typeface="Cambria Math"/>
                      </a:rPr>
                      <m:t>∎ </m:t>
                    </m:r>
                  </m:oMath>
                </a14:m>
                <a:r>
                  <a:rPr lang="en-GB" dirty="0" smtClean="0"/>
                  <a:t>Correct for energy lost between TOF0 and TOF1</a:t>
                </a:r>
                <a:endParaRPr lang="en-GB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0" y="5454261"/>
                <a:ext cx="1993674" cy="1200329"/>
              </a:xfrm>
              <a:prstGeom prst="rect">
                <a:avLst/>
              </a:prstGeom>
              <a:blipFill rotWithShape="1">
                <a:blip r:embed="rId16"/>
                <a:stretch>
                  <a:fillRect l="-2446" t="-2538" r="-1529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8548965" y="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9/20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hlinkClick r:id="rId17"/>
              </a:rPr>
              <a:t>(Thesis link)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6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/>
      <p:bldP spid="5" grpId="0" animBg="1"/>
      <p:bldP spid="50" grpId="0" animBg="1"/>
      <p:bldP spid="51" grpId="0"/>
      <p:bldP spid="40" grpId="0" animBg="1"/>
      <p:bldP spid="40" grpId="1" animBg="1"/>
      <p:bldP spid="10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xford">
      <a:dk1>
        <a:srgbClr val="002147"/>
      </a:dk1>
      <a:lt1>
        <a:srgbClr val="E0DED9"/>
      </a:lt1>
      <a:dk2>
        <a:srgbClr val="872434"/>
      </a:dk2>
      <a:lt2>
        <a:srgbClr val="E0DED9"/>
      </a:lt2>
      <a:accent1>
        <a:srgbClr val="002147"/>
      </a:accent1>
      <a:accent2>
        <a:srgbClr val="F5CF47"/>
      </a:accent2>
      <a:accent3>
        <a:srgbClr val="7BA296"/>
      </a:accent3>
      <a:accent4>
        <a:srgbClr val="F3DE74"/>
      </a:accent4>
      <a:accent5>
        <a:srgbClr val="9ECEEB"/>
      </a:accent5>
      <a:accent6>
        <a:srgbClr val="4891DC"/>
      </a:accent6>
      <a:hlink>
        <a:srgbClr val="F5CF47"/>
      </a:hlink>
      <a:folHlink>
        <a:srgbClr val="002147"/>
      </a:folHlink>
    </a:clrScheme>
    <a:fontScheme name="Custom 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4335</TotalTime>
  <Words>1621</Words>
  <Application>Microsoft Office PowerPoint</Application>
  <PresentationFormat>On-screen Show (4:3)</PresentationFormat>
  <Paragraphs>302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Clarity</vt:lpstr>
      <vt:lpstr>MICE Step 1:  First measurement of emittance with particle physics detectors</vt:lpstr>
      <vt:lpstr>About MICE</vt:lpstr>
      <vt:lpstr>Ionisation Cooling</vt:lpstr>
      <vt:lpstr>The Muon Ionisation Cooling Experiment (MICE)</vt:lpstr>
      <vt:lpstr>The Beam Line</vt:lpstr>
      <vt:lpstr>Emittance &amp; Momentum Reconstruction</vt:lpstr>
      <vt:lpstr>The Time Of Flight (TOF) System</vt:lpstr>
      <vt:lpstr>Measuring Position Components</vt:lpstr>
      <vt:lpstr>Reconstructing Muon Paths</vt:lpstr>
      <vt:lpstr>Accuracy of Reconstruction Technique</vt:lpstr>
      <vt:lpstr>Accuracy of Reconstruction Technique</vt:lpstr>
      <vt:lpstr>Step 1 Data</vt:lpstr>
      <vt:lpstr>Step 1 Data Sets</vt:lpstr>
      <vt:lpstr>Expectation versus Reality</vt:lpstr>
      <vt:lpstr>Expectation versus Reality</vt:lpstr>
      <vt:lpstr>The Full Data Set</vt:lpstr>
      <vt:lpstr>Summary</vt:lpstr>
      <vt:lpstr>Evolution through Step VI</vt:lpstr>
      <vt:lpstr>Expected Performance of the Cooling Channel</vt:lpstr>
      <vt:lpstr>Expected Performance of the Cooling Channel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Asdf Fdfa</dc:creator>
  <cp:lastModifiedBy>Victoria</cp:lastModifiedBy>
  <cp:revision>221</cp:revision>
  <dcterms:created xsi:type="dcterms:W3CDTF">2012-07-02T13:47:29Z</dcterms:created>
  <dcterms:modified xsi:type="dcterms:W3CDTF">2012-07-25T11:50:45Z</dcterms:modified>
</cp:coreProperties>
</file>