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4" r:id="rId3"/>
    <p:sldId id="258" r:id="rId4"/>
    <p:sldId id="259" r:id="rId5"/>
    <p:sldId id="260" r:id="rId6"/>
    <p:sldId id="262" r:id="rId7"/>
    <p:sldId id="272" r:id="rId8"/>
    <p:sldId id="263" r:id="rId9"/>
    <p:sldId id="264" r:id="rId10"/>
    <p:sldId id="265" r:id="rId11"/>
    <p:sldId id="266" r:id="rId12"/>
    <p:sldId id="269" r:id="rId13"/>
    <p:sldId id="268" r:id="rId14"/>
    <p:sldId id="273" r:id="rId15"/>
    <p:sldId id="271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C04"/>
    <a:srgbClr val="D6F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867CF-6B24-1E4E-A8BE-E8C3E0BE7852}" type="datetimeFigureOut">
              <a:rPr lang="fr-FR" smtClean="0"/>
              <a:t>7/24/12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1412-F083-3E45-B52C-3DE69178E7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338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3AF16-DA14-455C-8631-80E6E59C94AF}" type="datetimeFigureOut">
              <a:rPr lang="en-GB" smtClean="0"/>
              <a:pPr/>
              <a:t>7/24/12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21293-78B1-4311-AA39-ED64FADB9C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97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8522-8947-4B47-832F-DB99C4C6F783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21293-78B1-4311-AA39-ED64FADB9C4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21293-78B1-4311-AA39-ED64FADB9C4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8522-8947-4B47-832F-DB99C4C6F78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8522-8947-4B47-832F-DB99C4C6F78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7FC9-AB55-46BC-BE71-27869A79505E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7FC9-AB55-46BC-BE71-27869A79505E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7FC9-AB55-46BC-BE71-27869A79505E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8522-8947-4B47-832F-DB99C4C6F783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8522-8947-4B47-832F-DB99C4C6F783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8522-8947-4B47-832F-DB99C4C6F78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8522-8947-4B47-832F-DB99C4C6F78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7FC9-AB55-46BC-BE71-27869A79505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7CEF-5AF0-B640-93F5-85F54787FC21}" type="datetime1">
              <a:rPr lang="en-US" smtClean="0"/>
              <a:t>7/24/12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6233-697B-DC40-A26E-0CB908C1D770}" type="datetime1">
              <a:rPr lang="en-US" smtClean="0"/>
              <a:t>7/24/12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781D-E518-9242-B70F-1DC4C234B8DF}" type="datetime1">
              <a:rPr lang="en-US" smtClean="0"/>
              <a:t>7/24/12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D697-6C6B-6345-AA22-76E21893DC14}" type="datetime1">
              <a:rPr lang="en-US" smtClean="0"/>
              <a:t>7/24/12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CD67-C2E1-FE42-A837-773267470601}" type="datetime1">
              <a:rPr lang="en-US" smtClean="0"/>
              <a:t>7/24/12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1030-EBC0-8642-A89A-7F78D2E37AA1}" type="datetime1">
              <a:rPr lang="en-US" smtClean="0"/>
              <a:t>7/24/12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37EB-75D0-FE41-92BD-73480D37F2D7}" type="datetime1">
              <a:rPr lang="en-US" smtClean="0"/>
              <a:t>7/24/12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5F2-AB50-9244-B3E2-55D780040C33}" type="datetime1">
              <a:rPr lang="en-US" smtClean="0"/>
              <a:t>7/24/12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21F1-EE33-4049-BC63-0161DCB1E485}" type="datetime1">
              <a:rPr lang="en-US" smtClean="0"/>
              <a:t>7/24/12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30A4-EBDD-DA4E-8F96-D41D21DE145F}" type="datetime1">
              <a:rPr lang="en-US" smtClean="0"/>
              <a:t>7/24/12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9E4F-FFFD-774B-9EE7-3DEAE4B488BC}" type="datetime1">
              <a:rPr lang="en-US" smtClean="0"/>
              <a:t>7/24/12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9D22E-89A9-274B-B4FB-CE451543F18E}" type="datetime1">
              <a:rPr lang="en-US" smtClean="0"/>
              <a:t>7/24/12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6CE4-6446-4581-9C8D-24ACFB6D7AD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5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o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800600"/>
            <a:ext cx="1724025" cy="1314450"/>
          </a:xfrm>
          <a:prstGeom prst="rect">
            <a:avLst/>
          </a:prstGeom>
          <a:effectLst>
            <a:outerShdw blurRad="7112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Picture 12" descr="iph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04800"/>
            <a:ext cx="1340374" cy="1000125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207645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Horn studies for the </a:t>
            </a:r>
            <a:br>
              <a:rPr lang="en-GB" sz="4000" dirty="0" smtClean="0"/>
            </a:br>
            <a:r>
              <a:rPr lang="en-GB" sz="4000" dirty="0" smtClean="0"/>
              <a:t>CERN to Fréjus neutrino Super Beam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3820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Nikolas Vassilopoulos </a:t>
            </a:r>
            <a:r>
              <a:rPr lang="en-GB" sz="2000" dirty="0" smtClean="0">
                <a:solidFill>
                  <a:schemeClr val="tx1"/>
                </a:solidFill>
              </a:rPr>
              <a:t>(on behalf of EUROnu WP2)</a:t>
            </a:r>
            <a:r>
              <a:rPr lang="en-GB" dirty="0" smtClean="0">
                <a:solidFill>
                  <a:schemeClr val="tx1"/>
                </a:solidFill>
              </a:rPr>
              <a:t>,          IPHC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smtClean="0">
                <a:solidFill>
                  <a:schemeClr val="tx1"/>
                </a:solidFill>
              </a:rPr>
              <a:t>CNRS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 descr="euro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81000"/>
            <a:ext cx="1295400" cy="881063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7" name="Picture 16" descr="benjamin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572000"/>
            <a:ext cx="2638425" cy="1866900"/>
          </a:xfrm>
          <a:prstGeom prst="rect">
            <a:avLst/>
          </a:prstGeom>
          <a:effectLst>
            <a:outerShdw blurRad="7366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" name="Picture 19" descr="FourHorns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4572000"/>
            <a:ext cx="2057400" cy="1764102"/>
          </a:xfrm>
          <a:prstGeom prst="rect">
            <a:avLst/>
          </a:prstGeom>
          <a:effectLst>
            <a:outerShdw blurRad="825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Image 3" descr="Screen Shot 2012-07-18 at 4.42.1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343400" cy="1066800"/>
          </a:xfrm>
          <a:prstGeom prst="rect">
            <a:avLst/>
          </a:prstGeom>
          <a:effectLst>
            <a:outerShdw blurRad="663575" dist="38100" dir="54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enjami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838200"/>
            <a:ext cx="5343525" cy="5476875"/>
          </a:xfrm>
          <a:prstGeom prst="rect">
            <a:avLst/>
          </a:prstGeom>
          <a:effectLst>
            <a:outerShdw blurRad="660400" dist="50800" dir="5400000" algn="ctr" rotWithShape="0">
              <a:srgbClr val="000000">
                <a:alpha val="5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4191000" cy="2123658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displacements and stress plots just</a:t>
            </a:r>
          </a:p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before and on the peak </a:t>
            </a:r>
          </a:p>
          <a:p>
            <a:pPr marL="468630" lvl="1" indent="-285750">
              <a:buFont typeface="Wingdings" charset="2"/>
              <a:buChar char="ü"/>
            </a:pPr>
            <a:r>
              <a:rPr lang="en-GB" sz="1600" dirty="0" smtClean="0"/>
              <a:t>stress on  the </a:t>
            </a:r>
            <a:r>
              <a:rPr lang="en-GB" sz="1600" dirty="0" smtClean="0">
                <a:solidFill>
                  <a:srgbClr val="FF0000"/>
                </a:solidFill>
              </a:rPr>
              <a:t>corner </a:t>
            </a:r>
            <a:r>
              <a:rPr lang="en-GB" sz="1600" dirty="0" smtClean="0"/>
              <a:t>and </a:t>
            </a:r>
            <a:r>
              <a:rPr lang="en-GB" sz="1600" dirty="0" smtClean="0">
                <a:solidFill>
                  <a:schemeClr val="accent1"/>
                </a:solidFill>
              </a:rPr>
              <a:t>convex</a:t>
            </a:r>
            <a:r>
              <a:rPr lang="en-GB" sz="1600" dirty="0" smtClean="0"/>
              <a:t> region</a:t>
            </a:r>
          </a:p>
          <a:p>
            <a:pPr marL="468630" lvl="1" indent="-285750">
              <a:buFont typeface="Wingdings" charset="2"/>
              <a:buChar char="ü"/>
            </a:pPr>
            <a:r>
              <a:rPr lang="en-GB" sz="1600" dirty="0" smtClean="0"/>
              <a:t>stress on </a:t>
            </a:r>
            <a:r>
              <a:rPr lang="en-GB" sz="1600" dirty="0" smtClean="0">
                <a:solidFill>
                  <a:srgbClr val="00B0F0"/>
                </a:solidFill>
              </a:rPr>
              <a:t>the upstream inner</a:t>
            </a:r>
            <a:r>
              <a:rPr lang="en-GB" sz="1600" dirty="0" smtClean="0">
                <a:solidFill>
                  <a:schemeClr val="accent3"/>
                </a:solidFill>
              </a:rPr>
              <a:t> </a:t>
            </a:r>
            <a:r>
              <a:rPr lang="en-GB" sz="1600" dirty="0" smtClean="0"/>
              <a:t>due to pulse</a:t>
            </a:r>
          </a:p>
          <a:p>
            <a:pPr marL="468630" lvl="1" indent="-285750">
              <a:buFont typeface="Wingdings" charset="2"/>
              <a:buChar char="ü"/>
            </a:pPr>
            <a:r>
              <a:rPr lang="en-GB" sz="1600" dirty="0" smtClean="0"/>
              <a:t>uniform temperature minimizes stress</a:t>
            </a:r>
          </a:p>
          <a:p>
            <a:pPr marL="342900" indent="-342900">
              <a:buClr>
                <a:schemeClr val="accent2"/>
              </a:buClr>
            </a:pPr>
            <a:endParaRPr lang="en-GB" sz="1600" dirty="0" smtClean="0"/>
          </a:p>
          <a:p>
            <a:pPr marL="342900" indent="-342900">
              <a:buClr>
                <a:schemeClr val="accent2"/>
              </a:buClr>
            </a:pPr>
            <a:r>
              <a:rPr lang="en-GB" sz="1600" dirty="0" smtClean="0"/>
              <a:t> </a:t>
            </a:r>
            <a:endParaRPr lang="en-GB" dirty="0" smtClean="0"/>
          </a:p>
          <a:p>
            <a:pPr marL="800100" lvl="1" indent="-342900">
              <a:buClr>
                <a:schemeClr val="accent2"/>
              </a:buClr>
            </a:pPr>
            <a:endParaRPr lang="en-GB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24400" y="62484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peak magnetic field each T=80ms (4-horns operation) 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latin typeface="Calibri" pitchFamily="34" charset="0"/>
              </a:rPr>
              <a:t>Stress due to thermal dilatation and magnetic pressure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8400" y="4800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S</a:t>
            </a:r>
            <a:r>
              <a:rPr lang="en-GB" sz="2000" baseline="-25000" dirty="0" smtClean="0">
                <a:solidFill>
                  <a:srgbClr val="FF0000"/>
                </a:solidFill>
              </a:rPr>
              <a:t>max</a:t>
            </a:r>
            <a:r>
              <a:rPr lang="en-GB" sz="2000" dirty="0" smtClean="0">
                <a:solidFill>
                  <a:srgbClr val="FF0000"/>
                </a:solidFill>
              </a:rPr>
              <a:t> = 30 MPa</a:t>
            </a:r>
          </a:p>
          <a:p>
            <a:pPr lvl="1"/>
            <a:r>
              <a:rPr lang="en-GB" sz="1600" dirty="0" smtClean="0"/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2400" y="3810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2819400"/>
            <a:ext cx="4724400" cy="1384995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modal analysis, eigenfrequencies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f = {63.3, 63.7, 88.3, 138.1, 138.2, 144.2} Hz</a:t>
            </a:r>
          </a:p>
          <a:p>
            <a:pPr marL="800100" lvl="1" indent="-342900">
              <a:buClr>
                <a:schemeClr val="accent2"/>
              </a:buClr>
              <a:buFont typeface="Wingdings" pitchFamily="2" charset="2"/>
              <a:buChar char="ü"/>
            </a:pPr>
            <a:endParaRPr lang="en-GB" sz="1600" dirty="0" smtClean="0"/>
          </a:p>
          <a:p>
            <a:pPr marL="342900" indent="-342900">
              <a:buClr>
                <a:schemeClr val="accent2"/>
              </a:buClr>
            </a:pPr>
            <a:r>
              <a:rPr lang="en-GB" sz="1600" dirty="0" smtClean="0"/>
              <a:t> </a:t>
            </a:r>
            <a:endParaRPr lang="en-GB" dirty="0" smtClean="0"/>
          </a:p>
          <a:p>
            <a:pPr marL="800100" lvl="1" indent="-342900">
              <a:buClr>
                <a:schemeClr val="accent2"/>
              </a:buClr>
            </a:pPr>
            <a:endParaRPr lang="en-GB" sz="1600" dirty="0" smtClean="0"/>
          </a:p>
        </p:txBody>
      </p:sp>
      <p:pic>
        <p:nvPicPr>
          <p:cNvPr id="51" name="Picture 50" descr="benjami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657600"/>
            <a:ext cx="2552700" cy="2489781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5334000" y="548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2) cooling T</a:t>
            </a:r>
            <a:r>
              <a:rPr lang="en-GB" baseline="-25000" dirty="0" smtClean="0"/>
              <a:t>Al-uniform</a:t>
            </a:r>
            <a:r>
              <a:rPr lang="en-GB" dirty="0" smtClean="0"/>
              <a:t> = 60 </a:t>
            </a:r>
            <a:r>
              <a:rPr lang="en-GB" baseline="30000" dirty="0" smtClean="0"/>
              <a:t>0</a:t>
            </a:r>
            <a:r>
              <a:rPr lang="en-GB" dirty="0" smtClean="0"/>
              <a:t>C 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4343400" y="5029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</a:t>
            </a:r>
            <a:r>
              <a:rPr lang="en-GB" baseline="-25000" dirty="0" smtClean="0">
                <a:solidFill>
                  <a:srgbClr val="FF0000"/>
                </a:solidFill>
              </a:rPr>
              <a:t>max</a:t>
            </a:r>
            <a:r>
              <a:rPr lang="en-GB" dirty="0" smtClean="0">
                <a:solidFill>
                  <a:srgbClr val="FF0000"/>
                </a:solidFill>
              </a:rPr>
              <a:t> = 2.4 mm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48400" y="2971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S</a:t>
            </a:r>
            <a:r>
              <a:rPr lang="en-GB" sz="2000" baseline="-25000" dirty="0" smtClean="0">
                <a:solidFill>
                  <a:srgbClr val="FF0000"/>
                </a:solidFill>
              </a:rPr>
              <a:t>max</a:t>
            </a:r>
            <a:r>
              <a:rPr lang="en-GB" sz="2000" dirty="0" smtClean="0">
                <a:solidFill>
                  <a:srgbClr val="FF0000"/>
                </a:solidFill>
              </a:rPr>
              <a:t> = 60 MPa</a:t>
            </a:r>
          </a:p>
          <a:p>
            <a:pPr lvl="1"/>
            <a:r>
              <a:rPr lang="en-GB" sz="1600" dirty="0" smtClean="0"/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78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1) cooling T</a:t>
            </a:r>
            <a:r>
              <a:rPr lang="en-GB" baseline="-25000" dirty="0" smtClean="0"/>
              <a:t>Al-max</a:t>
            </a:r>
            <a:r>
              <a:rPr lang="en-GB" dirty="0" smtClean="0"/>
              <a:t> = 60 </a:t>
            </a:r>
            <a:r>
              <a:rPr lang="en-GB" baseline="30000" dirty="0" smtClean="0"/>
              <a:t>0</a:t>
            </a:r>
            <a:r>
              <a:rPr lang="en-GB" dirty="0" smtClean="0"/>
              <a:t>C,  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4343400" y="3200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</a:t>
            </a:r>
            <a:r>
              <a:rPr lang="en-GB" baseline="-25000" dirty="0" smtClean="0">
                <a:solidFill>
                  <a:srgbClr val="FF0000"/>
                </a:solidFill>
              </a:rPr>
              <a:t>max</a:t>
            </a:r>
            <a:r>
              <a:rPr lang="en-GB" dirty="0" smtClean="0">
                <a:solidFill>
                  <a:srgbClr val="FF0000"/>
                </a:solidFill>
              </a:rPr>
              <a:t> = 1.12 mm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819400" y="2057400"/>
            <a:ext cx="4724400" cy="1752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906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inner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2057400" y="510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 79.6 ms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518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 80 ms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3505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 80 ms</a:t>
            </a:r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4" name="Flèche vers le bas 23"/>
          <p:cNvSpPr/>
          <p:nvPr/>
        </p:nvSpPr>
        <p:spPr>
          <a:xfrm>
            <a:off x="6400800" y="4191000"/>
            <a:ext cx="179832" cy="120700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r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143000"/>
            <a:ext cx="5110116" cy="3962781"/>
          </a:xfrm>
          <a:prstGeom prst="rect">
            <a:avLst/>
          </a:prstGeom>
          <a:ln>
            <a:noFill/>
          </a:ln>
          <a:effectLst>
            <a:outerShdw blurRad="622300" dist="50800" dir="5400000" algn="ctr" rotWithShape="0">
              <a:srgbClr val="000000">
                <a:alpha val="48000"/>
              </a:srgbClr>
            </a:outerShdw>
          </a:effectLst>
        </p:spPr>
      </p:pic>
      <p:pic>
        <p:nvPicPr>
          <p:cNvPr id="13" name="Picture 12" descr="pow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838200"/>
            <a:ext cx="3800475" cy="2784963"/>
          </a:xfrm>
          <a:prstGeom prst="rect">
            <a:avLst/>
          </a:prstGeom>
          <a:effectLst>
            <a:outerShdw blurRad="6477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609600"/>
          </a:xfrm>
        </p:spPr>
        <p:txBody>
          <a:bodyPr>
            <a:noAutofit/>
          </a:bodyPr>
          <a:lstStyle/>
          <a:p>
            <a:pPr algn="ctr"/>
            <a:r>
              <a:rPr lang="en-GB" sz="3200" i="1" u="sng" dirty="0" smtClean="0"/>
              <a:t>Horn cooling</a:t>
            </a:r>
            <a:endParaRPr lang="en-GB" sz="3200" i="1" u="sng" dirty="0"/>
          </a:p>
        </p:txBody>
      </p:sp>
      <p:sp>
        <p:nvSpPr>
          <p:cNvPr id="16" name="Rectangle 15"/>
          <p:cNvSpPr/>
          <p:nvPr/>
        </p:nvSpPr>
        <p:spPr>
          <a:xfrm>
            <a:off x="228600" y="5715000"/>
            <a:ext cx="7772400" cy="762000"/>
          </a:xfrm>
          <a:prstGeom prst="rect">
            <a:avLst/>
          </a:prstGeom>
          <a:noFill/>
          <a:ln>
            <a:noFill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3"/>
              </a:buClr>
              <a:buFont typeface="Arial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724400"/>
            <a:ext cx="8153400" cy="1828800"/>
          </a:xfrm>
          <a:prstGeom prst="rect">
            <a:avLst/>
          </a:prstGeom>
          <a:noFill/>
          <a:ln>
            <a:noFill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1"/>
              </a:buClr>
            </a:pPr>
            <a:r>
              <a:rPr lang="en-GB" dirty="0" smtClean="0">
                <a:solidFill>
                  <a:schemeClr val="tx1"/>
                </a:solidFill>
              </a:rPr>
              <a:t>cooling system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    </a:t>
            </a:r>
            <a:r>
              <a:rPr lang="en-GB" sz="1600" dirty="0" smtClean="0">
                <a:solidFill>
                  <a:schemeClr val="tx1"/>
                </a:solidFill>
              </a:rPr>
              <a:t>planar and/or elliptical water jets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</a:rPr>
              <a:t>     30 jets/horn, 5 systems of 6-jets longitudinally distributed every 60</a:t>
            </a:r>
            <a:r>
              <a:rPr lang="en-GB" sz="1600" baseline="30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</a:rPr>
              <a:t>     flow rate between 60-120l/min, h cooling coefficient 1-7 kW/(m</a:t>
            </a:r>
            <a:r>
              <a:rPr lang="en-GB" sz="1600" baseline="30000" dirty="0" smtClean="0">
                <a:solidFill>
                  <a:schemeClr val="tx1"/>
                </a:solidFill>
              </a:rPr>
              <a:t>2</a:t>
            </a:r>
            <a:r>
              <a:rPr lang="en-GB" sz="1600" dirty="0" smtClean="0">
                <a:solidFill>
                  <a:schemeClr val="tx1"/>
                </a:solidFill>
              </a:rPr>
              <a:t>K)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</a:rPr>
              <a:t>     longitudinal repartition of the jets follows the energy density deposition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</a:rPr>
              <a:t>     {h</a:t>
            </a:r>
            <a:r>
              <a:rPr lang="en-GB" sz="1600" baseline="-25000" dirty="0" smtClean="0">
                <a:solidFill>
                  <a:schemeClr val="tx1"/>
                </a:solidFill>
              </a:rPr>
              <a:t>corner</a:t>
            </a:r>
            <a:r>
              <a:rPr lang="en-GB" sz="1600" dirty="0" smtClean="0">
                <a:solidFill>
                  <a:schemeClr val="tx1"/>
                </a:solidFill>
              </a:rPr>
              <a:t> , h</a:t>
            </a:r>
            <a:r>
              <a:rPr lang="en-GB" sz="1600" baseline="-25000" dirty="0" smtClean="0">
                <a:solidFill>
                  <a:schemeClr val="tx1"/>
                </a:solidFill>
              </a:rPr>
              <a:t>horn</a:t>
            </a:r>
            <a:r>
              <a:rPr lang="en-GB" sz="1600" dirty="0" smtClean="0">
                <a:solidFill>
                  <a:schemeClr val="tx1"/>
                </a:solidFill>
              </a:rPr>
              <a:t>, h</a:t>
            </a:r>
            <a:r>
              <a:rPr lang="en-GB" sz="1600" baseline="-25000" dirty="0" smtClean="0">
                <a:solidFill>
                  <a:schemeClr val="tx1"/>
                </a:solidFill>
              </a:rPr>
              <a:t>inner</a:t>
            </a:r>
            <a:r>
              <a:rPr lang="en-GB" sz="1600" dirty="0" smtClean="0">
                <a:solidFill>
                  <a:schemeClr val="tx1"/>
                </a:solidFill>
              </a:rPr>
              <a:t> , h</a:t>
            </a:r>
            <a:r>
              <a:rPr lang="en-GB" sz="1600" baseline="-25000" dirty="0" smtClean="0">
                <a:solidFill>
                  <a:schemeClr val="tx1"/>
                </a:solidFill>
              </a:rPr>
              <a:t>convex</a:t>
            </a:r>
            <a:r>
              <a:rPr lang="en-GB" sz="1600" dirty="0" smtClean="0">
                <a:solidFill>
                  <a:schemeClr val="tx1"/>
                </a:solidFill>
              </a:rPr>
              <a:t>}= {3.8, 1, 6.5, 0.1} kW/(m</a:t>
            </a:r>
            <a:r>
              <a:rPr lang="en-GB" sz="1600" baseline="30000" dirty="0" smtClean="0">
                <a:solidFill>
                  <a:schemeClr val="tx1"/>
                </a:solidFill>
              </a:rPr>
              <a:t>2</a:t>
            </a:r>
            <a:r>
              <a:rPr lang="en-GB" sz="1600" dirty="0" smtClean="0">
                <a:solidFill>
                  <a:schemeClr val="tx1"/>
                </a:solidFill>
              </a:rPr>
              <a:t>K) for T</a:t>
            </a:r>
            <a:r>
              <a:rPr lang="en-GB" sz="1600" baseline="-25000" dirty="0" smtClean="0">
                <a:solidFill>
                  <a:schemeClr val="tx1"/>
                </a:solidFill>
              </a:rPr>
              <a:t>Al-max </a:t>
            </a:r>
            <a:r>
              <a:rPr lang="en-GB" sz="1600" dirty="0" smtClean="0">
                <a:solidFill>
                  <a:schemeClr val="tx1"/>
                </a:solidFill>
              </a:rPr>
              <a:t>= 60 </a:t>
            </a:r>
            <a:r>
              <a:rPr lang="en-GB" sz="1600" baseline="30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066800"/>
            <a:ext cx="3657600" cy="58477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power distribution on Al conductor</a:t>
            </a:r>
          </a:p>
          <a:p>
            <a:r>
              <a:rPr lang="en-GB" sz="1600" dirty="0" smtClean="0"/>
              <a:t>secondary particles (66%) + joule (34 %)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667000" y="3962400"/>
            <a:ext cx="978408" cy="228600"/>
          </a:xfrm>
          <a:prstGeom prst="rightArrow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sz="4000" i="1" u="sng" dirty="0" smtClean="0"/>
              <a:t>horn lifetime</a:t>
            </a:r>
            <a:endParaRPr lang="en-GB" sz="4000" i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Content Placeholder 5" descr="hornlifetim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6762682" cy="5059363"/>
          </a:xfrm>
          <a:ln w="9525">
            <a:solidFill>
              <a:schemeClr val="tx1"/>
            </a:solidFill>
          </a:ln>
          <a:effectLst>
            <a:outerShdw blurRad="6985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4876800" y="1752600"/>
            <a:ext cx="1828800" cy="533400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791200" y="521732"/>
            <a:ext cx="1752600" cy="12308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0800" y="152400"/>
            <a:ext cx="2286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6 – 60 MPa expected </a:t>
            </a:r>
          </a:p>
        </p:txBody>
      </p:sp>
      <p:sp>
        <p:nvSpPr>
          <p:cNvPr id="28" name="Oval 27"/>
          <p:cNvSpPr/>
          <p:nvPr/>
        </p:nvSpPr>
        <p:spPr>
          <a:xfrm>
            <a:off x="6172200" y="4572000"/>
            <a:ext cx="2209800" cy="1066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>
            <a:stCxn id="28" idx="0"/>
            <a:endCxn id="33" idx="2"/>
          </p:cNvCxnSpPr>
          <p:nvPr/>
        </p:nvCxnSpPr>
        <p:spPr>
          <a:xfrm flipV="1">
            <a:off x="7277100" y="3874532"/>
            <a:ext cx="647700" cy="697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34200" y="3505200"/>
            <a:ext cx="1981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highly conservative </a:t>
            </a:r>
            <a:endParaRPr lang="en-GB" dirty="0"/>
          </a:p>
        </p:txBody>
      </p:sp>
      <p:cxnSp>
        <p:nvCxnSpPr>
          <p:cNvPr id="38" name="Straight Arrow Connector 37"/>
          <p:cNvCxnSpPr>
            <a:stCxn id="8" idx="4"/>
            <a:endCxn id="33" idx="0"/>
          </p:cNvCxnSpPr>
          <p:nvPr/>
        </p:nvCxnSpPr>
        <p:spPr>
          <a:xfrm>
            <a:off x="5791200" y="2286000"/>
            <a:ext cx="21336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66800" y="571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1.25 10</a:t>
            </a:r>
            <a:r>
              <a:rPr lang="en-GB" baseline="30000" dirty="0" smtClean="0"/>
              <a:t>8  </a:t>
            </a:r>
            <a:r>
              <a:rPr lang="en-GB" dirty="0" smtClean="0"/>
              <a:t>pulses = 200 days = 1 year</a:t>
            </a:r>
            <a:endParaRPr lang="en-GB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GB" sz="3200" i="1" u="sng" dirty="0" smtClean="0"/>
              <a:t>Power Supply</a:t>
            </a:r>
            <a:endParaRPr lang="en-GB" sz="3200" i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Content Placeholder 5" descr="p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990600"/>
            <a:ext cx="6828894" cy="5059363"/>
          </a:xfrm>
          <a:effectLst>
            <a:outerShdw blurRad="6858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14400" y="6172200"/>
            <a:ext cx="2039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 smtClean="0"/>
              <a:t>P. Poussot, J. Wurtz/IPHC </a:t>
            </a:r>
            <a:endParaRPr lang="en-GB" sz="14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0" name="Image 9" descr="Screen Shot 2012-07-23 at 3.2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7982958" cy="64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6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82562"/>
          </a:xfrm>
        </p:spPr>
        <p:txBody>
          <a:bodyPr>
            <a:normAutofit fontScale="90000"/>
          </a:bodyPr>
          <a:lstStyle/>
          <a:p>
            <a:r>
              <a:rPr lang="fr-FR" i="1" u="sng" dirty="0" smtClean="0"/>
              <a:t>Four-horn support</a:t>
            </a:r>
            <a:endParaRPr lang="fr-FR" i="1" u="sng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" name="Image 4" descr="Screen Shot 2012-07-18 at 6.4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495800" cy="2817368"/>
          </a:xfrm>
          <a:prstGeom prst="rect">
            <a:avLst/>
          </a:prstGeom>
          <a:effectLst>
            <a:outerShdw blurRad="6223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creen Shot 2012-07-18 at 6.43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05200"/>
            <a:ext cx="3657600" cy="2888673"/>
          </a:xfrm>
          <a:prstGeom prst="rect">
            <a:avLst/>
          </a:prstGeom>
          <a:effectLst>
            <a:outerShdw blurRad="758825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creen Shot 2012-07-18 at 6.48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3657600" cy="2696432"/>
          </a:xfrm>
          <a:prstGeom prst="rect">
            <a:avLst/>
          </a:prstGeom>
          <a:effectLst>
            <a:outerShdw blurRad="68897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6002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displacement (m)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640080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foreseen design</a:t>
            </a:r>
            <a:endParaRPr lang="en-GB" dirty="0"/>
          </a:p>
        </p:txBody>
      </p:sp>
      <p:pic>
        <p:nvPicPr>
          <p:cNvPr id="11" name="Image 10" descr="Screen Shot 2012-07-19 at 9.35.0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"/>
            <a:ext cx="3810000" cy="2876324"/>
          </a:xfrm>
          <a:prstGeom prst="rect">
            <a:avLst/>
          </a:prstGeom>
          <a:effectLst>
            <a:outerShdw blurRad="663575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 descr="Screen Shot 2012-07-19 at 9.34.3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1219200" cy="9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9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enjamin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3517900" cy="2489200"/>
          </a:xfrm>
          <a:prstGeom prst="rect">
            <a:avLst/>
          </a:prstGeom>
          <a:effectLst>
            <a:outerShdw blurRad="66357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304800"/>
          </a:xfrm>
        </p:spPr>
        <p:txBody>
          <a:bodyPr>
            <a:noAutofit/>
          </a:bodyPr>
          <a:lstStyle/>
          <a:p>
            <a:r>
              <a:rPr lang="en-GB" sz="4000" i="1" u="sng" dirty="0" smtClean="0"/>
              <a:t>conclusions</a:t>
            </a:r>
            <a:endParaRPr lang="en-GB" sz="40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2200" dirty="0" smtClean="0"/>
              <a:t>Al 6061 T6 alloy for radiation, reliability and cost</a:t>
            </a:r>
          </a:p>
          <a:p>
            <a:pPr>
              <a:buNone/>
            </a:pPr>
            <a:endParaRPr lang="en-GB" sz="2200" dirty="0" smtClean="0"/>
          </a:p>
          <a:p>
            <a:pPr>
              <a:buFont typeface="Wingdings" pitchFamily="2" charset="2"/>
              <a:buChar char="Ø"/>
            </a:pPr>
            <a:r>
              <a:rPr lang="en-GB" sz="2200" dirty="0" smtClean="0"/>
              <a:t> convex shape defined for optimum physics</a:t>
            </a:r>
          </a:p>
          <a:p>
            <a:pPr>
              <a:buNone/>
            </a:pPr>
            <a:endParaRPr lang="en-GB" sz="2200" dirty="0" smtClean="0"/>
          </a:p>
          <a:p>
            <a:pPr>
              <a:buFont typeface="Wingdings" pitchFamily="2" charset="2"/>
              <a:buChar char="Ø"/>
            </a:pPr>
            <a:r>
              <a:rPr lang="en-GB" sz="2200" dirty="0" smtClean="0"/>
              <a:t>low stress on inner conductor when uniform cooling is applied &lt; 30 MPa</a:t>
            </a:r>
          </a:p>
          <a:p>
            <a:pPr>
              <a:buFont typeface="Wingdings" pitchFamily="2" charset="2"/>
              <a:buChar char="Ø"/>
            </a:pPr>
            <a:endParaRPr lang="en-GB" sz="2200" dirty="0"/>
          </a:p>
          <a:p>
            <a:pPr>
              <a:buFont typeface="Wingdings" pitchFamily="2" charset="2"/>
              <a:buChar char="Ø"/>
            </a:pPr>
            <a:r>
              <a:rPr lang="en-GB" sz="2200" dirty="0" smtClean="0"/>
              <a:t>horn lifetime &gt; 10</a:t>
            </a:r>
            <a:r>
              <a:rPr lang="en-GB" sz="2200" baseline="30000" dirty="0" smtClean="0"/>
              <a:t>8</a:t>
            </a:r>
            <a:r>
              <a:rPr lang="en-GB" sz="2200" dirty="0" smtClean="0"/>
              <a:t> cycles (1 year)</a:t>
            </a:r>
          </a:p>
          <a:p>
            <a:pPr>
              <a:buNone/>
            </a:pPr>
            <a:r>
              <a:rPr lang="en-GB" sz="2200" dirty="0" smtClean="0"/>
              <a:t>      highly conservative</a:t>
            </a:r>
          </a:p>
          <a:p>
            <a:pPr>
              <a:buNone/>
            </a:pPr>
            <a:endParaRPr lang="en-GB" sz="2200" dirty="0"/>
          </a:p>
          <a:p>
            <a:pPr>
              <a:buFont typeface="Wingdings" charset="2"/>
              <a:buChar char="Ø"/>
            </a:pPr>
            <a:r>
              <a:rPr lang="en-GB" sz="2200" dirty="0"/>
              <a:t>s</a:t>
            </a:r>
            <a:r>
              <a:rPr lang="en-GB" sz="2200" dirty="0" smtClean="0"/>
              <a:t>upport designed  </a:t>
            </a:r>
          </a:p>
          <a:p>
            <a:pPr marL="0" indent="0">
              <a:buNone/>
            </a:pPr>
            <a:endParaRPr lang="en-GB" sz="2200" baseline="30000" dirty="0" smtClean="0"/>
          </a:p>
          <a:p>
            <a:pPr>
              <a:buFont typeface="Wingdings" pitchFamily="2" charset="2"/>
              <a:buChar char="Ø"/>
            </a:pPr>
            <a:r>
              <a:rPr lang="en-GB" sz="2200" baseline="30000" dirty="0" smtClean="0"/>
              <a:t> </a:t>
            </a:r>
            <a:r>
              <a:rPr lang="en-GB" sz="2200" dirty="0" smtClean="0"/>
              <a:t>power supply &amp; cooling R&amp;D needed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9" name="Image 8" descr="hor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50" y="215900"/>
            <a:ext cx="2298700" cy="1752600"/>
          </a:xfrm>
          <a:prstGeom prst="rect">
            <a:avLst/>
          </a:prstGeom>
          <a:effectLst>
            <a:outerShdw blurRad="771525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5067300" cy="2716805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 descr="FourHorn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0"/>
            <a:ext cx="2907552" cy="2493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457200"/>
          </a:xfrm>
        </p:spPr>
        <p:txBody>
          <a:bodyPr>
            <a:noAutofit/>
          </a:bodyPr>
          <a:lstStyle/>
          <a:p>
            <a:r>
              <a:rPr lang="en-GB" sz="2800" i="1" u="sng" dirty="0" smtClean="0"/>
              <a:t>4-horn system for power accommodation</a:t>
            </a:r>
            <a:endParaRPr lang="en-GB" sz="2800" i="1" u="sng" dirty="0"/>
          </a:p>
        </p:txBody>
      </p:sp>
      <p:pic>
        <p:nvPicPr>
          <p:cNvPr id="8" name="Picture 7" descr="hor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733800"/>
            <a:ext cx="3540047" cy="2357438"/>
          </a:xfrm>
          <a:prstGeom prst="rect">
            <a:avLst/>
          </a:prstGeom>
          <a:effectLst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Picture 9" descr="horn2.png"/>
          <p:cNvPicPr>
            <a:picLocks noChangeAspect="1"/>
          </p:cNvPicPr>
          <p:nvPr/>
        </p:nvPicPr>
        <p:blipFill>
          <a:blip r:embed="rId6" cstate="print">
            <a:lum bright="-1000"/>
          </a:blip>
          <a:stretch>
            <a:fillRect/>
          </a:stretch>
        </p:blipFill>
        <p:spPr>
          <a:xfrm>
            <a:off x="4114800" y="2362200"/>
            <a:ext cx="4848225" cy="3895725"/>
          </a:xfrm>
          <a:prstGeom prst="rect">
            <a:avLst/>
          </a:prstGeom>
          <a:effectLst>
            <a:outerShdw blurRad="6858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3505200" y="4648200"/>
            <a:ext cx="5638800" cy="160020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dan.PN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8239" b="6517"/>
          <a:stretch/>
        </p:blipFill>
        <p:spPr>
          <a:xfrm>
            <a:off x="228600" y="381000"/>
            <a:ext cx="8677142" cy="4238616"/>
          </a:xfrm>
          <a:prstGeom prst="rect">
            <a:avLst/>
          </a:prstGeom>
          <a:ln>
            <a:noFill/>
          </a:ln>
          <a:effectLst>
            <a:outerShdw blurRad="8001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412074" cy="461307"/>
          </a:xfrm>
        </p:spPr>
        <p:txBody>
          <a:bodyPr>
            <a:noAutofit/>
          </a:bodyPr>
          <a:lstStyle/>
          <a:p>
            <a:r>
              <a:rPr lang="en-US" sz="3600" i="1" u="sng" dirty="0" smtClean="0"/>
              <a:t>Target station, service galleries</a:t>
            </a:r>
            <a:endParaRPr lang="en-US" sz="3600" i="1" u="sng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Alternative targets @ NuFact12, VA</a:t>
            </a:r>
            <a:endParaRPr lang="fr-FR"/>
          </a:p>
        </p:txBody>
      </p:sp>
      <p:pic>
        <p:nvPicPr>
          <p:cNvPr id="3" name="Image 2" descr="Screen Shot 2012-07-22 at 4.29.43 P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63" y="4257492"/>
            <a:ext cx="3578213" cy="2529196"/>
          </a:xfrm>
          <a:prstGeom prst="rect">
            <a:avLst/>
          </a:prstGeom>
          <a:effectLst>
            <a:outerShdw blurRad="71755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095194" cy="1905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r>
              <a:rPr lang="en-US" sz="3600" dirty="0" smtClean="0"/>
              <a:t>Design includes: </a:t>
            </a:r>
          </a:p>
          <a:p>
            <a:r>
              <a:rPr lang="en-US" sz="3600" dirty="0" smtClean="0"/>
              <a:t>Proton Driver line</a:t>
            </a:r>
          </a:p>
          <a:p>
            <a:r>
              <a:rPr lang="en-US" sz="3600" dirty="0" smtClean="0"/>
              <a:t>Experimental Hall: 4 MW Target Station, Decay Tunnel, Beam Dump</a:t>
            </a:r>
          </a:p>
          <a:p>
            <a:r>
              <a:rPr lang="en-US" sz="3600" dirty="0" smtClean="0"/>
              <a:t>Maintenance Room</a:t>
            </a:r>
          </a:p>
          <a:p>
            <a:r>
              <a:rPr lang="en-US" sz="3600" dirty="0" smtClean="0"/>
              <a:t>Power supply, Cooling system, Air-Ventilation system</a:t>
            </a:r>
          </a:p>
          <a:p>
            <a:r>
              <a:rPr lang="en-US" sz="3600" dirty="0" smtClean="0"/>
              <a:t>Waste Area</a:t>
            </a:r>
            <a:endParaRPr lang="en-GB" dirty="0" smtClean="0"/>
          </a:p>
          <a:p>
            <a:pPr>
              <a:buNone/>
            </a:pP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55416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ourHorn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6006" y="4419600"/>
            <a:ext cx="2247993" cy="1927524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16" name="Picture 15" descr="hor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810000"/>
            <a:ext cx="4408629" cy="2831381"/>
          </a:xfrm>
          <a:prstGeom prst="rect">
            <a:avLst/>
          </a:prstGeom>
          <a:effectLst>
            <a:outerShdw blurRad="8509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GB" sz="4000" i="1" u="sng" dirty="0" smtClean="0"/>
              <a:t>Horn evolution</a:t>
            </a:r>
            <a:endParaRPr lang="en-GB" sz="40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19400"/>
          </a:xfrm>
          <a:effectLst>
            <a:outerShdw blurRad="6096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2000" dirty="0" smtClean="0"/>
              <a:t>evolution of the horn shape after many studies:</a:t>
            </a:r>
          </a:p>
          <a:p>
            <a:pPr>
              <a:buNone/>
            </a:pPr>
            <a:endParaRPr lang="en-GB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 triangle shape (van der Meer)  with target inside the horn : in general best configuration  for low energy beam 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triangle with target integrated to the inner conductor : very good physics results but high energy deposition and stresses on the conductors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en-GB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forward-closed  shape with target integrated to the inner conductor : best physics results,  best rejection of wrong sign mesons  but high energy deposition and stresses 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forward-closed  shape with no-integrated target: 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best compromise between physics and reliability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 4-horn/target system to accommodate the MW power scale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11" name="Oval 10"/>
          <p:cNvSpPr/>
          <p:nvPr/>
        </p:nvSpPr>
        <p:spPr>
          <a:xfrm rot="21099800">
            <a:off x="5368951" y="845611"/>
            <a:ext cx="3308266" cy="7232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details in WP2 notes @ http://</a:t>
            </a:r>
            <a:r>
              <a:rPr lang="en-GB" sz="1200" dirty="0" err="1" smtClean="0">
                <a:solidFill>
                  <a:srgbClr val="000000"/>
                </a:solidFill>
              </a:rPr>
              <a:t>www.euronu.org</a:t>
            </a:r>
            <a:r>
              <a:rPr lang="en-GB" sz="1200" dirty="0" smtClean="0">
                <a:solidFill>
                  <a:srgbClr val="000000"/>
                </a:solidFill>
              </a:rPr>
              <a:t>/</a:t>
            </a:r>
          </a:p>
          <a:p>
            <a:pPr algn="ctr"/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SPL Horn Studies@NuFACT12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7" name="Picture 16" descr="hor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91000"/>
            <a:ext cx="2457450" cy="2381250"/>
          </a:xfrm>
          <a:prstGeom prst="rect">
            <a:avLst/>
          </a:prstGeom>
          <a:effectLst>
            <a:outerShdw blurRad="7874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flipH="1">
            <a:off x="2209800" y="4038600"/>
            <a:ext cx="304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vers le bas 19"/>
          <p:cNvSpPr/>
          <p:nvPr/>
        </p:nvSpPr>
        <p:spPr>
          <a:xfrm>
            <a:off x="5867400" y="1828800"/>
            <a:ext cx="76200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èche vers le bas 23"/>
          <p:cNvSpPr/>
          <p:nvPr/>
        </p:nvSpPr>
        <p:spPr>
          <a:xfrm>
            <a:off x="5867400" y="2286000"/>
            <a:ext cx="76200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èche vers le bas 24"/>
          <p:cNvSpPr/>
          <p:nvPr/>
        </p:nvSpPr>
        <p:spPr>
          <a:xfrm>
            <a:off x="5867400" y="2895600"/>
            <a:ext cx="76200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èche vers le bas 25"/>
          <p:cNvSpPr/>
          <p:nvPr/>
        </p:nvSpPr>
        <p:spPr>
          <a:xfrm>
            <a:off x="5867400" y="3352800"/>
            <a:ext cx="76200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944562"/>
          </a:xfrm>
        </p:spPr>
        <p:txBody>
          <a:bodyPr>
            <a:normAutofit/>
          </a:bodyPr>
          <a:lstStyle/>
          <a:p>
            <a:r>
              <a:rPr lang="en-GB" sz="2800" i="1" u="sng" dirty="0" smtClean="0"/>
              <a:t>Horn shape and SuperBeam geometrical Optimization I</a:t>
            </a:r>
            <a:endParaRPr lang="en-GB" sz="2800" i="1" u="sng" dirty="0"/>
          </a:p>
        </p:txBody>
      </p:sp>
      <p:pic>
        <p:nvPicPr>
          <p:cNvPr id="7" name="Content Placeholder 6" descr="andrea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685800"/>
            <a:ext cx="6031874" cy="4525963"/>
          </a:xfrm>
          <a:ln>
            <a:noFill/>
          </a:ln>
          <a:effectLst>
            <a:outerShdw blurRad="660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7" descr="andre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505200"/>
            <a:ext cx="3490913" cy="2633663"/>
          </a:xfrm>
          <a:prstGeom prst="rect">
            <a:avLst/>
          </a:prstGeom>
          <a:ln>
            <a:noFill/>
          </a:ln>
          <a:effectLst>
            <a:outerShdw blurRad="5715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5266472" y="1401035"/>
            <a:ext cx="4643853" cy="458066"/>
          </a:xfrm>
          <a:prstGeom prst="ellipse">
            <a:avLst/>
          </a:prstGeom>
          <a:noFill/>
          <a:ln>
            <a:noFill/>
          </a:ln>
          <a:effectLst>
            <a:outerShdw blurRad="12700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 smtClean="0">
                <a:solidFill>
                  <a:srgbClr val="000000"/>
                </a:solidFill>
              </a:rPr>
              <a:t>studies by A. Longhin, C. Bobeth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GB" dirty="0" smtClean="0"/>
              <a:t>parameterise the horn and the other beam elements as decay tunnel dimensions, etc...</a:t>
            </a:r>
          </a:p>
          <a:p>
            <a:pPr marL="342900" indent="-342900">
              <a:buFont typeface="Wingdings" charset="2"/>
              <a:buChar char="Ø"/>
            </a:pPr>
            <a:r>
              <a:rPr lang="en-GB" dirty="0" smtClean="0"/>
              <a:t>parameters allowed to vary  independently   </a:t>
            </a:r>
          </a:p>
          <a:p>
            <a:pPr marL="342900" indent="-342900">
              <a:buFont typeface="Wingdings" charset="2"/>
              <a:buChar char="Ø"/>
            </a:pPr>
            <a:r>
              <a:rPr lang="en-GB" dirty="0" smtClean="0"/>
              <a:t>minimize the </a:t>
            </a:r>
            <a:r>
              <a:rPr lang="el-GR" dirty="0" smtClean="0"/>
              <a:t>δ</a:t>
            </a:r>
            <a:r>
              <a:rPr lang="en-GB" baseline="-25000" dirty="0" smtClean="0"/>
              <a:t>cp</a:t>
            </a:r>
            <a:r>
              <a:rPr lang="en-GB" dirty="0" smtClean="0"/>
              <a:t>-averaged 99%CL sensitivity limit on sin</a:t>
            </a:r>
            <a:r>
              <a:rPr lang="en-GB" baseline="30000" dirty="0" smtClean="0"/>
              <a:t>2</a:t>
            </a:r>
            <a:r>
              <a:rPr lang="en-GB" dirty="0" smtClean="0"/>
              <a:t>2</a:t>
            </a:r>
            <a:r>
              <a:rPr lang="el-GR" dirty="0" smtClean="0"/>
              <a:t>θ</a:t>
            </a:r>
            <a:r>
              <a:rPr lang="en-GB" baseline="-25000" dirty="0" smtClean="0"/>
              <a:t>13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SPL Horn Studies@NuFACT12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rn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14800"/>
            <a:ext cx="3322765" cy="220980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924800" cy="609600"/>
          </a:xfrm>
        </p:spPr>
        <p:txBody>
          <a:bodyPr>
            <a:normAutofit fontScale="90000"/>
          </a:bodyPr>
          <a:lstStyle/>
          <a:p>
            <a:r>
              <a:rPr lang="en-GB" sz="2800" i="1" u="sng" dirty="0" smtClean="0"/>
              <a:t>Horn Shape and SuperBeam geometrical  Optimization II</a:t>
            </a:r>
            <a:endParaRPr lang="en-GB" sz="2800" i="1" u="sng" dirty="0"/>
          </a:p>
        </p:txBody>
      </p:sp>
      <p:pic>
        <p:nvPicPr>
          <p:cNvPr id="6" name="Picture 5" descr="andre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85800"/>
            <a:ext cx="4200525" cy="3120390"/>
          </a:xfrm>
          <a:prstGeom prst="rect">
            <a:avLst/>
          </a:prstGeom>
          <a:ln>
            <a:noFill/>
          </a:ln>
          <a:effectLst>
            <a:outerShdw blurRad="6096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57800" y="1447800"/>
            <a:ext cx="3657600" cy="923330"/>
          </a:xfrm>
          <a:prstGeom prst="rect">
            <a:avLst/>
          </a:prstGeom>
          <a:noFill/>
          <a:effectLst>
            <a:outerShdw blurRad="6350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fix &amp; restrict parameters then  re-iterate for  best horn parameters &amp; SuperBeam  geometry</a:t>
            </a:r>
            <a:endParaRPr lang="en-GB" dirty="0"/>
          </a:p>
        </p:txBody>
      </p:sp>
      <p:pic>
        <p:nvPicPr>
          <p:cNvPr id="15" name="Picture 14" descr="andre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276600"/>
            <a:ext cx="4120515" cy="3091815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SPL Horn Studies@NuFACT12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Flèche vers la droite 2"/>
          <p:cNvSpPr/>
          <p:nvPr/>
        </p:nvSpPr>
        <p:spPr>
          <a:xfrm>
            <a:off x="4495800" y="1828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vers la droite 12"/>
          <p:cNvSpPr/>
          <p:nvPr/>
        </p:nvSpPr>
        <p:spPr>
          <a:xfrm rot="10800000">
            <a:off x="3886200" y="4876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a droite 13"/>
          <p:cNvSpPr/>
          <p:nvPr/>
        </p:nvSpPr>
        <p:spPr>
          <a:xfrm rot="5400000">
            <a:off x="6324600" y="2590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 descr="ho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609600"/>
            <a:ext cx="1724025" cy="1314450"/>
          </a:xfrm>
          <a:prstGeom prst="rect">
            <a:avLst/>
          </a:prstGeom>
          <a:effectLst>
            <a:outerShdw blurRad="7112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Image 1" descr="Screen Shot 2012-07-23 at 3.22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67000"/>
            <a:ext cx="2133600" cy="1753225"/>
          </a:xfrm>
          <a:prstGeom prst="rect">
            <a:avLst/>
          </a:prstGeom>
          <a:effectLst>
            <a:outerShdw blurRad="6223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305800" cy="4953000"/>
          </a:xfrm>
          <a:noFill/>
          <a:ln>
            <a:noFill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/>
              <a:t>horn structure 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dirty="0" smtClean="0"/>
              <a:t>Al 6061 T6 alloy good trade off between mechanical strength, resistance to corrosion, electrical conductivity and cost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dirty="0" smtClean="0"/>
              <a:t>horn thickness as small as possible: best physics, limit energy deposition from secondary particles but thick enough to sustain dynamic stress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horn stress and deformation 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dirty="0" smtClean="0"/>
              <a:t>static mechanical model, thermal dilatation 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dirty="0" smtClean="0"/>
              <a:t>magnetic pressure pulse, dynamic displacement 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dirty="0" smtClean="0"/>
              <a:t>COMSOL, ANSYS software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cooling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dirty="0" smtClean="0"/>
              <a:t>water jets</a:t>
            </a:r>
          </a:p>
        </p:txBody>
      </p:sp>
      <p:pic>
        <p:nvPicPr>
          <p:cNvPr id="12" name="Picture 11" descr="FourHorn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838700"/>
            <a:ext cx="2310593" cy="1981200"/>
          </a:xfrm>
          <a:prstGeom prst="rect">
            <a:avLst/>
          </a:prstGeom>
          <a:effectLst>
            <a:outerShdw blurRad="6477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Picture 8" descr="lancymagneti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4572000"/>
            <a:ext cx="3228998" cy="1718332"/>
          </a:xfrm>
          <a:prstGeom prst="rect">
            <a:avLst/>
          </a:prstGeom>
          <a:effectLst>
            <a:outerShdw blurRad="660400" dist="50800" dir="5400000" algn="ctr" rotWithShape="0">
              <a:srgbClr val="000000">
                <a:alpha val="41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GB" sz="3600" i="1" u="sng" dirty="0" smtClean="0"/>
              <a:t>Horn Stress Studies </a:t>
            </a:r>
            <a:endParaRPr lang="en-GB" sz="3600" i="1" u="sng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SPL Horn Studies@NuFACT12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" y="457200"/>
            <a:ext cx="3924300" cy="457200"/>
          </a:xfrm>
        </p:spPr>
        <p:txBody>
          <a:bodyPr>
            <a:normAutofit fontScale="90000"/>
          </a:bodyPr>
          <a:lstStyle/>
          <a:p>
            <a:r>
              <a:rPr lang="en-US" i="1" u="sng" dirty="0" smtClean="0"/>
              <a:t>Packed-bed target</a:t>
            </a:r>
            <a:endParaRPr lang="en-US" i="1" u="sng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Image 6" descr="Screen Shot 2012-07-20 at 9.57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3625850" cy="2980151"/>
          </a:xfrm>
          <a:prstGeom prst="rect">
            <a:avLst/>
          </a:prstGeom>
          <a:effectLst>
            <a:outerShdw blurRad="6477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creen Shot 2012-07-20 at 9.57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898900" cy="3119120"/>
          </a:xfrm>
          <a:prstGeom prst="rect">
            <a:avLst/>
          </a:prstGeom>
          <a:effectLst>
            <a:outerShdw blurRad="6223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Screen Shot 2012-07-20 at 10.05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"/>
            <a:ext cx="5105400" cy="2728904"/>
          </a:xfrm>
          <a:prstGeom prst="rect">
            <a:avLst/>
          </a:prstGeom>
          <a:effectLst>
            <a:outerShdw blurRad="6477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304800" y="259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Temperature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953000" y="434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Velocity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04800" y="5105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transversal cooling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stresses levels manageable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n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914400"/>
            <a:ext cx="6391275" cy="5286375"/>
          </a:xfrm>
          <a:prstGeom prst="rect">
            <a:avLst/>
          </a:prstGeom>
          <a:effectLst>
            <a:outerShdw blurRad="6985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715962"/>
          </a:xfrm>
        </p:spPr>
        <p:txBody>
          <a:bodyPr>
            <a:noAutofit/>
          </a:bodyPr>
          <a:lstStyle/>
          <a:p>
            <a:r>
              <a:rPr lang="en-GB" sz="2400" i="1" u="sng" dirty="0" smtClean="0"/>
              <a:t>Energy Deposition from secondary particles </a:t>
            </a:r>
            <a:br>
              <a:rPr lang="en-GB" sz="2400" i="1" u="sng" dirty="0" smtClean="0"/>
            </a:br>
            <a:r>
              <a:rPr lang="en-GB" sz="2400" i="1" u="sng" dirty="0" smtClean="0"/>
              <a:t> @1.3 MW</a:t>
            </a:r>
            <a:endParaRPr lang="en-GB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4876800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tg </a:t>
            </a:r>
            <a:r>
              <a:rPr lang="en-GB" dirty="0" smtClean="0"/>
              <a:t> = 105kW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h</a:t>
            </a:r>
            <a:r>
              <a:rPr lang="en-GB" dirty="0" smtClean="0"/>
              <a:t>   =  62kW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9.5kW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20230171">
            <a:off x="3537328" y="2554238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2.4kW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1.7kW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468928">
            <a:off x="5895970" y="256664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1.3kW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36kW, t=30mm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2.5kW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990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target Ti=65%d</a:t>
            </a:r>
            <a:r>
              <a:rPr lang="en-GB" baseline="-25000" dirty="0" smtClean="0"/>
              <a:t>Ti</a:t>
            </a:r>
            <a:r>
              <a:rPr lang="en-GB" dirty="0" smtClean="0"/>
              <a:t> , R</a:t>
            </a:r>
            <a:r>
              <a:rPr lang="en-GB" baseline="-25000" dirty="0" smtClean="0"/>
              <a:t>Ti</a:t>
            </a:r>
            <a:r>
              <a:rPr lang="en-GB" dirty="0" smtClean="0"/>
              <a:t>=1.5cm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2286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8.6kW, t=35mm</a:t>
            </a:r>
            <a:endParaRPr lang="en-GB" dirty="0"/>
          </a:p>
        </p:txBody>
      </p:sp>
      <p:pic>
        <p:nvPicPr>
          <p:cNvPr id="21" name="Picture 20" descr="E_horn_t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9600" y="2819400"/>
            <a:ext cx="5588000" cy="419100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38200" y="47244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radial profile of power density kW/cm</a:t>
            </a:r>
            <a:r>
              <a:rPr lang="en-GB" sz="1200" baseline="30000" dirty="0" smtClean="0"/>
              <a:t>3</a:t>
            </a:r>
            <a:endParaRPr lang="en-GB" sz="12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SPL Horn Studies@NuFACT12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" y="5486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92D050"/>
                </a:solidFill>
              </a:rPr>
              <a:t>max</a:t>
            </a:r>
            <a:endParaRPr lang="en-GB" sz="1200" dirty="0">
              <a:solidFill>
                <a:srgbClr val="92D050"/>
              </a:solidFill>
            </a:endParaRP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 flipH="1">
            <a:off x="1143000" y="5763399"/>
            <a:ext cx="266700" cy="360402"/>
          </a:xfrm>
          <a:prstGeom prst="straightConnector1">
            <a:avLst/>
          </a:prstGeom>
          <a:ln>
            <a:solidFill>
              <a:srgbClr val="D6F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2"/>
          </p:cNvCxnSpPr>
          <p:nvPr/>
        </p:nvCxnSpPr>
        <p:spPr>
          <a:xfrm flipH="1">
            <a:off x="914400" y="5763399"/>
            <a:ext cx="495300" cy="332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2"/>
          </p:cNvCxnSpPr>
          <p:nvPr/>
        </p:nvCxnSpPr>
        <p:spPr>
          <a:xfrm>
            <a:off x="1409700" y="5763399"/>
            <a:ext cx="1905000" cy="360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2"/>
          </p:cNvCxnSpPr>
          <p:nvPr/>
        </p:nvCxnSpPr>
        <p:spPr>
          <a:xfrm>
            <a:off x="1409700" y="5763399"/>
            <a:ext cx="190500" cy="332601"/>
          </a:xfrm>
          <a:prstGeom prst="straightConnector1">
            <a:avLst/>
          </a:prstGeom>
          <a:ln>
            <a:solidFill>
              <a:srgbClr val="AFFC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enjami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05000"/>
            <a:ext cx="5257800" cy="4600575"/>
          </a:xfrm>
          <a:prstGeom prst="rect">
            <a:avLst/>
          </a:prstGeom>
          <a:effectLst>
            <a:outerShdw blurRad="6223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82562"/>
          </a:xfrm>
        </p:spPr>
        <p:txBody>
          <a:bodyPr>
            <a:noAutofit/>
          </a:bodyPr>
          <a:lstStyle/>
          <a:p>
            <a:r>
              <a:rPr lang="en-GB" sz="2800" i="1" u="sng" dirty="0" smtClean="0"/>
              <a:t>Stress Analysis</a:t>
            </a:r>
            <a:endParaRPr lang="en-GB" sz="2800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52578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/>
              <a:t>G. Gaudiot, B. Lepers,   </a:t>
            </a:r>
          </a:p>
          <a:p>
            <a:r>
              <a:rPr lang="en-GB" sz="1400" u="sng" dirty="0" smtClean="0"/>
              <a:t>F. Osswald, V. Zeter/IPHC,  </a:t>
            </a:r>
          </a:p>
          <a:p>
            <a:r>
              <a:rPr lang="en-GB" sz="1400" u="sng" dirty="0" smtClean="0"/>
              <a:t>P. Cupial , M. Kozien, L. Lacny,           </a:t>
            </a:r>
          </a:p>
          <a:p>
            <a:r>
              <a:rPr lang="en-GB" sz="1400" u="sng" dirty="0" smtClean="0"/>
              <a:t>B. Skoczen </a:t>
            </a:r>
            <a:r>
              <a:rPr lang="en-GB" sz="1400" i="1" u="sng" dirty="0" smtClean="0"/>
              <a:t>et al. </a:t>
            </a:r>
            <a:r>
              <a:rPr lang="en-GB" sz="1400" u="sng" dirty="0" smtClean="0"/>
              <a:t>/Cracow Univ. of Tech.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2590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S</a:t>
            </a:r>
            <a:r>
              <a:rPr lang="en-GB" sz="2000" baseline="-25000" dirty="0" smtClean="0">
                <a:solidFill>
                  <a:srgbClr val="FF0000"/>
                </a:solidFill>
              </a:rPr>
              <a:t>max</a:t>
            </a:r>
            <a:r>
              <a:rPr lang="en-GB" sz="2000" dirty="0" smtClean="0">
                <a:solidFill>
                  <a:srgbClr val="FF0000"/>
                </a:solidFill>
              </a:rPr>
              <a:t> = 63 MPa</a:t>
            </a:r>
          </a:p>
          <a:p>
            <a:pPr lvl="1"/>
            <a:r>
              <a:rPr lang="en-GB" dirty="0" smtClean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5105400"/>
            <a:ext cx="1981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S</a:t>
            </a:r>
            <a:r>
              <a:rPr lang="en-GB" sz="2000" baseline="-25000" dirty="0" smtClean="0">
                <a:solidFill>
                  <a:srgbClr val="FF0000"/>
                </a:solidFill>
              </a:rPr>
              <a:t>max</a:t>
            </a:r>
            <a:r>
              <a:rPr lang="en-GB" sz="2000" dirty="0" smtClean="0">
                <a:solidFill>
                  <a:srgbClr val="FF0000"/>
                </a:solidFill>
              </a:rPr>
              <a:t> = 6 MPa</a:t>
            </a:r>
          </a:p>
          <a:p>
            <a:pPr lvl="1"/>
            <a:r>
              <a:rPr lang="en-GB" dirty="0" smtClean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3581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stress minimized when horn has uniform temperature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209800" y="3352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cooling T</a:t>
            </a:r>
            <a:r>
              <a:rPr lang="en-GB" baseline="-25000" dirty="0" smtClean="0"/>
              <a:t>Al-max</a:t>
            </a:r>
            <a:r>
              <a:rPr lang="en-GB" dirty="0" smtClean="0"/>
              <a:t> =60 </a:t>
            </a:r>
            <a:r>
              <a:rPr lang="en-GB" baseline="30000" dirty="0" smtClean="0"/>
              <a:t>0</a:t>
            </a:r>
            <a:r>
              <a:rPr lang="en-GB" dirty="0" smtClean="0"/>
              <a:t>C,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cooling T</a:t>
            </a:r>
            <a:r>
              <a:rPr lang="en-GB" baseline="-25000" dirty="0" smtClean="0"/>
              <a:t>Al-uniform</a:t>
            </a:r>
            <a:r>
              <a:rPr lang="en-GB" dirty="0" smtClean="0"/>
              <a:t> =60 </a:t>
            </a:r>
            <a:r>
              <a:rPr lang="en-GB" baseline="30000" dirty="0" smtClean="0"/>
              <a:t>0</a:t>
            </a:r>
            <a:r>
              <a:rPr lang="en-GB" dirty="0" smtClean="0"/>
              <a:t>C 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</a:t>
            </a:r>
            <a:r>
              <a:rPr lang="en-GB" baseline="-25000" dirty="0" smtClean="0">
                <a:solidFill>
                  <a:srgbClr val="FF0000"/>
                </a:solidFill>
              </a:rPr>
              <a:t>max</a:t>
            </a:r>
            <a:r>
              <a:rPr lang="en-GB" dirty="0" smtClean="0">
                <a:solidFill>
                  <a:srgbClr val="FF0000"/>
                </a:solidFill>
              </a:rPr>
              <a:t> = 1.12 mm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30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</a:t>
            </a:r>
            <a:r>
              <a:rPr lang="en-GB" baseline="-25000" dirty="0" smtClean="0">
                <a:solidFill>
                  <a:srgbClr val="FF0000"/>
                </a:solidFill>
              </a:rPr>
              <a:t>max</a:t>
            </a:r>
            <a:r>
              <a:rPr lang="en-GB" dirty="0" smtClean="0">
                <a:solidFill>
                  <a:srgbClr val="FF0000"/>
                </a:solidFill>
              </a:rPr>
              <a:t> = 2.4 mm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Studies@NuFACT12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6CE4-6446-4581-9C8D-24ACFB6D7AD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7010400" cy="1676400"/>
          </a:xfrm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/>
              <a:t>Thermo-mechanical stresses:  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dirty="0" smtClean="0"/>
              <a:t>secondary particles energy deposition and joule losses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dirty="0" smtClean="0"/>
              <a:t>T=60ms, (worst scenario, 1horn failed) ,</a:t>
            </a:r>
            <a:r>
              <a:rPr lang="el-GR" sz="1800" dirty="0" smtClean="0"/>
              <a:t>τ</a:t>
            </a:r>
            <a:r>
              <a:rPr lang="en-GB" sz="1800" baseline="-25000" dirty="0" smtClean="0"/>
              <a:t>0I</a:t>
            </a:r>
            <a:r>
              <a:rPr lang="en-GB" sz="1800" dirty="0" smtClean="0"/>
              <a:t>=100</a:t>
            </a:r>
            <a:r>
              <a:rPr lang="el-GR" sz="1800" dirty="0" smtClean="0"/>
              <a:t>μ</a:t>
            </a:r>
            <a:r>
              <a:rPr lang="en-GB" sz="1800" dirty="0" smtClean="0"/>
              <a:t>s,                                                                electrical model: I</a:t>
            </a:r>
            <a:r>
              <a:rPr lang="en-GB" sz="1800" baseline="-25000" dirty="0" smtClean="0"/>
              <a:t>0 </a:t>
            </a:r>
            <a:r>
              <a:rPr lang="en-GB" sz="1800" dirty="0" smtClean="0"/>
              <a:t> = 350kA, f=5kHz, I</a:t>
            </a:r>
            <a:r>
              <a:rPr lang="en-GB" sz="1800" baseline="-25000" dirty="0" smtClean="0"/>
              <a:t>rms</a:t>
            </a:r>
            <a:r>
              <a:rPr lang="en-GB" sz="1800" dirty="0" smtClean="0"/>
              <a:t>=10.1kA</a:t>
            </a:r>
          </a:p>
        </p:txBody>
      </p:sp>
      <p:sp>
        <p:nvSpPr>
          <p:cNvPr id="2" name="Flèche vers la droite 1"/>
          <p:cNvSpPr/>
          <p:nvPr/>
        </p:nvSpPr>
        <p:spPr>
          <a:xfrm>
            <a:off x="7086600" y="4572000"/>
            <a:ext cx="1066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èche vers le bas 3"/>
          <p:cNvSpPr/>
          <p:nvPr/>
        </p:nvSpPr>
        <p:spPr>
          <a:xfrm>
            <a:off x="3200400" y="3886200"/>
            <a:ext cx="179832" cy="120700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 19" descr="hor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50" y="215900"/>
            <a:ext cx="2298700" cy="1752600"/>
          </a:xfrm>
          <a:prstGeom prst="rect">
            <a:avLst/>
          </a:prstGeom>
          <a:effectLst>
            <a:outerShdw blurRad="771525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950</Words>
  <Application>Microsoft Macintosh PowerPoint</Application>
  <PresentationFormat>Présentation à l'écran (4:3)</PresentationFormat>
  <Paragraphs>179</Paragraphs>
  <Slides>17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Horn studies for the  CERN to Fréjus neutrino Super Beam </vt:lpstr>
      <vt:lpstr>Target station, service galleries</vt:lpstr>
      <vt:lpstr>Horn evolution</vt:lpstr>
      <vt:lpstr>Horn shape and SuperBeam geometrical Optimization I</vt:lpstr>
      <vt:lpstr>Horn Shape and SuperBeam geometrical  Optimization II</vt:lpstr>
      <vt:lpstr>Horn Stress Studies </vt:lpstr>
      <vt:lpstr>Packed-bed target</vt:lpstr>
      <vt:lpstr>Energy Deposition from secondary particles   @1.3 MW</vt:lpstr>
      <vt:lpstr>Stress Analysis</vt:lpstr>
      <vt:lpstr>Présentation PowerPoint</vt:lpstr>
      <vt:lpstr>Horn cooling</vt:lpstr>
      <vt:lpstr>horn lifetime</vt:lpstr>
      <vt:lpstr>Power Supply</vt:lpstr>
      <vt:lpstr>Présentation PowerPoint</vt:lpstr>
      <vt:lpstr>Four-horn support</vt:lpstr>
      <vt:lpstr>conclusions</vt:lpstr>
      <vt:lpstr>4-horn system for power accommodation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Horn studies for the  CERN to Fréjus neutrino beam</dc:title>
  <dc:creator>vassilo</dc:creator>
  <cp:lastModifiedBy>Nikos Vassilopoulos</cp:lastModifiedBy>
  <cp:revision>72</cp:revision>
  <dcterms:created xsi:type="dcterms:W3CDTF">2012-06-12T20:41:25Z</dcterms:created>
  <dcterms:modified xsi:type="dcterms:W3CDTF">2012-07-24T16:24:47Z</dcterms:modified>
</cp:coreProperties>
</file>