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51" r:id="rId3"/>
    <p:sldId id="367" r:id="rId4"/>
    <p:sldId id="352" r:id="rId5"/>
    <p:sldId id="353" r:id="rId6"/>
    <p:sldId id="354" r:id="rId7"/>
    <p:sldId id="355" r:id="rId8"/>
    <p:sldId id="366" r:id="rId9"/>
    <p:sldId id="356" r:id="rId10"/>
    <p:sldId id="357" r:id="rId11"/>
    <p:sldId id="358" r:id="rId12"/>
    <p:sldId id="359" r:id="rId13"/>
    <p:sldId id="360" r:id="rId14"/>
    <p:sldId id="364" r:id="rId15"/>
    <p:sldId id="258" r:id="rId16"/>
    <p:sldId id="259" r:id="rId17"/>
    <p:sldId id="342" r:id="rId18"/>
    <p:sldId id="347" r:id="rId19"/>
    <p:sldId id="348" r:id="rId20"/>
    <p:sldId id="361" r:id="rId21"/>
    <p:sldId id="349" r:id="rId22"/>
    <p:sldId id="350" r:id="rId23"/>
    <p:sldId id="362" r:id="rId24"/>
    <p:sldId id="363" r:id="rId25"/>
    <p:sldId id="343" r:id="rId26"/>
    <p:sldId id="344" r:id="rId27"/>
    <p:sldId id="345" r:id="rId28"/>
    <p:sldId id="346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47C56-2131-4392-9DA3-92F32AD235B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1BCCB-AB1B-4D51-A994-871ACDB14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E5A81B-7AD1-4BF2-B516-AA7BF35EC9D3}" type="datetime1">
              <a:rPr lang="en-US" smtClean="0"/>
              <a:pPr/>
              <a:t>7/20/2012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2810" y="258885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17225-6DC4-4B88-9F64-DE8772475909}" type="datetime1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4E832-3B9D-49C9-AA2F-4E6C85A5860C}" type="datetime1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324600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2810" y="258885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extLst/>
          </a:lstStyle>
          <a:p>
            <a:fld id="{DC876BF7-99A9-4E21-B5B2-C5234ED1907E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98EDB-5603-4B66-AA04-D1A457DE7D29}" type="datetime1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2802B-D26C-4AB1-B43F-14C85BDF9E4B}" type="datetime1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4035D-7AF9-4257-AA3C-181522182F6B}" type="datetime1">
              <a:rPr lang="en-US" smtClean="0"/>
              <a:pPr/>
              <a:t>7/20/2012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20BD8-3B97-4620-9FA3-84EF6034B157}" type="datetime1">
              <a:rPr lang="en-US" smtClean="0"/>
              <a:pPr/>
              <a:t>7/20/2012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82578D-8A7F-4D27-BACF-D431E66357D4}" type="datetime1">
              <a:rPr lang="en-US" smtClean="0"/>
              <a:pPr/>
              <a:t>7/20/2012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5074E-2D88-4651-9BF1-3C600F362E8C}" type="datetime1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339BF-E90C-4BA6-820D-6BF159AE2303}" type="datetime1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5E5EF4-53FA-4FD4-B120-0216B0E9AAC4}" type="datetime1">
              <a:rPr lang="en-US" smtClean="0"/>
              <a:pPr/>
              <a:t>7/20/2012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Char char="Ø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Arial" pitchFamily="34" charset="0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Mu2e Extinction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Kasper</a:t>
            </a:r>
          </a:p>
          <a:p>
            <a:r>
              <a:rPr lang="en-US" dirty="0" err="1" smtClean="0"/>
              <a:t>NuFACT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FB69-BF6D-4CDC-9A18-6E6C2A8889C3}" type="datetime1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Extinction Beam Line Optics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69" b="17503"/>
          <a:stretch>
            <a:fillRect/>
          </a:stretch>
        </p:blipFill>
        <p:spPr bwMode="auto">
          <a:xfrm>
            <a:off x="1524000" y="1202314"/>
            <a:ext cx="6705600" cy="46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785589" y="5410200"/>
            <a:ext cx="609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95189" y="5486400"/>
            <a:ext cx="1600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95389" y="5562600"/>
            <a:ext cx="609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04989" y="5638800"/>
            <a:ext cx="1219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23589" y="5754469"/>
            <a:ext cx="1371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Momentum collimation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95189" y="5754469"/>
            <a:ext cx="114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 Dipole section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38189" y="5754469"/>
            <a:ext cx="1295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Collimation section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33589" y="5754469"/>
            <a:ext cx="2438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Momentum collimation and targeting optics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8528-F7E1-4CC7-8CDB-9D0B71E45530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Extinction Analysis</a:t>
            </a:r>
            <a:endParaRPr lang="en-US" dirty="0"/>
          </a:p>
        </p:txBody>
      </p:sp>
      <p:pic>
        <p:nvPicPr>
          <p:cNvPr id="4" name="Picture 5" descr="collimator_figure"/>
          <p:cNvPicPr>
            <a:picLocks noChangeAspect="1" noChangeArrowheads="1"/>
          </p:cNvPicPr>
          <p:nvPr/>
        </p:nvPicPr>
        <p:blipFill>
          <a:blip r:embed="rId3" cstate="print"/>
          <a:srcRect t="12345" r="5661"/>
          <a:stretch>
            <a:fillRect/>
          </a:stretch>
        </p:blipFill>
        <p:spPr bwMode="auto">
          <a:xfrm>
            <a:off x="3962400" y="1757363"/>
            <a:ext cx="510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419600" y="1981200"/>
            <a:ext cx="3125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Beam fully extinguished when deflection equals </a:t>
            </a:r>
            <a:r>
              <a:rPr lang="en-US" i="1" dirty="0"/>
              <a:t>twice</a:t>
            </a:r>
            <a:r>
              <a:rPr lang="en-US" dirty="0"/>
              <a:t> full admittance (</a:t>
            </a:r>
            <a:r>
              <a:rPr lang="en-US" i="1" dirty="0"/>
              <a:t>A</a:t>
            </a:r>
            <a:r>
              <a:rPr lang="en-US" dirty="0"/>
              <a:t>) amplitude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32250" y="1295400"/>
            <a:ext cx="2368550" cy="4619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/>
              <a:t>At collimator: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057275" y="5029200"/>
          <a:ext cx="2752725" cy="1428750"/>
        </p:xfrm>
        <a:graphic>
          <a:graphicData uri="http://schemas.openxmlformats.org/presentationml/2006/ole">
            <p:oleObj spid="_x0000_s1026" name="Equation" r:id="rId4" imgW="939600" imgH="4824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4648200"/>
            <a:ext cx="28463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Angle to extinguish beam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1447800"/>
            <a:ext cx="2819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Assume beam occupies entire admittance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Assume pulsed kicker that deflects out-of-time beam into a collimation system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Assume that the beam line admittance is equal to the collimation channel’s admittance</a:t>
            </a:r>
          </a:p>
        </p:txBody>
      </p:sp>
      <p:pic>
        <p:nvPicPr>
          <p:cNvPr id="14" name="Picture 5" descr="phase_space_fig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030662"/>
            <a:ext cx="39385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032250" y="4114800"/>
            <a:ext cx="2368550" cy="4619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/>
              <a:t>At kicker</a:t>
            </a:r>
            <a:r>
              <a:rPr lang="en-US" sz="2400" b="1" dirty="0"/>
              <a:t>: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8C2A-4D47-4E92-BF39-ED064C54A183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292590" y="1365069"/>
            <a:ext cx="4422410" cy="463731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Complexity scales with stored energy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5410200" y="1828800"/>
          <a:ext cx="2724150" cy="1016000"/>
        </p:xfrm>
        <a:graphic>
          <a:graphicData uri="http://schemas.openxmlformats.org/presentationml/2006/ole">
            <p:oleObj spid="_x0000_s2055" name="Equation" r:id="rId3" imgW="1307880" imgH="482400" progId="Equation.3">
              <p:embed/>
            </p:oleObj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3352800" y="3246438"/>
          <a:ext cx="5337175" cy="1249362"/>
        </p:xfrm>
        <a:graphic>
          <a:graphicData uri="http://schemas.openxmlformats.org/presentationml/2006/ole">
            <p:oleObj spid="_x0000_s2056" name="Equation" r:id="rId4" imgW="2082600" imgH="482400" progId="Equation.3">
              <p:embed/>
            </p:oleObj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5181600" y="2743200"/>
          <a:ext cx="909638" cy="457200"/>
        </p:xfrm>
        <a:graphic>
          <a:graphicData uri="http://schemas.openxmlformats.org/presentationml/2006/ole">
            <p:oleObj spid="_x0000_s2057" name="Equation" r:id="rId5" imgW="482400" imgH="241200" progId="Equation.3">
              <p:embed/>
            </p:oleObj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324600" y="2792247"/>
          <a:ext cx="833437" cy="484353"/>
        </p:xfrm>
        <a:graphic>
          <a:graphicData uri="http://schemas.openxmlformats.org/presentationml/2006/ole">
            <p:oleObj spid="_x0000_s2058" name="Equation" r:id="rId6" imgW="419040" imgH="241200" progId="Equation.3">
              <p:embed/>
            </p:oleObj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6553200" y="4324350"/>
          <a:ext cx="819150" cy="400050"/>
        </p:xfrm>
        <a:graphic>
          <a:graphicData uri="http://schemas.openxmlformats.org/presentationml/2006/ole">
            <p:oleObj spid="_x0000_s2059" name="Equation" r:id="rId7" imgW="393480" imgH="19044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295400" y="2057400"/>
            <a:ext cx="41290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/>
              <a:t>Bend strength to extinguish: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91200" y="3124200"/>
            <a:ext cx="2286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781800" y="3276600"/>
            <a:ext cx="762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010400" y="4038598"/>
            <a:ext cx="0" cy="30480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58887" y="3576638"/>
            <a:ext cx="39227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/>
              <a:t>Stored Energy: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6662" y="4953000"/>
            <a:ext cx="7526338" cy="1384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sym typeface="Symbol"/>
              </a:rPr>
              <a:t>Large </a:t>
            </a:r>
            <a:r>
              <a:rPr lang="en-US" sz="2800" dirty="0" err="1">
                <a:latin typeface="Symbol" pitchFamily="18" charset="2"/>
                <a:sym typeface="Symbol"/>
              </a:rPr>
              <a:t>b</a:t>
            </a:r>
            <a:r>
              <a:rPr lang="en-US" sz="2800" baseline="-25000" dirty="0" err="1">
                <a:sym typeface="Symbol"/>
              </a:rPr>
              <a:t>x</a:t>
            </a:r>
            <a:r>
              <a:rPr lang="en-US" sz="2800" dirty="0">
                <a:sym typeface="Symbol"/>
              </a:rPr>
              <a:t>, long weak magnets</a:t>
            </a:r>
          </a:p>
          <a:p>
            <a:pPr algn="l">
              <a:defRPr/>
            </a:pPr>
            <a:r>
              <a:rPr lang="en-US" sz="2800" dirty="0">
                <a:sym typeface="Symbol"/>
              </a:rPr>
              <a:t>	- Assume </a:t>
            </a:r>
            <a:r>
              <a:rPr lang="en-US" sz="2800" dirty="0" err="1">
                <a:latin typeface="Symbol" pitchFamily="18" charset="2"/>
                <a:sym typeface="Symbol"/>
              </a:rPr>
              <a:t>b</a:t>
            </a:r>
            <a:r>
              <a:rPr lang="en-US" sz="2800" baseline="-25000" dirty="0" err="1">
                <a:sym typeface="Symbol"/>
              </a:rPr>
              <a:t>x</a:t>
            </a:r>
            <a:r>
              <a:rPr lang="en-US" sz="2800" dirty="0">
                <a:sym typeface="Symbol"/>
              </a:rPr>
              <a:t>=250m, L=6m</a:t>
            </a:r>
          </a:p>
          <a:p>
            <a:pPr algn="l">
              <a:defRPr/>
            </a:pPr>
            <a:r>
              <a:rPr lang="en-US" sz="2800" dirty="0">
                <a:sym typeface="Symbol"/>
              </a:rPr>
              <a:t>	- Factor of 4 better than </a:t>
            </a:r>
            <a:r>
              <a:rPr lang="en-US" sz="2800" dirty="0" err="1">
                <a:latin typeface="Symbol" pitchFamily="18" charset="2"/>
                <a:sym typeface="Symbol"/>
              </a:rPr>
              <a:t>b</a:t>
            </a:r>
            <a:r>
              <a:rPr lang="en-US" sz="2800" baseline="-25000" dirty="0" err="1">
                <a:sym typeface="Symbol"/>
              </a:rPr>
              <a:t>x</a:t>
            </a:r>
            <a:r>
              <a:rPr lang="en-US" sz="2800" dirty="0">
                <a:sym typeface="Symbol"/>
              </a:rPr>
              <a:t>=50m, L=2m</a:t>
            </a:r>
            <a:endParaRPr lang="en-US" sz="2800" dirty="0"/>
          </a:p>
        </p:txBody>
      </p:sp>
      <p:sp>
        <p:nvSpPr>
          <p:cNvPr id="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Magnet Considerations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0B3-B96D-4DB2-A4C0-59623DD974E7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Dipole Wave Form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888" y="2209800"/>
            <a:ext cx="4278312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2656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2286000" y="3429000"/>
            <a:ext cx="609600" cy="760306"/>
          </a:xfrm>
          <a:custGeom>
            <a:avLst/>
            <a:gdLst>
              <a:gd name="connsiteX0" fmla="*/ 0 w 2692400"/>
              <a:gd name="connsiteY0" fmla="*/ 641773 h 760306"/>
              <a:gd name="connsiteX1" fmla="*/ 436880 w 2692400"/>
              <a:gd name="connsiteY1" fmla="*/ 651933 h 760306"/>
              <a:gd name="connsiteX2" fmla="*/ 528320 w 2692400"/>
              <a:gd name="connsiteY2" fmla="*/ 641773 h 760306"/>
              <a:gd name="connsiteX3" fmla="*/ 1076960 w 2692400"/>
              <a:gd name="connsiteY3" fmla="*/ 1693 h 760306"/>
              <a:gd name="connsiteX4" fmla="*/ 1615440 w 2692400"/>
              <a:gd name="connsiteY4" fmla="*/ 651933 h 760306"/>
              <a:gd name="connsiteX5" fmla="*/ 1676400 w 2692400"/>
              <a:gd name="connsiteY5" fmla="*/ 651933 h 760306"/>
              <a:gd name="connsiteX6" fmla="*/ 2692400 w 2692400"/>
              <a:gd name="connsiteY6" fmla="*/ 641773 h 760306"/>
              <a:gd name="connsiteX7" fmla="*/ 2692400 w 2692400"/>
              <a:gd name="connsiteY7" fmla="*/ 641773 h 760306"/>
              <a:gd name="connsiteX8" fmla="*/ 2692400 w 2692400"/>
              <a:gd name="connsiteY8" fmla="*/ 641773 h 760306"/>
              <a:gd name="connsiteX9" fmla="*/ 2692400 w 2692400"/>
              <a:gd name="connsiteY9" fmla="*/ 641773 h 7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760306">
                <a:moveTo>
                  <a:pt x="0" y="641773"/>
                </a:moveTo>
                <a:lnTo>
                  <a:pt x="436880" y="651933"/>
                </a:lnTo>
                <a:cubicBezTo>
                  <a:pt x="524933" y="651933"/>
                  <a:pt x="421640" y="750146"/>
                  <a:pt x="528320" y="641773"/>
                </a:cubicBezTo>
                <a:cubicBezTo>
                  <a:pt x="635000" y="533400"/>
                  <a:pt x="895773" y="0"/>
                  <a:pt x="1076960" y="1693"/>
                </a:cubicBezTo>
                <a:cubicBezTo>
                  <a:pt x="1258147" y="3386"/>
                  <a:pt x="1515533" y="543560"/>
                  <a:pt x="1615440" y="651933"/>
                </a:cubicBezTo>
                <a:cubicBezTo>
                  <a:pt x="1715347" y="760306"/>
                  <a:pt x="1676400" y="651933"/>
                  <a:pt x="1676400" y="651933"/>
                </a:cubicBez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</a:path>
            </a:pathLst>
          </a:custGeom>
          <a:solidFill>
            <a:schemeClr val="accent2">
              <a:alpha val="54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114800" y="3429000"/>
            <a:ext cx="609600" cy="760306"/>
          </a:xfrm>
          <a:custGeom>
            <a:avLst/>
            <a:gdLst>
              <a:gd name="connsiteX0" fmla="*/ 0 w 2692400"/>
              <a:gd name="connsiteY0" fmla="*/ 641773 h 760306"/>
              <a:gd name="connsiteX1" fmla="*/ 436880 w 2692400"/>
              <a:gd name="connsiteY1" fmla="*/ 651933 h 760306"/>
              <a:gd name="connsiteX2" fmla="*/ 528320 w 2692400"/>
              <a:gd name="connsiteY2" fmla="*/ 641773 h 760306"/>
              <a:gd name="connsiteX3" fmla="*/ 1076960 w 2692400"/>
              <a:gd name="connsiteY3" fmla="*/ 1693 h 760306"/>
              <a:gd name="connsiteX4" fmla="*/ 1615440 w 2692400"/>
              <a:gd name="connsiteY4" fmla="*/ 651933 h 760306"/>
              <a:gd name="connsiteX5" fmla="*/ 1676400 w 2692400"/>
              <a:gd name="connsiteY5" fmla="*/ 651933 h 760306"/>
              <a:gd name="connsiteX6" fmla="*/ 2692400 w 2692400"/>
              <a:gd name="connsiteY6" fmla="*/ 641773 h 760306"/>
              <a:gd name="connsiteX7" fmla="*/ 2692400 w 2692400"/>
              <a:gd name="connsiteY7" fmla="*/ 641773 h 760306"/>
              <a:gd name="connsiteX8" fmla="*/ 2692400 w 2692400"/>
              <a:gd name="connsiteY8" fmla="*/ 641773 h 760306"/>
              <a:gd name="connsiteX9" fmla="*/ 2692400 w 2692400"/>
              <a:gd name="connsiteY9" fmla="*/ 641773 h 7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760306">
                <a:moveTo>
                  <a:pt x="0" y="641773"/>
                </a:moveTo>
                <a:lnTo>
                  <a:pt x="436880" y="651933"/>
                </a:lnTo>
                <a:cubicBezTo>
                  <a:pt x="524933" y="651933"/>
                  <a:pt x="421640" y="750146"/>
                  <a:pt x="528320" y="641773"/>
                </a:cubicBezTo>
                <a:cubicBezTo>
                  <a:pt x="635000" y="533400"/>
                  <a:pt x="895773" y="0"/>
                  <a:pt x="1076960" y="1693"/>
                </a:cubicBezTo>
                <a:cubicBezTo>
                  <a:pt x="1258147" y="3386"/>
                  <a:pt x="1515533" y="543560"/>
                  <a:pt x="1615440" y="651933"/>
                </a:cubicBezTo>
                <a:cubicBezTo>
                  <a:pt x="1715347" y="760306"/>
                  <a:pt x="1676400" y="651933"/>
                  <a:pt x="1676400" y="651933"/>
                </a:cubicBez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</a:path>
            </a:pathLst>
          </a:custGeom>
          <a:solidFill>
            <a:schemeClr val="accent2">
              <a:alpha val="54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7200" y="3429000"/>
            <a:ext cx="609600" cy="760306"/>
          </a:xfrm>
          <a:custGeom>
            <a:avLst/>
            <a:gdLst>
              <a:gd name="connsiteX0" fmla="*/ 0 w 2692400"/>
              <a:gd name="connsiteY0" fmla="*/ 641773 h 760306"/>
              <a:gd name="connsiteX1" fmla="*/ 436880 w 2692400"/>
              <a:gd name="connsiteY1" fmla="*/ 651933 h 760306"/>
              <a:gd name="connsiteX2" fmla="*/ 528320 w 2692400"/>
              <a:gd name="connsiteY2" fmla="*/ 641773 h 760306"/>
              <a:gd name="connsiteX3" fmla="*/ 1076960 w 2692400"/>
              <a:gd name="connsiteY3" fmla="*/ 1693 h 760306"/>
              <a:gd name="connsiteX4" fmla="*/ 1615440 w 2692400"/>
              <a:gd name="connsiteY4" fmla="*/ 651933 h 760306"/>
              <a:gd name="connsiteX5" fmla="*/ 1676400 w 2692400"/>
              <a:gd name="connsiteY5" fmla="*/ 651933 h 760306"/>
              <a:gd name="connsiteX6" fmla="*/ 2692400 w 2692400"/>
              <a:gd name="connsiteY6" fmla="*/ 641773 h 760306"/>
              <a:gd name="connsiteX7" fmla="*/ 2692400 w 2692400"/>
              <a:gd name="connsiteY7" fmla="*/ 641773 h 760306"/>
              <a:gd name="connsiteX8" fmla="*/ 2692400 w 2692400"/>
              <a:gd name="connsiteY8" fmla="*/ 641773 h 760306"/>
              <a:gd name="connsiteX9" fmla="*/ 2692400 w 2692400"/>
              <a:gd name="connsiteY9" fmla="*/ 641773 h 7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760306">
                <a:moveTo>
                  <a:pt x="0" y="641773"/>
                </a:moveTo>
                <a:lnTo>
                  <a:pt x="436880" y="651933"/>
                </a:lnTo>
                <a:cubicBezTo>
                  <a:pt x="524933" y="651933"/>
                  <a:pt x="421640" y="750146"/>
                  <a:pt x="528320" y="641773"/>
                </a:cubicBezTo>
                <a:cubicBezTo>
                  <a:pt x="635000" y="533400"/>
                  <a:pt x="895773" y="0"/>
                  <a:pt x="1076960" y="1693"/>
                </a:cubicBezTo>
                <a:cubicBezTo>
                  <a:pt x="1258147" y="3386"/>
                  <a:pt x="1515533" y="543560"/>
                  <a:pt x="1615440" y="651933"/>
                </a:cubicBezTo>
                <a:cubicBezTo>
                  <a:pt x="1715347" y="760306"/>
                  <a:pt x="1676400" y="651933"/>
                  <a:pt x="1676400" y="651933"/>
                </a:cubicBez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</a:path>
            </a:pathLst>
          </a:custGeom>
          <a:solidFill>
            <a:schemeClr val="accent2">
              <a:alpha val="54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652347" y="1905000"/>
            <a:ext cx="2501053" cy="990600"/>
          </a:xfrm>
          <a:custGeom>
            <a:avLst/>
            <a:gdLst>
              <a:gd name="connsiteX0" fmla="*/ 0 w 3791373"/>
              <a:gd name="connsiteY0" fmla="*/ 966893 h 1139613"/>
              <a:gd name="connsiteX1" fmla="*/ 599440 w 3791373"/>
              <a:gd name="connsiteY1" fmla="*/ 977053 h 1139613"/>
              <a:gd name="connsiteX2" fmla="*/ 650240 w 3791373"/>
              <a:gd name="connsiteY2" fmla="*/ 977053 h 1139613"/>
              <a:gd name="connsiteX3" fmla="*/ 1899920 w 3791373"/>
              <a:gd name="connsiteY3" fmla="*/ 1693 h 1139613"/>
              <a:gd name="connsiteX4" fmla="*/ 3129280 w 3791373"/>
              <a:gd name="connsiteY4" fmla="*/ 966893 h 1139613"/>
              <a:gd name="connsiteX5" fmla="*/ 3180080 w 3791373"/>
              <a:gd name="connsiteY5" fmla="*/ 956733 h 1139613"/>
              <a:gd name="connsiteX6" fmla="*/ 3789680 w 3791373"/>
              <a:gd name="connsiteY6" fmla="*/ 966893 h 1139613"/>
              <a:gd name="connsiteX7" fmla="*/ 3789680 w 3791373"/>
              <a:gd name="connsiteY7" fmla="*/ 966893 h 1139613"/>
              <a:gd name="connsiteX8" fmla="*/ 3789680 w 3791373"/>
              <a:gd name="connsiteY8" fmla="*/ 966893 h 1139613"/>
              <a:gd name="connsiteX9" fmla="*/ 3789680 w 3791373"/>
              <a:gd name="connsiteY9" fmla="*/ 966893 h 1139613"/>
              <a:gd name="connsiteX10" fmla="*/ 3789680 w 3791373"/>
              <a:gd name="connsiteY10" fmla="*/ 977053 h 1139613"/>
              <a:gd name="connsiteX11" fmla="*/ 3779520 w 3791373"/>
              <a:gd name="connsiteY11" fmla="*/ 977053 h 1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1373" h="1139613">
                <a:moveTo>
                  <a:pt x="0" y="966893"/>
                </a:moveTo>
                <a:lnTo>
                  <a:pt x="599440" y="977053"/>
                </a:lnTo>
                <a:cubicBezTo>
                  <a:pt x="707813" y="978746"/>
                  <a:pt x="433493" y="1139613"/>
                  <a:pt x="650240" y="977053"/>
                </a:cubicBezTo>
                <a:cubicBezTo>
                  <a:pt x="866987" y="814493"/>
                  <a:pt x="1486747" y="3386"/>
                  <a:pt x="1899920" y="1693"/>
                </a:cubicBezTo>
                <a:cubicBezTo>
                  <a:pt x="2313093" y="0"/>
                  <a:pt x="2915920" y="807720"/>
                  <a:pt x="3129280" y="966893"/>
                </a:cubicBezTo>
                <a:cubicBezTo>
                  <a:pt x="3342640" y="1126066"/>
                  <a:pt x="3070013" y="956733"/>
                  <a:pt x="3180080" y="956733"/>
                </a:cubicBezTo>
                <a:cubicBezTo>
                  <a:pt x="3290147" y="956733"/>
                  <a:pt x="3789680" y="966893"/>
                  <a:pt x="3789680" y="966893"/>
                </a:cubicBezTo>
                <a:lnTo>
                  <a:pt x="3789680" y="966893"/>
                </a:lnTo>
                <a:lnTo>
                  <a:pt x="3789680" y="966893"/>
                </a:lnTo>
                <a:lnTo>
                  <a:pt x="3789680" y="966893"/>
                </a:lnTo>
                <a:cubicBezTo>
                  <a:pt x="3789680" y="968586"/>
                  <a:pt x="3791373" y="975360"/>
                  <a:pt x="3789680" y="977053"/>
                </a:cubicBezTo>
                <a:cubicBezTo>
                  <a:pt x="3787987" y="978746"/>
                  <a:pt x="3783753" y="977899"/>
                  <a:pt x="3779520" y="977053"/>
                </a:cubicBezTo>
              </a:path>
            </a:pathLst>
          </a:custGeom>
          <a:solidFill>
            <a:schemeClr val="accent2">
              <a:alpha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43000" y="1295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 the options considered:</a:t>
            </a:r>
          </a:p>
          <a:p>
            <a:r>
              <a:rPr lang="en-US" dirty="0" smtClean="0"/>
              <a:t> ½ harmonic – (2/17) * 17/2 harmonic seems most promising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2743200"/>
            <a:ext cx="16764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3600" y="236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Bunch length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791200" y="3657600"/>
            <a:ext cx="0" cy="990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924800" y="3657600"/>
            <a:ext cx="0" cy="990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91200" y="4191000"/>
            <a:ext cx="2133600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91200" y="3657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924800" y="37338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91200" y="4648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Transmission window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5C2-71A1-4D3F-8A66-F7ED34191FBF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Proton flux </a:t>
            </a:r>
            <a:r>
              <a:rPr lang="en-US" sz="4400" i="1" dirty="0" err="1" smtClean="0"/>
              <a:t>vs</a:t>
            </a:r>
            <a:r>
              <a:rPr lang="en-US" sz="4400" dirty="0" smtClean="0"/>
              <a:t> time of flight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B438-63C1-4AF4-8A80-2AF7395C84E4}" type="datetime1">
              <a:rPr lang="en-US" smtClean="0"/>
              <a:pPr/>
              <a:t>7/20/2012</a:t>
            </a:fld>
            <a:endParaRPr lang="en-US"/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 rotWithShape="1">
          <a:blip r:embed="rId2" cstate="print"/>
          <a:srcRect r="41641" b="4901"/>
          <a:stretch/>
        </p:blipFill>
        <p:spPr>
          <a:xfrm>
            <a:off x="1447800" y="1295400"/>
            <a:ext cx="4572000" cy="45653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52800" y="578785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Time (ns)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89960" y="2511258"/>
            <a:ext cx="0" cy="312420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2511258"/>
            <a:ext cx="0" cy="312420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05200" y="3273258"/>
            <a:ext cx="2286000" cy="0"/>
          </a:xfrm>
          <a:prstGeom prst="line">
            <a:avLst/>
          </a:prstGeom>
          <a:ln>
            <a:prstDash val="solid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5432" y="2968458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Extinction Region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86000" y="4263858"/>
            <a:ext cx="3886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28800" y="4035258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324600" y="2054058"/>
            <a:ext cx="2208387" cy="638345"/>
            <a:chOff x="5947044" y="1800802"/>
            <a:chExt cx="2208387" cy="63834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1580" t="13702" r="10450" b="73000"/>
            <a:stretch/>
          </p:blipFill>
          <p:spPr>
            <a:xfrm>
              <a:off x="5947044" y="1800802"/>
              <a:ext cx="1841232" cy="638345"/>
            </a:xfrm>
            <a:prstGeom prst="rect">
              <a:avLst/>
            </a:prstGeom>
            <a:noFill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77326" t="15128" r="16855" b="81512"/>
            <a:stretch/>
          </p:blipFill>
          <p:spPr>
            <a:xfrm>
              <a:off x="7772400" y="2249424"/>
              <a:ext cx="383031" cy="161266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6172200" y="1825458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Collimator Material: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886200"/>
            <a:ext cx="2590800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Extinction &lt; 5x10</a:t>
            </a:r>
            <a:r>
              <a:rPr lang="en-US" baseline="30000" dirty="0" smtClean="0"/>
              <a:t>-8</a:t>
            </a:r>
            <a:r>
              <a:rPr lang="en-US" dirty="0" smtClean="0"/>
              <a:t> over range of interest for optimized collimators</a:t>
            </a:r>
          </a:p>
          <a:p>
            <a:endParaRPr lang="en-US" dirty="0" smtClean="0"/>
          </a:p>
          <a:p>
            <a:r>
              <a:rPr lang="en-US" dirty="0" smtClean="0"/>
              <a:t>This is multiplied by the Delivery Ring factor to produce a total extinction of </a:t>
            </a:r>
            <a:r>
              <a:rPr lang="en-US" b="1" dirty="0" smtClean="0"/>
              <a:t>&lt; 5x10</a:t>
            </a:r>
            <a:r>
              <a:rPr lang="en-US" b="1" baseline="30000" dirty="0" smtClean="0"/>
              <a:t>-12</a:t>
            </a:r>
            <a:endParaRPr lang="en-US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Demonstrate 10</a:t>
            </a:r>
            <a:r>
              <a:rPr lang="en-US" sz="2800" baseline="30000" dirty="0" smtClean="0"/>
              <a:t>-10</a:t>
            </a:r>
            <a:r>
              <a:rPr lang="en-US" sz="2800" dirty="0" smtClean="0"/>
              <a:t> extinction</a:t>
            </a:r>
          </a:p>
          <a:p>
            <a:pPr lvl="1"/>
            <a:r>
              <a:rPr lang="en-US" sz="2400" dirty="0" smtClean="0"/>
              <a:t>Assume ≈ 3 x 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protons/bunch</a:t>
            </a:r>
          </a:p>
          <a:p>
            <a:pPr lvl="1"/>
            <a:r>
              <a:rPr lang="en-US" sz="2400" dirty="0" smtClean="0"/>
              <a:t>Not possible measure 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 with a single bunch</a:t>
            </a:r>
          </a:p>
          <a:p>
            <a:pPr lvl="2"/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Integrate over many bunches</a:t>
            </a:r>
          </a:p>
          <a:p>
            <a:pPr lvl="1"/>
            <a:r>
              <a:rPr lang="en-US" sz="2400" dirty="0" smtClean="0"/>
              <a:t>Integration time should be &lt; ≈ 1 hour</a:t>
            </a:r>
          </a:p>
          <a:p>
            <a:r>
              <a:rPr lang="en-US" sz="2800" dirty="0" smtClean="0"/>
              <a:t>Only protons hitting the target can cause backgrounds</a:t>
            </a:r>
          </a:p>
          <a:p>
            <a:pPr lvl="1"/>
            <a:r>
              <a:rPr lang="en-US" sz="2400" dirty="0" smtClean="0">
                <a:sym typeface="Symbol"/>
              </a:rPr>
              <a:t>Monitoring beam itself will lead to a potentially large over estimate of the background to the experiment</a:t>
            </a:r>
          </a:p>
          <a:p>
            <a:pPr lvl="1"/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Monitor target interaction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EC1A-4D66-4DFD-BF3E-E27222924537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 + Detector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Selects a sample of suitable secondaries and delivers them to the detector</a:t>
            </a:r>
          </a:p>
          <a:p>
            <a:pPr lvl="1"/>
            <a:r>
              <a:rPr lang="en-US" dirty="0" smtClean="0"/>
              <a:t>Sets the per proton detector signal rate</a:t>
            </a:r>
          </a:p>
          <a:p>
            <a:pPr lvl="1"/>
            <a:r>
              <a:rPr lang="en-US" dirty="0" smtClean="0"/>
              <a:t>Shields the detector from unwanted interaction products</a:t>
            </a:r>
          </a:p>
          <a:p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Measure “in-time” and “out-of-time” signal rates with equal or known relative efficiency</a:t>
            </a:r>
          </a:p>
          <a:p>
            <a:pPr lvl="1"/>
            <a:r>
              <a:rPr lang="en-US" dirty="0" smtClean="0"/>
              <a:t>Must have LOW “out-of-time” backgrounds compared to signal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6C85-0E07-4663-ABC7-2DF7695785CD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Schemes Under Consideration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Pixel Tracker</a:t>
            </a:r>
          </a:p>
          <a:p>
            <a:pPr lvl="1"/>
            <a:r>
              <a:rPr lang="en-US" dirty="0" smtClean="0"/>
              <a:t>Located above and behind the proton absorber</a:t>
            </a:r>
          </a:p>
          <a:p>
            <a:pPr lvl="1"/>
            <a:r>
              <a:rPr lang="en-US" dirty="0" smtClean="0"/>
              <a:t>Samples 3 to 4 </a:t>
            </a:r>
            <a:r>
              <a:rPr lang="en-US" dirty="0" err="1" smtClean="0"/>
              <a:t>GeV</a:t>
            </a:r>
            <a:r>
              <a:rPr lang="en-US" dirty="0" smtClean="0"/>
              <a:t>/c positive charged secondaries</a:t>
            </a:r>
          </a:p>
          <a:p>
            <a:pPr lvl="1"/>
            <a:r>
              <a:rPr lang="en-US" dirty="0" smtClean="0"/>
              <a:t>Pixel detectors reconstruct and count straight tracks with a well defined direction in 25ns time bins</a:t>
            </a:r>
          </a:p>
          <a:p>
            <a:r>
              <a:rPr lang="en-US" dirty="0" smtClean="0"/>
              <a:t>Mini Spectrometer</a:t>
            </a:r>
          </a:p>
          <a:p>
            <a:pPr lvl="1"/>
            <a:r>
              <a:rPr lang="en-US" dirty="0" smtClean="0"/>
              <a:t>Located beside the proton absorber</a:t>
            </a:r>
          </a:p>
          <a:p>
            <a:pPr lvl="1"/>
            <a:r>
              <a:rPr lang="en-US" dirty="0" smtClean="0"/>
              <a:t>Samples ~ 1 </a:t>
            </a:r>
            <a:r>
              <a:rPr lang="en-US" dirty="0" err="1" smtClean="0"/>
              <a:t>GeV</a:t>
            </a:r>
            <a:r>
              <a:rPr lang="en-US" dirty="0" smtClean="0"/>
              <a:t>/c positive charged secondaries</a:t>
            </a:r>
          </a:p>
          <a:p>
            <a:pPr lvl="1"/>
            <a:r>
              <a:rPr lang="en-US" dirty="0" smtClean="0"/>
              <a:t>Magnetic spectrometer with 4 </a:t>
            </a:r>
            <a:r>
              <a:rPr lang="en-US" dirty="0" err="1" smtClean="0"/>
              <a:t>scintillator</a:t>
            </a:r>
            <a:r>
              <a:rPr lang="en-US" dirty="0" smtClean="0"/>
              <a:t> stations measures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i="1" dirty="0" smtClean="0"/>
              <a:t>, </a:t>
            </a:r>
            <a:r>
              <a:rPr lang="en-US" dirty="0" smtClean="0"/>
              <a:t>time of flight, and momentum of identified particle tracks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A396-A887-4041-9D3B-8BBF6E83A8CE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for Pixel Monitor</a:t>
            </a:r>
            <a:endParaRPr lang="en-US" dirty="0"/>
          </a:p>
        </p:txBody>
      </p:sp>
      <p:pic>
        <p:nvPicPr>
          <p:cNvPr id="4" name="Content Placeholder 3" descr="filt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43235"/>
            <a:ext cx="7499350" cy="440973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17" idx="2"/>
          </p:cNvCxnSpPr>
          <p:nvPr/>
        </p:nvCxnSpPr>
        <p:spPr>
          <a:xfrm flipH="1">
            <a:off x="2514600" y="4044553"/>
            <a:ext cx="1104900" cy="6036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2600" y="2416314"/>
            <a:ext cx="137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Production solenoid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2438400" y="3124200"/>
            <a:ext cx="0" cy="11971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0" idx="0"/>
          </p:cNvCxnSpPr>
          <p:nvPr/>
        </p:nvCxnSpPr>
        <p:spPr>
          <a:xfrm flipV="1">
            <a:off x="4610100" y="4267200"/>
            <a:ext cx="571500" cy="6637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95600" y="3429000"/>
            <a:ext cx="14478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Target</a:t>
            </a:r>
          </a:p>
          <a:p>
            <a:pPr algn="ctr"/>
            <a:r>
              <a:rPr lang="en-US" sz="1400" dirty="0" smtClean="0"/>
              <a:t>(too small to see)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3800" y="4930914"/>
            <a:ext cx="1752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Primary beam absorber</a:t>
            </a:r>
          </a:p>
        </p:txBody>
      </p:sp>
      <p:cxnSp>
        <p:nvCxnSpPr>
          <p:cNvPr id="23" name="Straight Arrow Connector 22"/>
          <p:cNvCxnSpPr>
            <a:stCxn id="24" idx="0"/>
          </p:cNvCxnSpPr>
          <p:nvPr/>
        </p:nvCxnSpPr>
        <p:spPr>
          <a:xfrm flipH="1" flipV="1">
            <a:off x="5867400" y="3810001"/>
            <a:ext cx="1409700" cy="10417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800" y="4851737"/>
            <a:ext cx="1752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Entry and exit collimators</a:t>
            </a:r>
          </a:p>
        </p:txBody>
      </p:sp>
      <p:cxnSp>
        <p:nvCxnSpPr>
          <p:cNvPr id="30" name="Straight Arrow Connector 29"/>
          <p:cNvCxnSpPr>
            <a:stCxn id="24" idx="0"/>
          </p:cNvCxnSpPr>
          <p:nvPr/>
        </p:nvCxnSpPr>
        <p:spPr>
          <a:xfrm flipV="1">
            <a:off x="7277100" y="3352800"/>
            <a:ext cx="266700" cy="1498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57800" y="2114490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Filter magnet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2800" y="2114490"/>
            <a:ext cx="14478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Monitor</a:t>
            </a:r>
          </a:p>
          <a:p>
            <a:pPr algn="ctr"/>
            <a:r>
              <a:rPr lang="en-US" sz="1400" dirty="0" smtClean="0"/>
              <a:t>(too small to see)</a:t>
            </a:r>
            <a:endParaRPr lang="en-US" sz="2000" dirty="0" smtClean="0"/>
          </a:p>
        </p:txBody>
      </p:sp>
      <p:cxnSp>
        <p:nvCxnSpPr>
          <p:cNvPr id="35" name="Straight Arrow Connector 34"/>
          <p:cNvCxnSpPr>
            <a:stCxn id="33" idx="2"/>
          </p:cNvCxnSpPr>
          <p:nvPr/>
        </p:nvCxnSpPr>
        <p:spPr>
          <a:xfrm>
            <a:off x="6096000" y="2514600"/>
            <a:ext cx="533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2"/>
          </p:cNvCxnSpPr>
          <p:nvPr/>
        </p:nvCxnSpPr>
        <p:spPr>
          <a:xfrm>
            <a:off x="7886700" y="2730043"/>
            <a:ext cx="38100" cy="394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4BE-8AB6-4FC4-A4B0-2E254C50C86C}" type="datetime1">
              <a:rPr lang="en-US" smtClean="0"/>
              <a:pPr/>
              <a:t>7/20/2012</a:t>
            </a:fld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14600" y="5943600"/>
            <a:ext cx="5638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53000" y="5955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 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371600" y="4648200"/>
            <a:ext cx="1066800" cy="152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" y="4419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Proton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Detector</a:t>
            </a:r>
            <a:endParaRPr lang="en-US" dirty="0"/>
          </a:p>
        </p:txBody>
      </p:sp>
      <p:pic>
        <p:nvPicPr>
          <p:cNvPr id="4" name="Content Placeholder 3" descr="detecto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4594480" cy="4800600"/>
          </a:xfrm>
        </p:spPr>
      </p:pic>
      <p:cxnSp>
        <p:nvCxnSpPr>
          <p:cNvPr id="5" name="Straight Arrow Connector 4"/>
          <p:cNvCxnSpPr>
            <a:stCxn id="6" idx="1"/>
          </p:cNvCxnSpPr>
          <p:nvPr/>
        </p:nvCxnSpPr>
        <p:spPr>
          <a:xfrm flipH="1">
            <a:off x="3962400" y="3073569"/>
            <a:ext cx="2514600" cy="1117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7000" y="2565737"/>
            <a:ext cx="1828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 x 2 stations of Atlas style pixel detectors.</a:t>
            </a: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4267200" y="3073569"/>
            <a:ext cx="2209800" cy="13460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4724400" y="3073569"/>
            <a:ext cx="1752600" cy="15746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29400" y="3733800"/>
            <a:ext cx="18288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Each station is comprised of 4 2 x 2 cm FE-14 sensor chips with 26,880 </a:t>
            </a:r>
          </a:p>
          <a:p>
            <a:pPr algn="ctr"/>
            <a:r>
              <a:rPr lang="en-US" sz="2000" dirty="0" smtClean="0"/>
              <a:t>250 x 50 </a:t>
            </a:r>
            <a:r>
              <a:rPr lang="el-GR" sz="2000" dirty="0" smtClean="0"/>
              <a:t>μ</a:t>
            </a:r>
            <a:r>
              <a:rPr lang="en-US" sz="2000" dirty="0" smtClean="0"/>
              <a:t>m pixels per chip</a:t>
            </a:r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>
          <a:xfrm flipH="1">
            <a:off x="3810000" y="2841486"/>
            <a:ext cx="1066800" cy="1273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2400" y="2133600"/>
            <a:ext cx="1828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Exit collimator opening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449-E934-41AC-AE59-291FEC90301F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 of “out-of-time” to “in-time” beam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9" y="2438401"/>
            <a:ext cx="6894512" cy="400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F60C-F6FC-4E0D-AB34-9DF4E80C11D7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Detector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Filter magnet is an existing permanent dipole</a:t>
            </a:r>
          </a:p>
          <a:p>
            <a:pPr lvl="2"/>
            <a:r>
              <a:rPr lang="en-US" dirty="0" smtClean="0"/>
              <a:t>No cost and no maintenance</a:t>
            </a:r>
          </a:p>
          <a:p>
            <a:pPr lvl="1"/>
            <a:r>
              <a:rPr lang="en-US" dirty="0" smtClean="0"/>
              <a:t>Locates detector outside target hall</a:t>
            </a:r>
          </a:p>
          <a:p>
            <a:pPr lvl="2"/>
            <a:r>
              <a:rPr lang="en-US" dirty="0" smtClean="0"/>
              <a:t>Easy access for detector maintenance</a:t>
            </a:r>
          </a:p>
          <a:p>
            <a:pPr lvl="2"/>
            <a:r>
              <a:rPr lang="en-US" dirty="0" smtClean="0"/>
              <a:t>Lots of room for shielding</a:t>
            </a:r>
          </a:p>
          <a:p>
            <a:pPr lvl="2"/>
            <a:r>
              <a:rPr lang="en-US" dirty="0" smtClean="0"/>
              <a:t>Low radiation levels for detector + electronics</a:t>
            </a:r>
          </a:p>
          <a:p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Mature technology</a:t>
            </a:r>
          </a:p>
          <a:p>
            <a:pPr lvl="2"/>
            <a:r>
              <a:rPr lang="en-US" dirty="0" smtClean="0"/>
              <a:t>Can piggy-back on ATLAS purchases</a:t>
            </a:r>
          </a:p>
          <a:p>
            <a:pPr lvl="1"/>
            <a:r>
              <a:rPr lang="en-US" dirty="0" smtClean="0"/>
              <a:t>Simple reconstruction</a:t>
            </a:r>
          </a:p>
          <a:p>
            <a:pPr lvl="2"/>
            <a:r>
              <a:rPr lang="en-US" dirty="0" smtClean="0"/>
              <a:t>Possible to reconstruct every signal track from  every bunch in real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1B5A-9DB0-4EA2-9471-A5C54E0C9D57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Mini Spectrometer Option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027529"/>
            <a:ext cx="7499350" cy="364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36970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Production solenoid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2286000" y="4343400"/>
            <a:ext cx="0" cy="42046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2514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Entry collimator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2857500" y="3160931"/>
            <a:ext cx="2095500" cy="95386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1154668"/>
            <a:ext cx="19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Spectrometer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7239000" y="1524000"/>
            <a:ext cx="269649" cy="14478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15634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Primary beam absorber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3810000" y="2209800"/>
            <a:ext cx="1524000" cy="80146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8500" y="584233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Iron shielding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4019550" y="4687670"/>
            <a:ext cx="1200150" cy="115466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5754470"/>
            <a:ext cx="252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Concrete shielding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6172201" y="4687670"/>
            <a:ext cx="650648" cy="10668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8FF4-A912-4A36-B29B-D19DDC03CF56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06273"/>
            <a:ext cx="7499350" cy="4483654"/>
          </a:xfr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Spectrometer Option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144869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Iron   lined with zirconium hydrate poly shielding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5574268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Brass collimators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5486400" y="4343400"/>
            <a:ext cx="38100" cy="123086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1" y="14478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8 </a:t>
            </a:r>
            <a:r>
              <a:rPr lang="en-US" sz="2000" dirty="0" err="1" smtClean="0"/>
              <a:t>scintillator</a:t>
            </a:r>
            <a:r>
              <a:rPr lang="en-US" sz="2000" dirty="0" smtClean="0"/>
              <a:t> strips per detector station read out by MPPC’s with 0.05 ns time resolution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84" idx="2"/>
          </p:cNvCxnSpPr>
          <p:nvPr/>
        </p:nvCxnSpPr>
        <p:spPr>
          <a:xfrm flipH="1">
            <a:off x="7620000" y="2590800"/>
            <a:ext cx="19319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4114800" y="4724400"/>
            <a:ext cx="1409700" cy="84986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3" idx="2"/>
          </p:cNvCxnSpPr>
          <p:nvPr/>
        </p:nvCxnSpPr>
        <p:spPr>
          <a:xfrm>
            <a:off x="5524500" y="2590800"/>
            <a:ext cx="72390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4" idx="2"/>
          </p:cNvCxnSpPr>
          <p:nvPr/>
        </p:nvCxnSpPr>
        <p:spPr>
          <a:xfrm flipH="1">
            <a:off x="7162800" y="2590800"/>
            <a:ext cx="476519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3" idx="2"/>
          </p:cNvCxnSpPr>
          <p:nvPr/>
        </p:nvCxnSpPr>
        <p:spPr>
          <a:xfrm>
            <a:off x="5524500" y="2590800"/>
            <a:ext cx="419100" cy="685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5524500" y="4191000"/>
            <a:ext cx="571500" cy="138326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</p:cNvCxnSpPr>
          <p:nvPr/>
        </p:nvCxnSpPr>
        <p:spPr>
          <a:xfrm flipV="1">
            <a:off x="5524500" y="3886200"/>
            <a:ext cx="1638300" cy="168806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</p:cNvCxnSpPr>
          <p:nvPr/>
        </p:nvCxnSpPr>
        <p:spPr>
          <a:xfrm flipH="1" flipV="1">
            <a:off x="7467600" y="4495801"/>
            <a:ext cx="114300" cy="64906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6800" y="2971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Entry collimator</a:t>
            </a:r>
            <a:endParaRPr lang="en-US" sz="2000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1905000" y="3679686"/>
            <a:ext cx="685800" cy="11971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57600" y="2590800"/>
            <a:ext cx="1105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Filter magnet</a:t>
            </a:r>
            <a:endParaRPr lang="en-US" sz="2000" dirty="0"/>
          </a:p>
        </p:txBody>
      </p:sp>
      <p:cxnSp>
        <p:nvCxnSpPr>
          <p:cNvPr id="23" name="Straight Arrow Connector 22"/>
          <p:cNvCxnSpPr>
            <a:stCxn id="82" idx="2"/>
          </p:cNvCxnSpPr>
          <p:nvPr/>
        </p:nvCxnSpPr>
        <p:spPr>
          <a:xfrm flipH="1">
            <a:off x="6705599" y="1927086"/>
            <a:ext cx="38101" cy="16543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4210319" y="3298686"/>
            <a:ext cx="285481" cy="7399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867399" y="1219200"/>
            <a:ext cx="175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Spectrometer magnet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4648199" y="1882914"/>
            <a:ext cx="175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Front detector stations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6705600" y="1882914"/>
            <a:ext cx="1867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Rear detector stations</a:t>
            </a:r>
            <a:endParaRPr lang="en-US" sz="20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6848-574B-468F-8F14-F10647142516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 Spectrometer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inside target hall</a:t>
            </a:r>
          </a:p>
          <a:p>
            <a:pPr lvl="1"/>
            <a:r>
              <a:rPr lang="en-US" dirty="0" smtClean="0"/>
              <a:t>Reduces civil construction costs</a:t>
            </a:r>
          </a:p>
          <a:p>
            <a:r>
              <a:rPr lang="en-US" dirty="0" smtClean="0"/>
              <a:t>Filter and spectrometer magnets obtained by cutting up an existing permanent dipole</a:t>
            </a:r>
          </a:p>
          <a:p>
            <a:r>
              <a:rPr lang="en-US" dirty="0" smtClean="0"/>
              <a:t>Detector provides more </a:t>
            </a:r>
            <a:r>
              <a:rPr lang="en-US" dirty="0" err="1" smtClean="0"/>
              <a:t>measurables</a:t>
            </a:r>
            <a:endParaRPr lang="en-US" dirty="0" smtClean="0"/>
          </a:p>
          <a:p>
            <a:pPr lvl="1"/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+ time of flight distinguishes </a:t>
            </a:r>
            <a:r>
              <a:rPr lang="el-GR" dirty="0" smtClean="0"/>
              <a:t>π</a:t>
            </a:r>
            <a:r>
              <a:rPr lang="en-US" dirty="0" smtClean="0"/>
              <a:t>‘s and </a:t>
            </a:r>
            <a:r>
              <a:rPr lang="en-US" dirty="0" err="1" smtClean="0"/>
              <a:t>p’s</a:t>
            </a:r>
            <a:endParaRPr lang="en-US" dirty="0" smtClean="0"/>
          </a:p>
          <a:p>
            <a:pPr lvl="1"/>
            <a:r>
              <a:rPr lang="en-US" dirty="0" smtClean="0"/>
              <a:t>Momentum measurement rejects low momentum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BA16-C448-4E25-852D-A0D91BAE2DFB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how well each design meets a comprehensive list of requirements</a:t>
            </a:r>
          </a:p>
          <a:p>
            <a:r>
              <a:rPr lang="en-US" dirty="0" smtClean="0"/>
              <a:t>Studies well advanced but have yet to be completed and documented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4DC1-7584-4360-A477-066A82293F4D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Requirements: Signal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Determined from beam intensity</a:t>
            </a:r>
          </a:p>
          <a:p>
            <a:pPr lvl="1"/>
            <a:r>
              <a:rPr lang="en-US" sz="2400" dirty="0" smtClean="0"/>
              <a:t>3 x 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protons/bunch</a:t>
            </a:r>
          </a:p>
          <a:p>
            <a:pPr lvl="1"/>
            <a:r>
              <a:rPr lang="en-US" sz="2400" dirty="0" smtClean="0"/>
              <a:t>Bunch rate: 0.6 MHz @ 33% duty factor</a:t>
            </a:r>
          </a:p>
          <a:p>
            <a:pPr lvl="1"/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2 x 10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 in-time </a:t>
            </a:r>
            <a:r>
              <a:rPr lang="en-US" sz="2400" dirty="0" err="1" smtClean="0"/>
              <a:t>p.o.t</a:t>
            </a:r>
            <a:r>
              <a:rPr lang="en-US" sz="2400" dirty="0" smtClean="0"/>
              <a:t>./hr</a:t>
            </a:r>
          </a:p>
          <a:p>
            <a:pPr lvl="1"/>
            <a:r>
              <a:rPr lang="en-US" sz="2400" dirty="0" smtClean="0"/>
              <a:t>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 extinction </a:t>
            </a:r>
            <a:r>
              <a:rPr lang="en-US" sz="2400" dirty="0" smtClean="0">
                <a:sym typeface="Symbol"/>
              </a:rPr>
              <a:t> 2</a:t>
            </a:r>
            <a:r>
              <a:rPr lang="en-US" sz="2400" dirty="0" smtClean="0"/>
              <a:t>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out-of-time </a:t>
            </a:r>
            <a:r>
              <a:rPr lang="en-US" sz="2400" dirty="0" err="1" smtClean="0"/>
              <a:t>p.o.t</a:t>
            </a:r>
            <a:r>
              <a:rPr lang="en-US" sz="2400" dirty="0" smtClean="0"/>
              <a:t>./hr</a:t>
            </a:r>
          </a:p>
          <a:p>
            <a:r>
              <a:rPr lang="en-US" sz="2800" dirty="0" smtClean="0"/>
              <a:t> To set a 90% C.L.</a:t>
            </a:r>
          </a:p>
          <a:p>
            <a:pPr lvl="1"/>
            <a:r>
              <a:rPr lang="en-US" sz="2400" dirty="0" smtClean="0"/>
              <a:t>Need 2.3 expected out-of-time signal/hr</a:t>
            </a:r>
          </a:p>
          <a:p>
            <a:pPr lvl="1"/>
            <a:r>
              <a:rPr lang="en-US" sz="2400" dirty="0" smtClean="0">
                <a:sym typeface="Symbol"/>
              </a:rPr>
              <a:t> 1.2</a:t>
            </a:r>
            <a:r>
              <a:rPr lang="en-US" sz="2400" dirty="0" smtClean="0"/>
              <a:t> x 10</a:t>
            </a:r>
            <a:r>
              <a:rPr lang="en-US" sz="2400" baseline="30000" dirty="0" smtClean="0"/>
              <a:t>-6</a:t>
            </a:r>
            <a:r>
              <a:rPr lang="en-US" sz="2400" dirty="0" smtClean="0">
                <a:sym typeface="Symbol"/>
              </a:rPr>
              <a:t> signal events per </a:t>
            </a:r>
            <a:r>
              <a:rPr lang="en-US" sz="2400" dirty="0" err="1" smtClean="0">
                <a:sym typeface="Symbol"/>
              </a:rPr>
              <a:t>p.o.t</a:t>
            </a:r>
            <a:r>
              <a:rPr lang="en-US" sz="2400" dirty="0" smtClean="0">
                <a:sym typeface="Symbol"/>
              </a:rPr>
              <a:t>.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Pixels: 1.6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x 10</a:t>
            </a:r>
            <a:r>
              <a:rPr lang="en-US" sz="2800" baseline="30000" dirty="0" smtClean="0">
                <a:solidFill>
                  <a:schemeClr val="accent3">
                    <a:lumMod val="50000"/>
                  </a:schemeClr>
                </a:solidFill>
              </a:rPr>
              <a:t>-6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 (limited by detector area)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Spectrometer: 1.0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x 10</a:t>
            </a:r>
            <a:r>
              <a:rPr lang="en-US" sz="2800" baseline="30000" dirty="0" smtClean="0">
                <a:solidFill>
                  <a:schemeClr val="accent3">
                    <a:lumMod val="50000"/>
                  </a:schemeClr>
                </a:solidFill>
              </a:rPr>
              <a:t>-6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 (pile-up effects)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A2CD-844E-4792-A9C2-9E327BE4E35E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 Out-of-time background &lt;&lt; a few events/hr</a:t>
            </a:r>
          </a:p>
          <a:p>
            <a:r>
              <a:rPr lang="en-US" sz="2800" dirty="0" smtClean="0"/>
              <a:t> Background sources</a:t>
            </a:r>
          </a:p>
          <a:p>
            <a:pPr lvl="1"/>
            <a:r>
              <a:rPr lang="en-US" sz="2400" dirty="0" smtClean="0"/>
              <a:t>Cosmic rays</a:t>
            </a:r>
          </a:p>
          <a:p>
            <a:pPr lvl="2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Pixels: 0.03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evts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/hr	Spectrometer: negligible</a:t>
            </a:r>
          </a:p>
          <a:p>
            <a:pPr lvl="1"/>
            <a:r>
              <a:rPr lang="en-US" sz="2400" dirty="0" smtClean="0">
                <a:sym typeface="Symbol"/>
              </a:rPr>
              <a:t>Late hits from in-time interactions</a:t>
            </a:r>
          </a:p>
          <a:p>
            <a:pPr lvl="2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Flux is 1,000 times higher for Spectrometer but it can more easily reject them</a:t>
            </a:r>
          </a:p>
          <a:p>
            <a:pPr lvl="2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Pixels can reject low momentum with a track quality and angle cuts</a:t>
            </a:r>
          </a:p>
          <a:p>
            <a:pPr lvl="1"/>
            <a:r>
              <a:rPr lang="en-US" sz="2400" dirty="0" smtClean="0">
                <a:sym typeface="Symbol"/>
              </a:rPr>
              <a:t>Induced radioactivity</a:t>
            </a:r>
          </a:p>
          <a:p>
            <a:pPr lvl="2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Initial calculations suggest that it is negligible</a:t>
            </a:r>
          </a:p>
          <a:p>
            <a:pPr lvl="1"/>
            <a:r>
              <a:rPr lang="en-US" sz="2400" dirty="0" smtClean="0">
                <a:sym typeface="Symbol"/>
              </a:rPr>
              <a:t>Electronic noise</a:t>
            </a:r>
          </a:p>
          <a:p>
            <a:pPr lvl="2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Pixels: negligible</a:t>
            </a:r>
          </a:p>
          <a:p>
            <a:pPr lvl="2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Spectrometer: radiation damage may be an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1DDE-DA4E-409C-86FF-CA363C81F466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Requirements: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Sensitivity to protons missing the target</a:t>
            </a:r>
          </a:p>
          <a:p>
            <a:pPr lvl="1"/>
            <a:r>
              <a:rPr lang="en-US" dirty="0" smtClean="0"/>
              <a:t>Out-of-time beam is flat over defining aperture</a:t>
            </a:r>
          </a:p>
          <a:p>
            <a:pPr lvl="2"/>
            <a:r>
              <a:rPr lang="en-US" dirty="0" smtClean="0"/>
              <a:t>Possibly only about 1% will hit the target </a:t>
            </a:r>
          </a:p>
          <a:p>
            <a:pPr lvl="2"/>
            <a:r>
              <a:rPr lang="en-US" dirty="0" smtClean="0"/>
              <a:t>Rest don’t make experiment backgrounds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Both options insensitive </a:t>
            </a:r>
            <a:r>
              <a:rPr lang="en-US" b="1" i="1" dirty="0" smtClean="0">
                <a:solidFill>
                  <a:srgbClr val="C00000"/>
                </a:solidFill>
              </a:rPr>
              <a:t>if</a:t>
            </a:r>
            <a:r>
              <a:rPr lang="en-US" dirty="0" smtClean="0">
                <a:solidFill>
                  <a:srgbClr val="C00000"/>
                </a:solidFill>
              </a:rPr>
              <a:t> beam does not scrape on the Production Solenoid’s  heat and radiation shield</a:t>
            </a:r>
          </a:p>
          <a:p>
            <a:r>
              <a:rPr lang="en-US" dirty="0" smtClean="0"/>
              <a:t> In-time measurement linearity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 err="1" smtClean="0"/>
              <a:t>p.o.t</a:t>
            </a:r>
            <a:r>
              <a:rPr lang="en-US" dirty="0" smtClean="0"/>
              <a:t>./bunch must be well understood</a:t>
            </a:r>
          </a:p>
          <a:p>
            <a:pPr lvl="1"/>
            <a:r>
              <a:rPr lang="en-US" dirty="0" smtClean="0"/>
              <a:t>Noise rates, Pile-up, Reconstruction errors and efficiency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Pixels expected to be linear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Spectrometer preliminary reconstruction has ~15% inefficiency and finds ~15% fake tracks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C6E7-1F9E-4D6B-AE19-80366F8FAA3B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Requirements: Practicality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 Sensitivity to design parameters</a:t>
            </a:r>
          </a:p>
          <a:p>
            <a:pPr lvl="1"/>
            <a:r>
              <a:rPr lang="en-US" dirty="0" smtClean="0"/>
              <a:t>Alignment tolerances</a:t>
            </a:r>
          </a:p>
          <a:p>
            <a:pPr lvl="1"/>
            <a:r>
              <a:rPr lang="en-US" dirty="0" smtClean="0"/>
              <a:t>Production solenoid field strength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Pixel filter more vulnerable since collimators are embedded in bulk concrete but designed to accommodate placement errors of ~3 inches</a:t>
            </a:r>
          </a:p>
          <a:p>
            <a:r>
              <a:rPr lang="en-US" dirty="0" smtClean="0"/>
              <a:t> Diagnostics</a:t>
            </a:r>
          </a:p>
          <a:p>
            <a:pPr lvl="1"/>
            <a:r>
              <a:rPr lang="en-US" dirty="0" smtClean="0"/>
              <a:t>Real time (low sensitivity) measurement</a:t>
            </a:r>
          </a:p>
          <a:p>
            <a:pPr lvl="1"/>
            <a:r>
              <a:rPr lang="en-US" dirty="0" smtClean="0"/>
              <a:t>Background monitoring</a:t>
            </a:r>
          </a:p>
          <a:p>
            <a:pPr lvl="1"/>
            <a:r>
              <a:rPr lang="en-US" dirty="0" smtClean="0"/>
              <a:t>Averaged bunch structure measurements</a:t>
            </a:r>
          </a:p>
          <a:p>
            <a:pPr lvl="1"/>
            <a:r>
              <a:rPr lang="en-US" dirty="0" smtClean="0"/>
              <a:t>Sanity checks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Spectrometer provides more information and has better time resolution but will have to pre-scale in-time bunches</a:t>
            </a:r>
          </a:p>
          <a:p>
            <a:r>
              <a:rPr lang="en-US" dirty="0" smtClean="0"/>
              <a:t> Feasible : cost, construction, operating and maintenance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Pixels: Detector is cheaper, simpler, and easier to maintain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Spectrometer: Cheaper civil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C29F-BE8E-4DCF-A65C-946806707E79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Looks feasible</a:t>
            </a:r>
          </a:p>
          <a:p>
            <a:r>
              <a:rPr lang="en-US" dirty="0" smtClean="0"/>
              <a:t>Need better understanding of out-of-time beam distribution at the production solenoid</a:t>
            </a:r>
          </a:p>
          <a:p>
            <a:r>
              <a:rPr lang="en-US" dirty="0" smtClean="0"/>
              <a:t>Will choose between monitor options in the couple of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85C7-6738-4137-BE36-3CCC2F9DCD7F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Proton Delivery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6BF7-99A9-4E21-B5B2-C5234ED1907E}" type="datetime1">
              <a:rPr lang="en-US" smtClean="0"/>
              <a:pPr/>
              <a:t>7/20/2012</a:t>
            </a:fld>
            <a:endParaRPr lang="en-US"/>
          </a:p>
        </p:txBody>
      </p:sp>
      <p:pic>
        <p:nvPicPr>
          <p:cNvPr id="7" name="Content Placeholder 7" descr="FNAL_Aerial_Pbar-MI_99-0912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4992951" cy="4572000"/>
          </a:xfrm>
        </p:spPr>
      </p:pic>
      <p:sp>
        <p:nvSpPr>
          <p:cNvPr id="3" name="TextBox 2"/>
          <p:cNvSpPr txBox="1"/>
          <p:nvPr/>
        </p:nvSpPr>
        <p:spPr>
          <a:xfrm>
            <a:off x="1600200" y="6019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Booster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905000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Main Injector/Recycler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3810000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Delivery Ring </a:t>
            </a:r>
            <a:br>
              <a:rPr lang="en-US" sz="1200" dirty="0" smtClean="0"/>
            </a:br>
            <a:r>
              <a:rPr lang="en-US" sz="1200" dirty="0" smtClean="0"/>
              <a:t>(formerly </a:t>
            </a:r>
            <a:r>
              <a:rPr lang="en-US" sz="1200" dirty="0" err="1" smtClean="0"/>
              <a:t>pBar</a:t>
            </a:r>
            <a:r>
              <a:rPr lang="en-US" sz="1200" dirty="0" smtClean="0"/>
              <a:t> </a:t>
            </a:r>
            <a:r>
              <a:rPr lang="en-US" sz="1200" dirty="0" err="1" smtClean="0"/>
              <a:t>Debuncher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657600" y="4267200"/>
            <a:ext cx="152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571500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Mu2e</a:t>
            </a:r>
            <a:endParaRPr lang="en-US" sz="1200" dirty="0"/>
          </a:p>
        </p:txBody>
      </p:sp>
      <p:sp>
        <p:nvSpPr>
          <p:cNvPr id="18" name="Freeform 17"/>
          <p:cNvSpPr/>
          <p:nvPr/>
        </p:nvSpPr>
        <p:spPr>
          <a:xfrm>
            <a:off x="2469437" y="4408673"/>
            <a:ext cx="232860" cy="1605201"/>
          </a:xfrm>
          <a:custGeom>
            <a:avLst/>
            <a:gdLst>
              <a:gd name="connsiteX0" fmla="*/ 218492 w 232860"/>
              <a:gd name="connsiteY0" fmla="*/ 1605201 h 1605201"/>
              <a:gd name="connsiteX1" fmla="*/ 211773 w 232860"/>
              <a:gd name="connsiteY1" fmla="*/ 1181878 h 1605201"/>
              <a:gd name="connsiteX2" fmla="*/ 16898 w 232860"/>
              <a:gd name="connsiteY2" fmla="*/ 630886 h 1605201"/>
              <a:gd name="connsiteX3" fmla="*/ 10178 w 232860"/>
              <a:gd name="connsiteY3" fmla="*/ 39578 h 1605201"/>
              <a:gd name="connsiteX4" fmla="*/ 16898 w 232860"/>
              <a:gd name="connsiteY4" fmla="*/ 53017 h 160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60" h="1605201">
                <a:moveTo>
                  <a:pt x="218492" y="1605201"/>
                </a:moveTo>
                <a:cubicBezTo>
                  <a:pt x="231932" y="1474732"/>
                  <a:pt x="245372" y="1344264"/>
                  <a:pt x="211773" y="1181878"/>
                </a:cubicBezTo>
                <a:cubicBezTo>
                  <a:pt x="178174" y="1019492"/>
                  <a:pt x="50497" y="821269"/>
                  <a:pt x="16898" y="630886"/>
                </a:cubicBezTo>
                <a:cubicBezTo>
                  <a:pt x="-16701" y="440503"/>
                  <a:pt x="10178" y="135889"/>
                  <a:pt x="10178" y="39578"/>
                </a:cubicBezTo>
                <a:cubicBezTo>
                  <a:pt x="10178" y="-56733"/>
                  <a:pt x="16898" y="53017"/>
                  <a:pt x="16898" y="53017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80412" y="3422919"/>
            <a:ext cx="1042398" cy="790152"/>
          </a:xfrm>
          <a:custGeom>
            <a:avLst/>
            <a:gdLst>
              <a:gd name="connsiteX0" fmla="*/ 0 w 1042398"/>
              <a:gd name="connsiteY0" fmla="*/ 790152 h 790152"/>
              <a:gd name="connsiteX1" fmla="*/ 477108 w 1042398"/>
              <a:gd name="connsiteY1" fmla="*/ 252599 h 790152"/>
              <a:gd name="connsiteX2" fmla="*/ 1001254 w 1042398"/>
              <a:gd name="connsiteY2" fmla="*/ 17420 h 790152"/>
              <a:gd name="connsiteX3" fmla="*/ 1007974 w 1042398"/>
              <a:gd name="connsiteY3" fmla="*/ 17420 h 79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398" h="790152">
                <a:moveTo>
                  <a:pt x="0" y="790152"/>
                </a:moveTo>
                <a:cubicBezTo>
                  <a:pt x="155116" y="585770"/>
                  <a:pt x="310232" y="381388"/>
                  <a:pt x="477108" y="252599"/>
                </a:cubicBezTo>
                <a:cubicBezTo>
                  <a:pt x="643984" y="123810"/>
                  <a:pt x="912776" y="56616"/>
                  <a:pt x="1001254" y="17420"/>
                </a:cubicBezTo>
                <a:cubicBezTo>
                  <a:pt x="1089732" y="-21776"/>
                  <a:pt x="1007974" y="17420"/>
                  <a:pt x="1007974" y="1742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54446" y="2842311"/>
            <a:ext cx="1142370" cy="557712"/>
          </a:xfrm>
          <a:custGeom>
            <a:avLst/>
            <a:gdLst>
              <a:gd name="connsiteX0" fmla="*/ 0 w 1142370"/>
              <a:gd name="connsiteY0" fmla="*/ 557712 h 557712"/>
              <a:gd name="connsiteX1" fmla="*/ 671982 w 1142370"/>
              <a:gd name="connsiteY1" fmla="*/ 450201 h 557712"/>
              <a:gd name="connsiteX2" fmla="*/ 1142370 w 1142370"/>
              <a:gd name="connsiteY2" fmla="*/ 0 h 557712"/>
              <a:gd name="connsiteX0" fmla="*/ 0 w 1142370"/>
              <a:gd name="connsiteY0" fmla="*/ 557712 h 557712"/>
              <a:gd name="connsiteX1" fmla="*/ 846697 w 1142370"/>
              <a:gd name="connsiteY1" fmla="*/ 383007 h 557712"/>
              <a:gd name="connsiteX2" fmla="*/ 1142370 w 1142370"/>
              <a:gd name="connsiteY2" fmla="*/ 0 h 55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370" h="557712">
                <a:moveTo>
                  <a:pt x="0" y="557712"/>
                </a:moveTo>
                <a:cubicBezTo>
                  <a:pt x="240793" y="550432"/>
                  <a:pt x="656302" y="475959"/>
                  <a:pt x="846697" y="383007"/>
                </a:cubicBezTo>
                <a:cubicBezTo>
                  <a:pt x="1037092" y="290055"/>
                  <a:pt x="1142370" y="0"/>
                  <a:pt x="1142370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36904" y="1594498"/>
            <a:ext cx="1438042" cy="280218"/>
          </a:xfrm>
          <a:custGeom>
            <a:avLst/>
            <a:gdLst>
              <a:gd name="connsiteX0" fmla="*/ 1438042 w 1438042"/>
              <a:gd name="connsiteY0" fmla="*/ 11441 h 280218"/>
              <a:gd name="connsiteX1" fmla="*/ 530866 w 1438042"/>
              <a:gd name="connsiteY1" fmla="*/ 31600 h 280218"/>
              <a:gd name="connsiteX2" fmla="*/ 0 w 1438042"/>
              <a:gd name="connsiteY2" fmla="*/ 280218 h 28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042" h="280218">
                <a:moveTo>
                  <a:pt x="1438042" y="11441"/>
                </a:moveTo>
                <a:cubicBezTo>
                  <a:pt x="1104291" y="-878"/>
                  <a:pt x="770540" y="-13196"/>
                  <a:pt x="530866" y="31600"/>
                </a:cubicBezTo>
                <a:cubicBezTo>
                  <a:pt x="291192" y="76396"/>
                  <a:pt x="0" y="280218"/>
                  <a:pt x="0" y="280218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35"/>
          <p:cNvGrpSpPr/>
          <p:nvPr/>
        </p:nvGrpSpPr>
        <p:grpSpPr>
          <a:xfrm>
            <a:off x="4419600" y="2895600"/>
            <a:ext cx="1066800" cy="609600"/>
            <a:chOff x="4419600" y="2895600"/>
            <a:chExt cx="1066800" cy="609600"/>
          </a:xfrm>
        </p:grpSpPr>
        <p:sp>
          <p:nvSpPr>
            <p:cNvPr id="23" name="Oval 22"/>
            <p:cNvSpPr/>
            <p:nvPr/>
          </p:nvSpPr>
          <p:spPr>
            <a:xfrm>
              <a:off x="4419600" y="33528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410200" y="28956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181600" y="31242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800600" y="32766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2133600" y="1524000"/>
            <a:ext cx="1371600" cy="381000"/>
            <a:chOff x="2133600" y="1524000"/>
            <a:chExt cx="1371600" cy="381000"/>
          </a:xfrm>
        </p:grpSpPr>
        <p:sp>
          <p:nvSpPr>
            <p:cNvPr id="27" name="Oval 26"/>
            <p:cNvSpPr/>
            <p:nvPr/>
          </p:nvSpPr>
          <p:spPr>
            <a:xfrm>
              <a:off x="2133600" y="17526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514600" y="16002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95600" y="15240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29000" y="15240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1981200" y="2438400"/>
            <a:ext cx="76200" cy="152400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19400" y="4876800"/>
            <a:ext cx="76200" cy="152400"/>
          </a:xfrm>
          <a:prstGeom prst="ellipse">
            <a:avLst/>
          </a:prstGeom>
          <a:solidFill>
            <a:srgbClr val="FF0000">
              <a:alpha val="7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45"/>
          <p:cNvGrpSpPr/>
          <p:nvPr/>
        </p:nvGrpSpPr>
        <p:grpSpPr>
          <a:xfrm>
            <a:off x="4419600" y="3124200"/>
            <a:ext cx="838200" cy="381000"/>
            <a:chOff x="6477000" y="3630536"/>
            <a:chExt cx="838200" cy="381000"/>
          </a:xfrm>
        </p:grpSpPr>
        <p:sp>
          <p:nvSpPr>
            <p:cNvPr id="42" name="Oval 41"/>
            <p:cNvSpPr/>
            <p:nvPr/>
          </p:nvSpPr>
          <p:spPr>
            <a:xfrm>
              <a:off x="6477000" y="385913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239000" y="363053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858000" y="378293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7" name="Oval 46"/>
          <p:cNvSpPr/>
          <p:nvPr/>
        </p:nvSpPr>
        <p:spPr>
          <a:xfrm flipH="1">
            <a:off x="2807208" y="4846320"/>
            <a:ext cx="76200" cy="152400"/>
          </a:xfrm>
          <a:prstGeom prst="ellipse">
            <a:avLst/>
          </a:prstGeom>
          <a:solidFill>
            <a:srgbClr val="FF0000">
              <a:alpha val="7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Content Placeholder 3"/>
          <p:cNvSpPr txBox="1">
            <a:spLocks/>
          </p:cNvSpPr>
          <p:nvPr/>
        </p:nvSpPr>
        <p:spPr>
          <a:xfrm>
            <a:off x="6096000" y="1447800"/>
            <a:ext cx="2971800" cy="47396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Arial" pitchFamily="34" charset="0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dirty="0" smtClean="0"/>
              <a:t>One Booster batch (4x10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protons) is injected into the Recycler.</a:t>
            </a:r>
          </a:p>
          <a:p>
            <a:r>
              <a:rPr lang="en-US" sz="1600" dirty="0" smtClean="0"/>
              <a:t>It is divided into 4 bunches.</a:t>
            </a:r>
          </a:p>
          <a:p>
            <a:r>
              <a:rPr lang="en-US" sz="1600" dirty="0" smtClean="0"/>
              <a:t>These are extracted one at a time to the Delivery Ring</a:t>
            </a:r>
          </a:p>
          <a:p>
            <a:pPr lvl="1"/>
            <a:r>
              <a:rPr lang="en-US" sz="1200" dirty="0" smtClean="0"/>
              <a:t>Period = 1.7 </a:t>
            </a:r>
            <a:r>
              <a:rPr lang="en-US" sz="1200" dirty="0" err="1" smtClean="0">
                <a:latin typeface="Symbol" charset="2"/>
                <a:cs typeface="Symbol" charset="2"/>
              </a:rPr>
              <a:t>m</a:t>
            </a:r>
            <a:r>
              <a:rPr lang="en-US" sz="1200" dirty="0" err="1" smtClean="0"/>
              <a:t>sec</a:t>
            </a:r>
            <a:r>
              <a:rPr lang="en-US" sz="1200" dirty="0" smtClean="0"/>
              <a:t> </a:t>
            </a:r>
          </a:p>
          <a:p>
            <a:r>
              <a:rPr lang="en-US" sz="1600" dirty="0" smtClean="0"/>
              <a:t>As a bunch circulates, it is resonantly extracted to produce the desired beam structure.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0.01897 0.02239 0.03794 0.03611 0.07751 C 0.04982 0.11707 0.07273 0.19898 0.08228 0.23808 C 0.09183 0.27718 0.09061 0.28968 0.09339 0.31258 C 0.09617 0.33549 0.09235 0.36302 0.09929 0.37529 C 0.10623 0.38755 0.12186 0.39102 0.13522 0.38685 C 0.14859 0.38269 0.17115 0.36349 0.18 0.35076 C 0.18886 0.33803 0.19077 0.32253 0.18816 0.3105 C 0.18556 0.29847 0.17723 0.28459 0.16456 0.27834 C 0.15188 0.27209 0.12272 0.26885 0.11179 0.27232 C 0.10085 0.27579 0.10068 0.28459 0.09842 0.2987 C 0.09617 0.31281 0.09495 0.34243 0.09842 0.35654 C 0.10189 0.37066 0.10832 0.382 0.11977 0.38292 C 0.13123 0.38385 0.15692 0.37529 0.16751 0.36256 C 0.1781 0.34983 0.18643 0.32068 0.18365 0.30657 C 0.18087 0.29245 0.16247 0.28227 0.15067 0.27718 C 0.13887 0.27209 0.12186 0.26723 0.11248 0.27533 C 0.10311 0.28343 0.09495 0.30842 0.09408 0.32531 C 0.09321 0.3422 0.09617 0.36973 0.10727 0.37714 C 0.11838 0.38454 0.14737 0.37945 0.16091 0.36927 C 0.17445 0.35909 0.18973 0.33225 0.18816 0.31652 C 0.1866 0.30078 0.16438 0.2825 0.15136 0.27533 C 0.13835 0.26816 0.1196 0.26399 0.10953 0.27325 C 0.09946 0.2825 0.09061 0.31212 0.09113 0.33017 C 0.09165 0.34822 0.09929 0.37691 0.11248 0.382 C 0.12567 0.38709 0.14807 0.37413 0.17046 0.3614 " pathEditMode="relative" ptsTypes="aaaaaaaaaaaaaaaaaaaaaaaaaA">
                                      <p:cBhvr>
                                        <p:cTn id="7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0.02291 0.00694 0.04604 0.02048 0.06872 C 0.03402 0.09139 0.0578 0.11384 0.08158 0.13628 " pathEditMode="relative" ptsTypes="aaA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0.02291 0.00694 0.04604 0.02048 0.06872 C 0.03402 0.09139 0.0578 0.11384 0.08158 0.13628 " pathEditMode="relative" ptsTypes="a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8" grpId="0" animBg="1"/>
      <p:bldP spid="38" grpId="1" animBg="1"/>
      <p:bldP spid="40" grpId="0" animBg="1"/>
      <p:bldP spid="40" grpId="1" animBg="1"/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ring</a:t>
            </a:r>
          </a:p>
          <a:p>
            <a:pPr lvl="1"/>
            <a:r>
              <a:rPr lang="en-US" dirty="0" smtClean="0"/>
              <a:t>Beam delivery technique automatically gives good extinction &lt; 10</a:t>
            </a:r>
            <a:r>
              <a:rPr lang="en-US" baseline="30000" dirty="0" smtClean="0"/>
              <a:t>-5</a:t>
            </a:r>
            <a:r>
              <a:rPr lang="en-US" dirty="0" smtClean="0"/>
              <a:t> going into the Delivery Ring</a:t>
            </a:r>
          </a:p>
          <a:p>
            <a:pPr lvl="1"/>
            <a:r>
              <a:rPr lang="en-US" dirty="0" smtClean="0"/>
              <a:t>May degrade to 10</a:t>
            </a:r>
            <a:r>
              <a:rPr lang="en-US" baseline="30000" dirty="0" smtClean="0"/>
              <a:t>-4</a:t>
            </a:r>
            <a:r>
              <a:rPr lang="en-US" dirty="0" smtClean="0"/>
              <a:t> during the spill</a:t>
            </a:r>
          </a:p>
          <a:p>
            <a:r>
              <a:rPr lang="en-US" dirty="0" smtClean="0"/>
              <a:t>In beam line</a:t>
            </a:r>
          </a:p>
          <a:p>
            <a:pPr lvl="1"/>
            <a:r>
              <a:rPr lang="en-US" dirty="0" smtClean="0"/>
              <a:t>System of dipoles and collimators</a:t>
            </a:r>
          </a:p>
          <a:p>
            <a:pPr lvl="1"/>
            <a:r>
              <a:rPr lang="en-US" dirty="0" smtClean="0"/>
              <a:t>Additional factor of 10</a:t>
            </a:r>
            <a:r>
              <a:rPr lang="en-US" baseline="30000" dirty="0" smtClean="0"/>
              <a:t>-7</a:t>
            </a:r>
            <a:r>
              <a:rPr lang="en-US" dirty="0" smtClean="0"/>
              <a:t> should be possible</a:t>
            </a:r>
          </a:p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Need to show that 10</a:t>
            </a:r>
            <a:r>
              <a:rPr lang="en-US" baseline="30000" dirty="0" smtClean="0"/>
              <a:t>-10</a:t>
            </a:r>
            <a:r>
              <a:rPr lang="en-US" dirty="0" smtClean="0"/>
              <a:t> has been achieved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E1C8-1463-4928-8F24-D567C66FAC45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Ring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&lt; 10</a:t>
            </a:r>
            <a:r>
              <a:rPr lang="en-US" baseline="30000" dirty="0" smtClean="0"/>
              <a:t>-5</a:t>
            </a:r>
            <a:r>
              <a:rPr lang="en-US" dirty="0" smtClean="0"/>
              <a:t> level of extinction going into the Delivery Ring, so the issue is how will it grow during the spill.</a:t>
            </a:r>
          </a:p>
          <a:p>
            <a:r>
              <a:rPr lang="en-US" dirty="0" smtClean="0"/>
              <a:t>Effects considered</a:t>
            </a:r>
          </a:p>
          <a:p>
            <a:pPr lvl="1"/>
            <a:r>
              <a:rPr lang="en-US" dirty="0" smtClean="0"/>
              <a:t>RF noise</a:t>
            </a:r>
          </a:p>
          <a:p>
            <a:pPr lvl="1"/>
            <a:r>
              <a:rPr lang="en-US" dirty="0" err="1" smtClean="0"/>
              <a:t>Intrabeam</a:t>
            </a:r>
            <a:r>
              <a:rPr lang="en-US" dirty="0" smtClean="0"/>
              <a:t> scattering</a:t>
            </a:r>
          </a:p>
          <a:p>
            <a:pPr lvl="1"/>
            <a:r>
              <a:rPr lang="en-US" dirty="0" smtClean="0"/>
              <a:t>Beam loading</a:t>
            </a:r>
          </a:p>
          <a:p>
            <a:pPr lvl="1"/>
            <a:r>
              <a:rPr lang="en-US" dirty="0" smtClean="0"/>
              <a:t>Beam-gas interaction</a:t>
            </a:r>
          </a:p>
          <a:p>
            <a:pPr lvl="1"/>
            <a:r>
              <a:rPr lang="en-US" dirty="0" smtClean="0"/>
              <a:t>Scattering off of extraction septum </a:t>
            </a:r>
            <a:r>
              <a:rPr lang="en-US" sz="3600" baseline="30000" dirty="0" smtClean="0">
                <a:solidFill>
                  <a:srgbClr val="FF0000"/>
                </a:solidFill>
              </a:rPr>
              <a:t>Dominant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49FC-88F6-4671-8170-A93089DA6365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Septum Simulation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7261"/>
          <a:stretch>
            <a:fillRect/>
          </a:stretch>
        </p:blipFill>
        <p:spPr bwMode="auto">
          <a:xfrm>
            <a:off x="1435100" y="2127012"/>
            <a:ext cx="7499350" cy="38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1447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Study how the septum affects beam in the delivery ring</a:t>
            </a:r>
            <a:endParaRPr lang="en-US" sz="2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5260-F73D-4D08-994C-A55EBB2AFBCD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Septum Simulation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0" y="1809055"/>
            <a:ext cx="5295900" cy="402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47800" y="3288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septum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426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septum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754469"/>
            <a:ext cx="2133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 of Mu2e bucket will not </a:t>
            </a:r>
            <a:r>
              <a:rPr lang="en-US" dirty="0" err="1" smtClean="0"/>
              <a:t>recirculate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5754469"/>
            <a:ext cx="2514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Mu2e bucket and can migrate out-of-time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5754469"/>
            <a:ext cx="2133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Mu2e bucket and will remain in-time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1" idx="3"/>
          </p:cNvCxnSpPr>
          <p:nvPr/>
        </p:nvCxnSpPr>
        <p:spPr>
          <a:xfrm>
            <a:off x="3124200" y="3472934"/>
            <a:ext cx="1905000" cy="79426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</p:cNvCxnSpPr>
          <p:nvPr/>
        </p:nvCxnSpPr>
        <p:spPr>
          <a:xfrm>
            <a:off x="3124200" y="4451866"/>
            <a:ext cx="1295400" cy="322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0"/>
          </p:cNvCxnSpPr>
          <p:nvPr/>
        </p:nvCxnSpPr>
        <p:spPr>
          <a:xfrm flipV="1">
            <a:off x="4838700" y="5366267"/>
            <a:ext cx="342900" cy="3882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0"/>
          </p:cNvCxnSpPr>
          <p:nvPr/>
        </p:nvCxnSpPr>
        <p:spPr>
          <a:xfrm flipH="1" flipV="1">
            <a:off x="4648200" y="5334001"/>
            <a:ext cx="190500" cy="4204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</p:cNvCxnSpPr>
          <p:nvPr/>
        </p:nvCxnSpPr>
        <p:spPr>
          <a:xfrm flipV="1">
            <a:off x="2438400" y="5334000"/>
            <a:ext cx="1371600" cy="420469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0"/>
          </p:cNvCxnSpPr>
          <p:nvPr/>
        </p:nvCxnSpPr>
        <p:spPr>
          <a:xfrm flipH="1" flipV="1">
            <a:off x="6629400" y="5410200"/>
            <a:ext cx="609600" cy="344269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66800" y="142273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Preliminary estimate: Extinction of &lt; 10</a:t>
            </a:r>
            <a:r>
              <a:rPr lang="en-US" sz="2000" baseline="30000" dirty="0" smtClean="0"/>
              <a:t>-4</a:t>
            </a:r>
            <a:endParaRPr lang="en-US" sz="2000" dirty="0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AD05-23DC-4151-8FEF-C8EF9262E3B3}" type="datetime1">
              <a:rPr lang="en-US" smtClean="0"/>
              <a:pPr/>
              <a:t>7/20/2012</a:t>
            </a:fld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181600" y="3581400"/>
            <a:ext cx="0" cy="16764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3" idx="0"/>
          </p:cNvCxnSpPr>
          <p:nvPr/>
        </p:nvCxnSpPr>
        <p:spPr>
          <a:xfrm flipH="1" flipV="1">
            <a:off x="7461115" y="3297677"/>
            <a:ext cx="6485" cy="1883923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5149175" y="2628089"/>
            <a:ext cx="2311940" cy="669588"/>
          </a:xfrm>
          <a:custGeom>
            <a:avLst/>
            <a:gdLst>
              <a:gd name="connsiteX0" fmla="*/ 2311940 w 2311940"/>
              <a:gd name="connsiteY0" fmla="*/ 669588 h 669588"/>
              <a:gd name="connsiteX1" fmla="*/ 2195208 w 2311940"/>
              <a:gd name="connsiteY1" fmla="*/ 406941 h 669588"/>
              <a:gd name="connsiteX2" fmla="*/ 1815829 w 2311940"/>
              <a:gd name="connsiteY2" fmla="*/ 163749 h 669588"/>
              <a:gd name="connsiteX3" fmla="*/ 1300263 w 2311940"/>
              <a:gd name="connsiteY3" fmla="*/ 17834 h 669588"/>
              <a:gd name="connsiteX4" fmla="*/ 794425 w 2311940"/>
              <a:gd name="connsiteY4" fmla="*/ 56745 h 669588"/>
              <a:gd name="connsiteX5" fmla="*/ 395591 w 2311940"/>
              <a:gd name="connsiteY5" fmla="*/ 261026 h 669588"/>
              <a:gd name="connsiteX6" fmla="*/ 55123 w 2311940"/>
              <a:gd name="connsiteY6" fmla="*/ 523673 h 669588"/>
              <a:gd name="connsiteX7" fmla="*/ 64851 w 2311940"/>
              <a:gd name="connsiteY7" fmla="*/ 533400 h 669588"/>
              <a:gd name="connsiteX8" fmla="*/ 64851 w 2311940"/>
              <a:gd name="connsiteY8" fmla="*/ 533400 h 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940" h="669588">
                <a:moveTo>
                  <a:pt x="2311940" y="669588"/>
                </a:moveTo>
                <a:cubicBezTo>
                  <a:pt x="2294916" y="580417"/>
                  <a:pt x="2277893" y="491247"/>
                  <a:pt x="2195208" y="406941"/>
                </a:cubicBezTo>
                <a:cubicBezTo>
                  <a:pt x="2112523" y="322635"/>
                  <a:pt x="1964987" y="228600"/>
                  <a:pt x="1815829" y="163749"/>
                </a:cubicBezTo>
                <a:cubicBezTo>
                  <a:pt x="1666671" y="98898"/>
                  <a:pt x="1470497" y="35668"/>
                  <a:pt x="1300263" y="17834"/>
                </a:cubicBezTo>
                <a:cubicBezTo>
                  <a:pt x="1130029" y="0"/>
                  <a:pt x="945204" y="16213"/>
                  <a:pt x="794425" y="56745"/>
                </a:cubicBezTo>
                <a:cubicBezTo>
                  <a:pt x="643646" y="97277"/>
                  <a:pt x="518808" y="183205"/>
                  <a:pt x="395591" y="261026"/>
                </a:cubicBezTo>
                <a:cubicBezTo>
                  <a:pt x="272374" y="338847"/>
                  <a:pt x="110246" y="478277"/>
                  <a:pt x="55123" y="523673"/>
                </a:cubicBezTo>
                <a:cubicBezTo>
                  <a:pt x="0" y="569069"/>
                  <a:pt x="64851" y="533400"/>
                  <a:pt x="64851" y="533400"/>
                </a:cubicBezTo>
                <a:lnTo>
                  <a:pt x="64851" y="533400"/>
                </a:lnTo>
              </a:path>
            </a:pathLst>
          </a:cu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endCxn id="43" idx="7"/>
          </p:cNvCxnSpPr>
          <p:nvPr/>
        </p:nvCxnSpPr>
        <p:spPr>
          <a:xfrm flipV="1">
            <a:off x="5181600" y="3161489"/>
            <a:ext cx="32426" cy="419911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Extinction Beam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6BF7-99A9-4E21-B5B2-C5234ED1907E}" type="datetime1">
              <a:rPr lang="en-US" smtClean="0"/>
              <a:pPr/>
              <a:t>7/20/2012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ph idx="1"/>
          </p:nvPr>
        </p:nvGraphicFramePr>
        <p:xfrm>
          <a:off x="3429000" y="1447800"/>
          <a:ext cx="3107654" cy="4800600"/>
        </p:xfrm>
        <a:graphic>
          <a:graphicData uri="http://schemas.openxmlformats.org/presentationml/2006/ole">
            <p:oleObj spid="_x0000_s23554" name="Acrobat Document" r:id="rId3" imgW="10058400" imgH="15569280" progId="AcroExch.Document.7">
              <p:embed/>
            </p:oleObj>
          </a:graphicData>
        </a:graphic>
      </p:graphicFrame>
      <p:sp>
        <p:nvSpPr>
          <p:cNvPr id="11" name="Freeform 10"/>
          <p:cNvSpPr/>
          <p:nvPr/>
        </p:nvSpPr>
        <p:spPr>
          <a:xfrm>
            <a:off x="3336925" y="2289175"/>
            <a:ext cx="1585913" cy="1536700"/>
          </a:xfrm>
          <a:custGeom>
            <a:avLst/>
            <a:gdLst>
              <a:gd name="connsiteX0" fmla="*/ 282575 w 1585913"/>
              <a:gd name="connsiteY0" fmla="*/ 34925 h 1536700"/>
              <a:gd name="connsiteX1" fmla="*/ 749300 w 1585913"/>
              <a:gd name="connsiteY1" fmla="*/ 6350 h 1536700"/>
              <a:gd name="connsiteX2" fmla="*/ 1263650 w 1585913"/>
              <a:gd name="connsiteY2" fmla="*/ 53975 h 1536700"/>
              <a:gd name="connsiteX3" fmla="*/ 1501775 w 1585913"/>
              <a:gd name="connsiteY3" fmla="*/ 244475 h 1536700"/>
              <a:gd name="connsiteX4" fmla="*/ 1558925 w 1585913"/>
              <a:gd name="connsiteY4" fmla="*/ 549275 h 1536700"/>
              <a:gd name="connsiteX5" fmla="*/ 1339850 w 1585913"/>
              <a:gd name="connsiteY5" fmla="*/ 1016000 h 1536700"/>
              <a:gd name="connsiteX6" fmla="*/ 1035050 w 1585913"/>
              <a:gd name="connsiteY6" fmla="*/ 1454150 h 1536700"/>
              <a:gd name="connsiteX7" fmla="*/ 758825 w 1585913"/>
              <a:gd name="connsiteY7" fmla="*/ 1511300 h 1536700"/>
              <a:gd name="connsiteX8" fmla="*/ 473075 w 1585913"/>
              <a:gd name="connsiteY8" fmla="*/ 1425575 h 1536700"/>
              <a:gd name="connsiteX9" fmla="*/ 215900 w 1585913"/>
              <a:gd name="connsiteY9" fmla="*/ 1073150 h 1536700"/>
              <a:gd name="connsiteX10" fmla="*/ 25400 w 1585913"/>
              <a:gd name="connsiteY10" fmla="*/ 587375 h 1536700"/>
              <a:gd name="connsiteX11" fmla="*/ 63500 w 1585913"/>
              <a:gd name="connsiteY11" fmla="*/ 215900 h 1536700"/>
              <a:gd name="connsiteX12" fmla="*/ 282575 w 1585913"/>
              <a:gd name="connsiteY12" fmla="*/ 34925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5913" h="1536700">
                <a:moveTo>
                  <a:pt x="282575" y="34925"/>
                </a:moveTo>
                <a:cubicBezTo>
                  <a:pt x="396875" y="0"/>
                  <a:pt x="585788" y="3175"/>
                  <a:pt x="749300" y="6350"/>
                </a:cubicBezTo>
                <a:cubicBezTo>
                  <a:pt x="912812" y="9525"/>
                  <a:pt x="1138238" y="14288"/>
                  <a:pt x="1263650" y="53975"/>
                </a:cubicBezTo>
                <a:cubicBezTo>
                  <a:pt x="1389063" y="93663"/>
                  <a:pt x="1452563" y="161925"/>
                  <a:pt x="1501775" y="244475"/>
                </a:cubicBezTo>
                <a:cubicBezTo>
                  <a:pt x="1550988" y="327025"/>
                  <a:pt x="1585913" y="420688"/>
                  <a:pt x="1558925" y="549275"/>
                </a:cubicBezTo>
                <a:cubicBezTo>
                  <a:pt x="1531938" y="677863"/>
                  <a:pt x="1427162" y="865188"/>
                  <a:pt x="1339850" y="1016000"/>
                </a:cubicBezTo>
                <a:cubicBezTo>
                  <a:pt x="1252538" y="1166812"/>
                  <a:pt x="1131887" y="1371600"/>
                  <a:pt x="1035050" y="1454150"/>
                </a:cubicBezTo>
                <a:cubicBezTo>
                  <a:pt x="938213" y="1536700"/>
                  <a:pt x="852487" y="1516062"/>
                  <a:pt x="758825" y="1511300"/>
                </a:cubicBezTo>
                <a:cubicBezTo>
                  <a:pt x="665163" y="1506538"/>
                  <a:pt x="563563" y="1498600"/>
                  <a:pt x="473075" y="1425575"/>
                </a:cubicBezTo>
                <a:cubicBezTo>
                  <a:pt x="382588" y="1352550"/>
                  <a:pt x="290512" y="1212850"/>
                  <a:pt x="215900" y="1073150"/>
                </a:cubicBezTo>
                <a:cubicBezTo>
                  <a:pt x="141288" y="933450"/>
                  <a:pt x="50800" y="730250"/>
                  <a:pt x="25400" y="587375"/>
                </a:cubicBezTo>
                <a:cubicBezTo>
                  <a:pt x="0" y="444500"/>
                  <a:pt x="14288" y="309562"/>
                  <a:pt x="63500" y="215900"/>
                </a:cubicBezTo>
                <a:cubicBezTo>
                  <a:pt x="112712" y="122238"/>
                  <a:pt x="168275" y="69850"/>
                  <a:pt x="282575" y="34925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686175" y="3571875"/>
            <a:ext cx="1952625" cy="1095375"/>
          </a:xfrm>
          <a:custGeom>
            <a:avLst/>
            <a:gdLst>
              <a:gd name="connsiteX0" fmla="*/ 0 w 1952625"/>
              <a:gd name="connsiteY0" fmla="*/ 0 h 1095375"/>
              <a:gd name="connsiteX1" fmla="*/ 161925 w 1952625"/>
              <a:gd name="connsiteY1" fmla="*/ 323850 h 1095375"/>
              <a:gd name="connsiteX2" fmla="*/ 447675 w 1952625"/>
              <a:gd name="connsiteY2" fmla="*/ 495300 h 1095375"/>
              <a:gd name="connsiteX3" fmla="*/ 1952625 w 1952625"/>
              <a:gd name="connsiteY3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095375">
                <a:moveTo>
                  <a:pt x="0" y="0"/>
                </a:moveTo>
                <a:cubicBezTo>
                  <a:pt x="43656" y="120650"/>
                  <a:pt x="87313" y="241300"/>
                  <a:pt x="161925" y="323850"/>
                </a:cubicBezTo>
                <a:cubicBezTo>
                  <a:pt x="236537" y="406400"/>
                  <a:pt x="149225" y="366712"/>
                  <a:pt x="447675" y="495300"/>
                </a:cubicBezTo>
                <a:cubicBezTo>
                  <a:pt x="746125" y="623888"/>
                  <a:pt x="1349375" y="859631"/>
                  <a:pt x="1952625" y="1095375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2057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Delivery Ring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418653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Extinction Beam Line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2133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Mu2e Experiment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>
          <a:xfrm flipV="1">
            <a:off x="2819400" y="4191000"/>
            <a:ext cx="1295400" cy="41103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2171700" y="2519065"/>
            <a:ext cx="1028700" cy="30033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>
          <a:xfrm flipH="1">
            <a:off x="5715000" y="2964597"/>
            <a:ext cx="1866900" cy="130260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Line Modules</a:t>
            </a:r>
            <a:endParaRPr lang="en-US" dirty="0"/>
          </a:p>
        </p:txBody>
      </p:sp>
      <p:sp>
        <p:nvSpPr>
          <p:cNvPr id="4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Upstream of extinction dipole</a:t>
            </a:r>
          </a:p>
          <a:p>
            <a:pPr lvl="1"/>
            <a:r>
              <a:rPr lang="en-US" dirty="0" smtClean="0"/>
              <a:t>Collimation to define beam line admittance to 50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-mm-</a:t>
            </a:r>
            <a:r>
              <a:rPr lang="en-US" dirty="0" err="1" smtClean="0"/>
              <a:t>mr</a:t>
            </a:r>
            <a:endParaRPr lang="en-US" dirty="0" smtClean="0"/>
          </a:p>
          <a:p>
            <a:r>
              <a:rPr lang="en-US" dirty="0" smtClean="0"/>
              <a:t>AC dipole region</a:t>
            </a:r>
          </a:p>
          <a:p>
            <a:pPr lvl="1"/>
            <a:r>
              <a:rPr lang="en-US" dirty="0" smtClean="0"/>
              <a:t>Bend plane: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=250m</a:t>
            </a:r>
          </a:p>
          <a:p>
            <a:pPr lvl="1"/>
            <a:r>
              <a:rPr lang="en-US" dirty="0" smtClean="0"/>
              <a:t>Non-bend plane: waist</a:t>
            </a:r>
          </a:p>
          <a:p>
            <a:r>
              <a:rPr lang="en-US" dirty="0" smtClean="0"/>
              <a:t>Extinction collimation</a:t>
            </a:r>
          </a:p>
          <a:p>
            <a:pPr lvl="1"/>
            <a:r>
              <a:rPr lang="en-US" dirty="0" smtClean="0"/>
              <a:t>Minimize transmission of scraping particles</a:t>
            </a:r>
          </a:p>
          <a:p>
            <a:r>
              <a:rPr lang="en-US" dirty="0" smtClean="0"/>
              <a:t>Post-extinction</a:t>
            </a:r>
          </a:p>
          <a:p>
            <a:pPr lvl="1"/>
            <a:r>
              <a:rPr lang="en-US" dirty="0" smtClean="0"/>
              <a:t>High dispersion region for momentum collimation.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12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083F-5687-48D0-99DE-15AAD7FF8970}" type="datetime1">
              <a:rPr lang="en-US" smtClean="0"/>
              <a:pPr/>
              <a:t>7/20/2012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2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14047</TotalTime>
  <Words>1390</Words>
  <Application>Microsoft Office PowerPoint</Application>
  <PresentationFormat>On-screen Show (4:3)</PresentationFormat>
  <Paragraphs>307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Solstice</vt:lpstr>
      <vt:lpstr>Acrobat Document</vt:lpstr>
      <vt:lpstr>Equation</vt:lpstr>
      <vt:lpstr>Mu2e Extinction Systems</vt:lpstr>
      <vt:lpstr>Extinction</vt:lpstr>
      <vt:lpstr>Overview: Proton Delivery</vt:lpstr>
      <vt:lpstr>Extinction Systems</vt:lpstr>
      <vt:lpstr>Delivery Ring</vt:lpstr>
      <vt:lpstr>Septum Simulation</vt:lpstr>
      <vt:lpstr>Septum Simulation</vt:lpstr>
      <vt:lpstr>Extinction Beam Line</vt:lpstr>
      <vt:lpstr>Beam Line Modules</vt:lpstr>
      <vt:lpstr>Extinction Beam Line Optics</vt:lpstr>
      <vt:lpstr>Generic Extinction Analysis</vt:lpstr>
      <vt:lpstr>Magnet Considerations</vt:lpstr>
      <vt:lpstr>AC Dipole Wave Form</vt:lpstr>
      <vt:lpstr>Proton flux vs time of flight</vt:lpstr>
      <vt:lpstr>Monitor Requirements</vt:lpstr>
      <vt:lpstr>Filter + Detector Strategy</vt:lpstr>
      <vt:lpstr>Two Schemes Under Consideration</vt:lpstr>
      <vt:lpstr>Filter for Pixel Monitor</vt:lpstr>
      <vt:lpstr>Pixel Detector</vt:lpstr>
      <vt:lpstr>Pixel Detector Features</vt:lpstr>
      <vt:lpstr>Mini Spectrometer Option</vt:lpstr>
      <vt:lpstr>Mini Spectrometer Option</vt:lpstr>
      <vt:lpstr>Mini Spectrometer Features</vt:lpstr>
      <vt:lpstr>Choice</vt:lpstr>
      <vt:lpstr>Requirements: Signal Rate</vt:lpstr>
      <vt:lpstr>Requirements: Background</vt:lpstr>
      <vt:lpstr>Requirements: Reliability</vt:lpstr>
      <vt:lpstr>Requirements: Practicality</vt:lpstr>
      <vt:lpstr>Summary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Extinction Monitor</dc:title>
  <dc:creator>kasper</dc:creator>
  <cp:lastModifiedBy>kasper</cp:lastModifiedBy>
  <cp:revision>1076</cp:revision>
  <dcterms:created xsi:type="dcterms:W3CDTF">2011-01-10T16:42:00Z</dcterms:created>
  <dcterms:modified xsi:type="dcterms:W3CDTF">2012-07-20T15:23:01Z</dcterms:modified>
</cp:coreProperties>
</file>