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301" r:id="rId4"/>
    <p:sldId id="291" r:id="rId5"/>
    <p:sldId id="274" r:id="rId6"/>
    <p:sldId id="303" r:id="rId7"/>
    <p:sldId id="296" r:id="rId8"/>
    <p:sldId id="289" r:id="rId9"/>
    <p:sldId id="275" r:id="rId10"/>
    <p:sldId id="273" r:id="rId11"/>
    <p:sldId id="305" r:id="rId12"/>
    <p:sldId id="292" r:id="rId13"/>
    <p:sldId id="294" r:id="rId14"/>
    <p:sldId id="282" r:id="rId15"/>
    <p:sldId id="284" r:id="rId16"/>
    <p:sldId id="279" r:id="rId17"/>
    <p:sldId id="272" r:id="rId18"/>
    <p:sldId id="307" r:id="rId19"/>
    <p:sldId id="300" r:id="rId20"/>
    <p:sldId id="299" r:id="rId21"/>
    <p:sldId id="304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spron\Documents\work\Mu2e\DPA\RR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spron\Documents\work\Mu2e\DPA\RR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2485477476E-2"/>
          <c:y val="0.13686198246949072"/>
          <c:w val="0.82126313622561875"/>
          <c:h val="0.74960983809608073"/>
        </c:manualLayout>
      </c:layout>
      <c:scatterChart>
        <c:scatterStyle val="smoothMarker"/>
        <c:varyColors val="0"/>
        <c:ser>
          <c:idx val="1"/>
          <c:order val="0"/>
          <c:tx>
            <c:v>lower limit</c:v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'RRR457-&gt;RRR1000 last'!$A$2:$A$38</c:f>
              <c:numCache>
                <c:formatCode>0.00E+00</c:formatCode>
                <c:ptCount val="37"/>
                <c:pt idx="0">
                  <c:v>9.9999999999999943E-8</c:v>
                </c:pt>
                <c:pt idx="1">
                  <c:v>1.9999999999999999E-7</c:v>
                </c:pt>
                <c:pt idx="2">
                  <c:v>2.9999999999999999E-7</c:v>
                </c:pt>
                <c:pt idx="3">
                  <c:v>3.9999999999999998E-7</c:v>
                </c:pt>
                <c:pt idx="4">
                  <c:v>4.9999999999999998E-7</c:v>
                </c:pt>
                <c:pt idx="5">
                  <c:v>5.9999999999999997E-7</c:v>
                </c:pt>
                <c:pt idx="6">
                  <c:v>6.9999999999999997E-7</c:v>
                </c:pt>
                <c:pt idx="7">
                  <c:v>7.9999999999999996E-7</c:v>
                </c:pt>
                <c:pt idx="8">
                  <c:v>8.9999999999999996E-7</c:v>
                </c:pt>
                <c:pt idx="9">
                  <c:v>9.9999999999999995E-7</c:v>
                </c:pt>
                <c:pt idx="10">
                  <c:v>1.9999999999999999E-6</c:v>
                </c:pt>
                <c:pt idx="11">
                  <c:v>3.0000000000000001E-6</c:v>
                </c:pt>
                <c:pt idx="12">
                  <c:v>3.9999999999999998E-6</c:v>
                </c:pt>
                <c:pt idx="13">
                  <c:v>5.0000000000000004E-6</c:v>
                </c:pt>
                <c:pt idx="14">
                  <c:v>6.0000000000000002E-6</c:v>
                </c:pt>
                <c:pt idx="15">
                  <c:v>6.9999999999999999E-6</c:v>
                </c:pt>
                <c:pt idx="16">
                  <c:v>7.9999999999999996E-6</c:v>
                </c:pt>
                <c:pt idx="17">
                  <c:v>9.0000000000000002E-6</c:v>
                </c:pt>
                <c:pt idx="18">
                  <c:v>1.0000000000000001E-5</c:v>
                </c:pt>
                <c:pt idx="19">
                  <c:v>2.0000000000000002E-5</c:v>
                </c:pt>
                <c:pt idx="20">
                  <c:v>3.0000000000000001E-5</c:v>
                </c:pt>
                <c:pt idx="21">
                  <c:v>4.0000000000000003E-5</c:v>
                </c:pt>
                <c:pt idx="22">
                  <c:v>5.0000000000000002E-5</c:v>
                </c:pt>
                <c:pt idx="23">
                  <c:v>6.0000000000000002E-5</c:v>
                </c:pt>
                <c:pt idx="24">
                  <c:v>6.9999999999999994E-5</c:v>
                </c:pt>
                <c:pt idx="25">
                  <c:v>8.0000000000000007E-5</c:v>
                </c:pt>
                <c:pt idx="26">
                  <c:v>9.0000000000000006E-5</c:v>
                </c:pt>
                <c:pt idx="27">
                  <c:v>1E-4</c:v>
                </c:pt>
                <c:pt idx="28">
                  <c:v>2.0000000000000001E-4</c:v>
                </c:pt>
                <c:pt idx="29">
                  <c:v>2.9999999999999997E-4</c:v>
                </c:pt>
                <c:pt idx="30">
                  <c:v>4.0000000000000002E-4</c:v>
                </c:pt>
                <c:pt idx="31">
                  <c:v>5.0000000000000001E-4</c:v>
                </c:pt>
                <c:pt idx="32">
                  <c:v>5.9999999999999995E-4</c:v>
                </c:pt>
                <c:pt idx="33">
                  <c:v>6.9999999999999999E-4</c:v>
                </c:pt>
                <c:pt idx="34">
                  <c:v>8.0000000000000004E-4</c:v>
                </c:pt>
                <c:pt idx="35">
                  <c:v>8.9999999999999998E-4</c:v>
                </c:pt>
                <c:pt idx="36">
                  <c:v>1E-3</c:v>
                </c:pt>
              </c:numCache>
            </c:numRef>
          </c:xVal>
          <c:yVal>
            <c:numRef>
              <c:f>'RRR457-&gt;RRR1000 last'!$G$2:$G$38</c:f>
              <c:numCache>
                <c:formatCode>0.00E+00</c:formatCode>
                <c:ptCount val="37"/>
                <c:pt idx="0">
                  <c:v>979.67136923148507</c:v>
                </c:pt>
                <c:pt idx="1">
                  <c:v>960.15277792763061</c:v>
                </c:pt>
                <c:pt idx="2">
                  <c:v>941.39675514734836</c:v>
                </c:pt>
                <c:pt idx="3">
                  <c:v>923.35946814772331</c:v>
                </c:pt>
                <c:pt idx="4">
                  <c:v>906.00038039476829</c:v>
                </c:pt>
                <c:pt idx="5">
                  <c:v>889.28194743856329</c:v>
                </c:pt>
                <c:pt idx="6">
                  <c:v>873.16934585041326</c:v>
                </c:pt>
                <c:pt idx="7">
                  <c:v>857.63023110337008</c:v>
                </c:pt>
                <c:pt idx="8">
                  <c:v>842.63452085358915</c:v>
                </c:pt>
                <c:pt idx="9">
                  <c:v>828.154200566996</c:v>
                </c:pt>
                <c:pt idx="10">
                  <c:v>706.7091941343283</c:v>
                </c:pt>
                <c:pt idx="11">
                  <c:v>616.32758682565736</c:v>
                </c:pt>
                <c:pt idx="12">
                  <c:v>546.44260279983075</c:v>
                </c:pt>
                <c:pt idx="13">
                  <c:v>490.79201551852856</c:v>
                </c:pt>
                <c:pt idx="14">
                  <c:v>445.42883196732504</c:v>
                </c:pt>
                <c:pt idx="15">
                  <c:v>407.7418527146927</c:v>
                </c:pt>
                <c:pt idx="16">
                  <c:v>375.93465786241688</c:v>
                </c:pt>
                <c:pt idx="17">
                  <c:v>348.73080659589414</c:v>
                </c:pt>
                <c:pt idx="18">
                  <c:v>325.198395824253</c:v>
                </c:pt>
                <c:pt idx="19">
                  <c:v>194.17129468555723</c:v>
                </c:pt>
                <c:pt idx="20">
                  <c:v>138.40566554742472</c:v>
                </c:pt>
                <c:pt idx="21">
                  <c:v>107.52475808703397</c:v>
                </c:pt>
                <c:pt idx="22">
                  <c:v>87.910313508294109</c:v>
                </c:pt>
                <c:pt idx="23">
                  <c:v>74.347919407546229</c:v>
                </c:pt>
                <c:pt idx="24">
                  <c:v>64.410904742866748</c:v>
                </c:pt>
                <c:pt idx="25">
                  <c:v>56.816995913957108</c:v>
                </c:pt>
                <c:pt idx="26">
                  <c:v>50.824853645954065</c:v>
                </c:pt>
                <c:pt idx="27">
                  <c:v>45.976040836029817</c:v>
                </c:pt>
                <c:pt idx="28">
                  <c:v>23.528903328135588</c:v>
                </c:pt>
                <c:pt idx="29">
                  <c:v>15.809932341990079</c:v>
                </c:pt>
                <c:pt idx="30">
                  <c:v>11.904501597698738</c:v>
                </c:pt>
                <c:pt idx="31">
                  <c:v>9.5463301386365025</c:v>
                </c:pt>
                <c:pt idx="32">
                  <c:v>7.9679525664851978</c:v>
                </c:pt>
                <c:pt idx="33">
                  <c:v>6.8374565612094713</c:v>
                </c:pt>
                <c:pt idx="34">
                  <c:v>5.987892235189701</c:v>
                </c:pt>
                <c:pt idx="35">
                  <c:v>5.3261144534330063</c:v>
                </c:pt>
                <c:pt idx="36">
                  <c:v>4.7960574431764655</c:v>
                </c:pt>
              </c:numCache>
            </c:numRef>
          </c:yVal>
          <c:smooth val="1"/>
        </c:ser>
        <c:ser>
          <c:idx val="2"/>
          <c:order val="1"/>
          <c:tx>
            <c:v>upper limit</c:v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'RRR457-&gt;RRR1000 last'!$A$2:$A$38</c:f>
              <c:numCache>
                <c:formatCode>0.00E+00</c:formatCode>
                <c:ptCount val="37"/>
                <c:pt idx="0">
                  <c:v>9.9999999999999943E-8</c:v>
                </c:pt>
                <c:pt idx="1">
                  <c:v>1.9999999999999999E-7</c:v>
                </c:pt>
                <c:pt idx="2">
                  <c:v>2.9999999999999999E-7</c:v>
                </c:pt>
                <c:pt idx="3">
                  <c:v>3.9999999999999998E-7</c:v>
                </c:pt>
                <c:pt idx="4">
                  <c:v>4.9999999999999998E-7</c:v>
                </c:pt>
                <c:pt idx="5">
                  <c:v>5.9999999999999997E-7</c:v>
                </c:pt>
                <c:pt idx="6">
                  <c:v>6.9999999999999997E-7</c:v>
                </c:pt>
                <c:pt idx="7">
                  <c:v>7.9999999999999996E-7</c:v>
                </c:pt>
                <c:pt idx="8">
                  <c:v>8.9999999999999996E-7</c:v>
                </c:pt>
                <c:pt idx="9">
                  <c:v>9.9999999999999995E-7</c:v>
                </c:pt>
                <c:pt idx="10">
                  <c:v>1.9999999999999999E-6</c:v>
                </c:pt>
                <c:pt idx="11">
                  <c:v>3.0000000000000001E-6</c:v>
                </c:pt>
                <c:pt idx="12">
                  <c:v>3.9999999999999998E-6</c:v>
                </c:pt>
                <c:pt idx="13">
                  <c:v>5.0000000000000004E-6</c:v>
                </c:pt>
                <c:pt idx="14">
                  <c:v>6.0000000000000002E-6</c:v>
                </c:pt>
                <c:pt idx="15">
                  <c:v>6.9999999999999999E-6</c:v>
                </c:pt>
                <c:pt idx="16">
                  <c:v>7.9999999999999996E-6</c:v>
                </c:pt>
                <c:pt idx="17">
                  <c:v>9.0000000000000002E-6</c:v>
                </c:pt>
                <c:pt idx="18">
                  <c:v>1.0000000000000001E-5</c:v>
                </c:pt>
                <c:pt idx="19">
                  <c:v>2.0000000000000002E-5</c:v>
                </c:pt>
                <c:pt idx="20">
                  <c:v>3.0000000000000001E-5</c:v>
                </c:pt>
                <c:pt idx="21">
                  <c:v>4.0000000000000003E-5</c:v>
                </c:pt>
                <c:pt idx="22">
                  <c:v>5.0000000000000002E-5</c:v>
                </c:pt>
                <c:pt idx="23">
                  <c:v>6.0000000000000002E-5</c:v>
                </c:pt>
                <c:pt idx="24">
                  <c:v>6.9999999999999994E-5</c:v>
                </c:pt>
                <c:pt idx="25">
                  <c:v>8.0000000000000007E-5</c:v>
                </c:pt>
                <c:pt idx="26">
                  <c:v>9.0000000000000006E-5</c:v>
                </c:pt>
                <c:pt idx="27">
                  <c:v>1E-4</c:v>
                </c:pt>
                <c:pt idx="28">
                  <c:v>2.0000000000000001E-4</c:v>
                </c:pt>
                <c:pt idx="29">
                  <c:v>2.9999999999999997E-4</c:v>
                </c:pt>
                <c:pt idx="30">
                  <c:v>4.0000000000000002E-4</c:v>
                </c:pt>
                <c:pt idx="31">
                  <c:v>5.0000000000000001E-4</c:v>
                </c:pt>
                <c:pt idx="32">
                  <c:v>5.9999999999999995E-4</c:v>
                </c:pt>
                <c:pt idx="33">
                  <c:v>6.9999999999999999E-4</c:v>
                </c:pt>
                <c:pt idx="34">
                  <c:v>8.0000000000000004E-4</c:v>
                </c:pt>
                <c:pt idx="35">
                  <c:v>8.9999999999999998E-4</c:v>
                </c:pt>
                <c:pt idx="36">
                  <c:v>1E-3</c:v>
                </c:pt>
              </c:numCache>
            </c:numRef>
          </c:xVal>
          <c:yVal>
            <c:numRef>
              <c:f>'RRR457-&gt;RRR1000 last'!$H$2:$H$38</c:f>
              <c:numCache>
                <c:formatCode>0.00E+00</c:formatCode>
                <c:ptCount val="37"/>
                <c:pt idx="0">
                  <c:v>986.34254084210625</c:v>
                </c:pt>
                <c:pt idx="1">
                  <c:v>973.05310776435306</c:v>
                </c:pt>
                <c:pt idx="2">
                  <c:v>960.11702279097381</c:v>
                </c:pt>
                <c:pt idx="3">
                  <c:v>947.52037824081845</c:v>
                </c:pt>
                <c:pt idx="4">
                  <c:v>935.2499868507665</c:v>
                </c:pt>
                <c:pt idx="5">
                  <c:v>923.29333572500764</c:v>
                </c:pt>
                <c:pt idx="6">
                  <c:v>911.63854377212908</c:v>
                </c:pt>
                <c:pt idx="7">
                  <c:v>900.27432232566423</c:v>
                </c:pt>
                <c:pt idx="8">
                  <c:v>889.18993867373422</c:v>
                </c:pt>
                <c:pt idx="9">
                  <c:v>878.37518225011149</c:v>
                </c:pt>
                <c:pt idx="10">
                  <c:v>783.1274489915761</c:v>
                </c:pt>
                <c:pt idx="11">
                  <c:v>706.51553571299564</c:v>
                </c:pt>
                <c:pt idx="12">
                  <c:v>643.55749362790471</c:v>
                </c:pt>
                <c:pt idx="13">
                  <c:v>590.90185874055169</c:v>
                </c:pt>
                <c:pt idx="14">
                  <c:v>546.21107189133647</c:v>
                </c:pt>
                <c:pt idx="15">
                  <c:v>507.80502242245609</c:v>
                </c:pt>
                <c:pt idx="16">
                  <c:v>474.44509487478859</c:v>
                </c:pt>
                <c:pt idx="17">
                  <c:v>445.19808988815197</c:v>
                </c:pt>
                <c:pt idx="18">
                  <c:v>419.34755389883998</c:v>
                </c:pt>
                <c:pt idx="19">
                  <c:v>265.30029098629711</c:v>
                </c:pt>
                <c:pt idx="20">
                  <c:v>194.02517220582169</c:v>
                </c:pt>
                <c:pt idx="21">
                  <c:v>152.93730067963099</c:v>
                </c:pt>
                <c:pt idx="22">
                  <c:v>126.21029284483991</c:v>
                </c:pt>
                <c:pt idx="23">
                  <c:v>107.43514761100212</c:v>
                </c:pt>
                <c:pt idx="24">
                  <c:v>93.522643525448643</c:v>
                </c:pt>
                <c:pt idx="25">
                  <c:v>82.800275667904856</c:v>
                </c:pt>
                <c:pt idx="26">
                  <c:v>74.283656957437188</c:v>
                </c:pt>
                <c:pt idx="27">
                  <c:v>67.35563353929183</c:v>
                </c:pt>
                <c:pt idx="28">
                  <c:v>34.851540567001265</c:v>
                </c:pt>
                <c:pt idx="29">
                  <c:v>23.507450668197333</c:v>
                </c:pt>
                <c:pt idx="30">
                  <c:v>17.734813061938805</c:v>
                </c:pt>
                <c:pt idx="31">
                  <c:v>14.23835335656876</c:v>
                </c:pt>
                <c:pt idx="32">
                  <c:v>11.893518483611057</c:v>
                </c:pt>
                <c:pt idx="33">
                  <c:v>10.211795010625151</c:v>
                </c:pt>
                <c:pt idx="34">
                  <c:v>8.9467409198328198</c:v>
                </c:pt>
                <c:pt idx="35">
                  <c:v>7.9605720593835034</c:v>
                </c:pt>
                <c:pt idx="36">
                  <c:v>7.1702227609421829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51616"/>
        <c:axId val="76753536"/>
      </c:scatterChart>
      <c:valAx>
        <c:axId val="76751616"/>
        <c:scaling>
          <c:logBase val="10"/>
          <c:orientation val="minMax"/>
          <c:max val="1.0000000000000002E-3"/>
          <c:min val="1.0000000000000004E-7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DPA</a:t>
                </a:r>
              </a:p>
            </c:rich>
          </c:tx>
          <c:layout>
            <c:manualLayout>
              <c:xMode val="edge"/>
              <c:yMode val="edge"/>
              <c:x val="0.35500043309114382"/>
              <c:y val="0.93440646623717494"/>
            </c:manualLayout>
          </c:layout>
          <c:overlay val="0"/>
        </c:title>
        <c:numFmt formatCode="0.0E+00" sourceLinked="0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753536"/>
        <c:crosses val="autoZero"/>
        <c:crossBetween val="midCat"/>
      </c:valAx>
      <c:valAx>
        <c:axId val="76753536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RRR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675161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4.5421906216946764E-2"/>
          <c:y val="2.247191011235955E-2"/>
          <c:w val="0.93403180945665376"/>
          <c:h val="0.11110796543690465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05555555555561E-2"/>
          <c:y val="0.1344103335397682"/>
          <c:w val="0.82126313622561875"/>
          <c:h val="0.74960983809608073"/>
        </c:manualLayout>
      </c:layout>
      <c:scatterChart>
        <c:scatterStyle val="smoothMarker"/>
        <c:varyColors val="0"/>
        <c:ser>
          <c:idx val="1"/>
          <c:order val="0"/>
          <c:tx>
            <c:v>lower limit</c:v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'RRR457-&gt;RRR1000 last'!$A$2:$A$38</c:f>
              <c:numCache>
                <c:formatCode>0.00E+00</c:formatCode>
                <c:ptCount val="37"/>
                <c:pt idx="0">
                  <c:v>9.9999999999999943E-8</c:v>
                </c:pt>
                <c:pt idx="1">
                  <c:v>1.9999999999999999E-7</c:v>
                </c:pt>
                <c:pt idx="2">
                  <c:v>2.9999999999999999E-7</c:v>
                </c:pt>
                <c:pt idx="3">
                  <c:v>3.9999999999999998E-7</c:v>
                </c:pt>
                <c:pt idx="4">
                  <c:v>4.9999999999999998E-7</c:v>
                </c:pt>
                <c:pt idx="5">
                  <c:v>5.9999999999999997E-7</c:v>
                </c:pt>
                <c:pt idx="6">
                  <c:v>6.9999999999999997E-7</c:v>
                </c:pt>
                <c:pt idx="7">
                  <c:v>7.9999999999999996E-7</c:v>
                </c:pt>
                <c:pt idx="8">
                  <c:v>8.9999999999999996E-7</c:v>
                </c:pt>
                <c:pt idx="9">
                  <c:v>9.9999999999999995E-7</c:v>
                </c:pt>
                <c:pt idx="10">
                  <c:v>1.9999999999999999E-6</c:v>
                </c:pt>
                <c:pt idx="11">
                  <c:v>3.0000000000000001E-6</c:v>
                </c:pt>
                <c:pt idx="12">
                  <c:v>3.9999999999999998E-6</c:v>
                </c:pt>
                <c:pt idx="13">
                  <c:v>5.0000000000000004E-6</c:v>
                </c:pt>
                <c:pt idx="14">
                  <c:v>6.0000000000000002E-6</c:v>
                </c:pt>
                <c:pt idx="15">
                  <c:v>6.9999999999999999E-6</c:v>
                </c:pt>
                <c:pt idx="16">
                  <c:v>7.9999999999999996E-6</c:v>
                </c:pt>
                <c:pt idx="17">
                  <c:v>9.0000000000000002E-6</c:v>
                </c:pt>
                <c:pt idx="18">
                  <c:v>1.0000000000000001E-5</c:v>
                </c:pt>
                <c:pt idx="19">
                  <c:v>2.0000000000000002E-5</c:v>
                </c:pt>
                <c:pt idx="20">
                  <c:v>3.0000000000000001E-5</c:v>
                </c:pt>
                <c:pt idx="21">
                  <c:v>4.0000000000000003E-5</c:v>
                </c:pt>
                <c:pt idx="22">
                  <c:v>5.0000000000000002E-5</c:v>
                </c:pt>
                <c:pt idx="23">
                  <c:v>6.0000000000000002E-5</c:v>
                </c:pt>
                <c:pt idx="24">
                  <c:v>6.9999999999999994E-5</c:v>
                </c:pt>
                <c:pt idx="25">
                  <c:v>8.0000000000000007E-5</c:v>
                </c:pt>
                <c:pt idx="26">
                  <c:v>9.0000000000000006E-5</c:v>
                </c:pt>
                <c:pt idx="27">
                  <c:v>1E-4</c:v>
                </c:pt>
                <c:pt idx="28">
                  <c:v>2.0000000000000001E-4</c:v>
                </c:pt>
                <c:pt idx="29">
                  <c:v>2.9999999999999997E-4</c:v>
                </c:pt>
                <c:pt idx="30">
                  <c:v>4.0000000000000002E-4</c:v>
                </c:pt>
                <c:pt idx="31">
                  <c:v>5.0000000000000001E-4</c:v>
                </c:pt>
                <c:pt idx="32">
                  <c:v>5.9999999999999995E-4</c:v>
                </c:pt>
                <c:pt idx="33">
                  <c:v>6.9999999999999999E-4</c:v>
                </c:pt>
                <c:pt idx="34">
                  <c:v>8.0000000000000004E-4</c:v>
                </c:pt>
                <c:pt idx="35">
                  <c:v>8.9999999999999998E-4</c:v>
                </c:pt>
                <c:pt idx="36">
                  <c:v>1E-3</c:v>
                </c:pt>
              </c:numCache>
            </c:numRef>
          </c:xVal>
          <c:yVal>
            <c:numRef>
              <c:f>'RRR457-&gt;RRR1000 last'!$G$2:$G$38</c:f>
              <c:numCache>
                <c:formatCode>0.00E+00</c:formatCode>
                <c:ptCount val="37"/>
                <c:pt idx="0">
                  <c:v>979.67136923148507</c:v>
                </c:pt>
                <c:pt idx="1">
                  <c:v>960.15277792763061</c:v>
                </c:pt>
                <c:pt idx="2">
                  <c:v>941.39675514734836</c:v>
                </c:pt>
                <c:pt idx="3">
                  <c:v>923.35946814772331</c:v>
                </c:pt>
                <c:pt idx="4">
                  <c:v>906.00038039476829</c:v>
                </c:pt>
                <c:pt idx="5">
                  <c:v>889.28194743856329</c:v>
                </c:pt>
                <c:pt idx="6">
                  <c:v>873.16934585041326</c:v>
                </c:pt>
                <c:pt idx="7">
                  <c:v>857.63023110337008</c:v>
                </c:pt>
                <c:pt idx="8">
                  <c:v>842.63452085358915</c:v>
                </c:pt>
                <c:pt idx="9">
                  <c:v>828.154200566996</c:v>
                </c:pt>
                <c:pt idx="10">
                  <c:v>706.7091941343283</c:v>
                </c:pt>
                <c:pt idx="11">
                  <c:v>616.32758682565736</c:v>
                </c:pt>
                <c:pt idx="12">
                  <c:v>546.44260279983075</c:v>
                </c:pt>
                <c:pt idx="13">
                  <c:v>490.79201551852856</c:v>
                </c:pt>
                <c:pt idx="14">
                  <c:v>445.42883196732504</c:v>
                </c:pt>
                <c:pt idx="15">
                  <c:v>407.7418527146927</c:v>
                </c:pt>
                <c:pt idx="16">
                  <c:v>375.93465786241688</c:v>
                </c:pt>
                <c:pt idx="17">
                  <c:v>348.73080659589414</c:v>
                </c:pt>
                <c:pt idx="18">
                  <c:v>325.198395824253</c:v>
                </c:pt>
                <c:pt idx="19">
                  <c:v>194.17129468555723</c:v>
                </c:pt>
                <c:pt idx="20">
                  <c:v>138.40566554742472</c:v>
                </c:pt>
                <c:pt idx="21">
                  <c:v>107.52475808703397</c:v>
                </c:pt>
                <c:pt idx="22">
                  <c:v>87.910313508294109</c:v>
                </c:pt>
                <c:pt idx="23">
                  <c:v>74.347919407546229</c:v>
                </c:pt>
                <c:pt idx="24">
                  <c:v>64.410904742866748</c:v>
                </c:pt>
                <c:pt idx="25">
                  <c:v>56.816995913957108</c:v>
                </c:pt>
                <c:pt idx="26">
                  <c:v>50.824853645954065</c:v>
                </c:pt>
                <c:pt idx="27">
                  <c:v>45.976040836029817</c:v>
                </c:pt>
                <c:pt idx="28">
                  <c:v>23.528903328135588</c:v>
                </c:pt>
                <c:pt idx="29">
                  <c:v>15.809932341990079</c:v>
                </c:pt>
                <c:pt idx="30">
                  <c:v>11.904501597698738</c:v>
                </c:pt>
                <c:pt idx="31">
                  <c:v>9.5463301386365025</c:v>
                </c:pt>
                <c:pt idx="32">
                  <c:v>7.9679525664851978</c:v>
                </c:pt>
                <c:pt idx="33">
                  <c:v>6.8374565612094713</c:v>
                </c:pt>
                <c:pt idx="34">
                  <c:v>5.987892235189701</c:v>
                </c:pt>
                <c:pt idx="35">
                  <c:v>5.3261144534330063</c:v>
                </c:pt>
                <c:pt idx="36">
                  <c:v>4.7960574431764655</c:v>
                </c:pt>
              </c:numCache>
            </c:numRef>
          </c:yVal>
          <c:smooth val="1"/>
        </c:ser>
        <c:ser>
          <c:idx val="2"/>
          <c:order val="1"/>
          <c:tx>
            <c:v>upper limit</c:v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'RRR457-&gt;RRR1000 last'!$A$2:$A$38</c:f>
              <c:numCache>
                <c:formatCode>0.00E+00</c:formatCode>
                <c:ptCount val="37"/>
                <c:pt idx="0">
                  <c:v>9.9999999999999943E-8</c:v>
                </c:pt>
                <c:pt idx="1">
                  <c:v>1.9999999999999999E-7</c:v>
                </c:pt>
                <c:pt idx="2">
                  <c:v>2.9999999999999999E-7</c:v>
                </c:pt>
                <c:pt idx="3">
                  <c:v>3.9999999999999998E-7</c:v>
                </c:pt>
                <c:pt idx="4">
                  <c:v>4.9999999999999998E-7</c:v>
                </c:pt>
                <c:pt idx="5">
                  <c:v>5.9999999999999997E-7</c:v>
                </c:pt>
                <c:pt idx="6">
                  <c:v>6.9999999999999997E-7</c:v>
                </c:pt>
                <c:pt idx="7">
                  <c:v>7.9999999999999996E-7</c:v>
                </c:pt>
                <c:pt idx="8">
                  <c:v>8.9999999999999996E-7</c:v>
                </c:pt>
                <c:pt idx="9">
                  <c:v>9.9999999999999995E-7</c:v>
                </c:pt>
                <c:pt idx="10">
                  <c:v>1.9999999999999999E-6</c:v>
                </c:pt>
                <c:pt idx="11">
                  <c:v>3.0000000000000001E-6</c:v>
                </c:pt>
                <c:pt idx="12">
                  <c:v>3.9999999999999998E-6</c:v>
                </c:pt>
                <c:pt idx="13">
                  <c:v>5.0000000000000004E-6</c:v>
                </c:pt>
                <c:pt idx="14">
                  <c:v>6.0000000000000002E-6</c:v>
                </c:pt>
                <c:pt idx="15">
                  <c:v>6.9999999999999999E-6</c:v>
                </c:pt>
                <c:pt idx="16">
                  <c:v>7.9999999999999996E-6</c:v>
                </c:pt>
                <c:pt idx="17">
                  <c:v>9.0000000000000002E-6</c:v>
                </c:pt>
                <c:pt idx="18">
                  <c:v>1.0000000000000001E-5</c:v>
                </c:pt>
                <c:pt idx="19">
                  <c:v>2.0000000000000002E-5</c:v>
                </c:pt>
                <c:pt idx="20">
                  <c:v>3.0000000000000001E-5</c:v>
                </c:pt>
                <c:pt idx="21">
                  <c:v>4.0000000000000003E-5</c:v>
                </c:pt>
                <c:pt idx="22">
                  <c:v>5.0000000000000002E-5</c:v>
                </c:pt>
                <c:pt idx="23">
                  <c:v>6.0000000000000002E-5</c:v>
                </c:pt>
                <c:pt idx="24">
                  <c:v>6.9999999999999994E-5</c:v>
                </c:pt>
                <c:pt idx="25">
                  <c:v>8.0000000000000007E-5</c:v>
                </c:pt>
                <c:pt idx="26">
                  <c:v>9.0000000000000006E-5</c:v>
                </c:pt>
                <c:pt idx="27">
                  <c:v>1E-4</c:v>
                </c:pt>
                <c:pt idx="28">
                  <c:v>2.0000000000000001E-4</c:v>
                </c:pt>
                <c:pt idx="29">
                  <c:v>2.9999999999999997E-4</c:v>
                </c:pt>
                <c:pt idx="30">
                  <c:v>4.0000000000000002E-4</c:v>
                </c:pt>
                <c:pt idx="31">
                  <c:v>5.0000000000000001E-4</c:v>
                </c:pt>
                <c:pt idx="32">
                  <c:v>5.9999999999999995E-4</c:v>
                </c:pt>
                <c:pt idx="33">
                  <c:v>6.9999999999999999E-4</c:v>
                </c:pt>
                <c:pt idx="34">
                  <c:v>8.0000000000000004E-4</c:v>
                </c:pt>
                <c:pt idx="35">
                  <c:v>8.9999999999999998E-4</c:v>
                </c:pt>
                <c:pt idx="36">
                  <c:v>1E-3</c:v>
                </c:pt>
              </c:numCache>
            </c:numRef>
          </c:xVal>
          <c:yVal>
            <c:numRef>
              <c:f>'RRR457-&gt;RRR1000 last'!$H$2:$H$38</c:f>
              <c:numCache>
                <c:formatCode>0.00E+00</c:formatCode>
                <c:ptCount val="37"/>
                <c:pt idx="0">
                  <c:v>986.34254084210625</c:v>
                </c:pt>
                <c:pt idx="1">
                  <c:v>973.05310776435306</c:v>
                </c:pt>
                <c:pt idx="2">
                  <c:v>960.11702279097381</c:v>
                </c:pt>
                <c:pt idx="3">
                  <c:v>947.52037824081845</c:v>
                </c:pt>
                <c:pt idx="4">
                  <c:v>935.2499868507665</c:v>
                </c:pt>
                <c:pt idx="5">
                  <c:v>923.29333572500764</c:v>
                </c:pt>
                <c:pt idx="6">
                  <c:v>911.63854377212908</c:v>
                </c:pt>
                <c:pt idx="7">
                  <c:v>900.27432232566423</c:v>
                </c:pt>
                <c:pt idx="8">
                  <c:v>889.18993867373422</c:v>
                </c:pt>
                <c:pt idx="9">
                  <c:v>878.37518225011149</c:v>
                </c:pt>
                <c:pt idx="10">
                  <c:v>783.1274489915761</c:v>
                </c:pt>
                <c:pt idx="11">
                  <c:v>706.51553571299564</c:v>
                </c:pt>
                <c:pt idx="12">
                  <c:v>643.55749362790471</c:v>
                </c:pt>
                <c:pt idx="13">
                  <c:v>590.90185874055169</c:v>
                </c:pt>
                <c:pt idx="14">
                  <c:v>546.21107189133647</c:v>
                </c:pt>
                <c:pt idx="15">
                  <c:v>507.80502242245609</c:v>
                </c:pt>
                <c:pt idx="16">
                  <c:v>474.44509487478859</c:v>
                </c:pt>
                <c:pt idx="17">
                  <c:v>445.19808988815197</c:v>
                </c:pt>
                <c:pt idx="18">
                  <c:v>419.34755389883998</c:v>
                </c:pt>
                <c:pt idx="19">
                  <c:v>265.30029098629711</c:v>
                </c:pt>
                <c:pt idx="20">
                  <c:v>194.02517220582169</c:v>
                </c:pt>
                <c:pt idx="21">
                  <c:v>152.93730067963099</c:v>
                </c:pt>
                <c:pt idx="22">
                  <c:v>126.21029284483991</c:v>
                </c:pt>
                <c:pt idx="23">
                  <c:v>107.43514761100212</c:v>
                </c:pt>
                <c:pt idx="24">
                  <c:v>93.522643525448643</c:v>
                </c:pt>
                <c:pt idx="25">
                  <c:v>82.800275667904856</c:v>
                </c:pt>
                <c:pt idx="26">
                  <c:v>74.283656957437188</c:v>
                </c:pt>
                <c:pt idx="27">
                  <c:v>67.35563353929183</c:v>
                </c:pt>
                <c:pt idx="28">
                  <c:v>34.851540567001265</c:v>
                </c:pt>
                <c:pt idx="29">
                  <c:v>23.507450668197333</c:v>
                </c:pt>
                <c:pt idx="30">
                  <c:v>17.734813061938805</c:v>
                </c:pt>
                <c:pt idx="31">
                  <c:v>14.23835335656876</c:v>
                </c:pt>
                <c:pt idx="32">
                  <c:v>11.893518483611057</c:v>
                </c:pt>
                <c:pt idx="33">
                  <c:v>10.211795010625151</c:v>
                </c:pt>
                <c:pt idx="34">
                  <c:v>8.9467409198328198</c:v>
                </c:pt>
                <c:pt idx="35">
                  <c:v>7.9605720593835034</c:v>
                </c:pt>
                <c:pt idx="36">
                  <c:v>7.1702227609421829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63840"/>
        <c:axId val="78965760"/>
      </c:scatterChart>
      <c:valAx>
        <c:axId val="78963840"/>
        <c:scaling>
          <c:logBase val="10"/>
          <c:orientation val="minMax"/>
          <c:max val="1.0000000000000002E-3"/>
          <c:min val="1.0000000000000004E-7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DPA</a:t>
                </a:r>
              </a:p>
            </c:rich>
          </c:tx>
          <c:layout>
            <c:manualLayout>
              <c:xMode val="edge"/>
              <c:yMode val="edge"/>
              <c:x val="0.35500043309114382"/>
              <c:y val="0.93440646623717494"/>
            </c:manualLayout>
          </c:layout>
          <c:overlay val="0"/>
        </c:title>
        <c:numFmt formatCode="0.0E+00" sourceLinked="0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8965760"/>
        <c:crosses val="autoZero"/>
        <c:crossBetween val="midCat"/>
      </c:valAx>
      <c:valAx>
        <c:axId val="7896576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RRR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96384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4.5421906216946764E-2"/>
          <c:y val="2.247191011235955E-2"/>
          <c:w val="0.93403180945665376"/>
          <c:h val="0.11110796543690465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0.64179</cdr:x>
      <cdr:y>0.80899</cdr:y>
    </cdr:from>
    <cdr:to>
      <cdr:x>0.90671</cdr:x>
      <cdr:y>0.80899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445376" y="4190751"/>
          <a:ext cx="142219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0.64925</cdr:x>
      <cdr:y>0.8118</cdr:y>
    </cdr:from>
    <cdr:to>
      <cdr:x>0.64926</cdr:x>
      <cdr:y>0.88764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3485424" y="4205307"/>
          <a:ext cx="54" cy="39286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0.61194</cdr:x>
      <cdr:y>0.80899</cdr:y>
    </cdr:from>
    <cdr:to>
      <cdr:x>0.90671</cdr:x>
      <cdr:y>0.80899</cdr:y>
    </cdr:to>
    <cdr:cxnSp macro="">
      <cdr:nvCxnSpPr>
        <cdr:cNvPr id="2" name="Straight Connector 2"/>
        <cdr:cNvCxnSpPr/>
      </cdr:nvCxnSpPr>
      <cdr:spPr>
        <a:xfrm xmlns:a="http://schemas.openxmlformats.org/drawingml/2006/main" flipH="1" flipV="1">
          <a:off x="3285130" y="4190751"/>
          <a:ext cx="158243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0.6138</cdr:x>
      <cdr:y>0.80899</cdr:y>
    </cdr:from>
    <cdr:to>
      <cdr:x>0.61381</cdr:x>
      <cdr:y>0.88483</cdr:y>
    </cdr:to>
    <cdr:cxnSp macro="">
      <cdr:nvCxnSpPr>
        <cdr:cNvPr id="5" name="Straight Connector 3"/>
        <cdr:cNvCxnSpPr/>
      </cdr:nvCxnSpPr>
      <cdr:spPr>
        <a:xfrm xmlns:a="http://schemas.openxmlformats.org/drawingml/2006/main" flipH="1" flipV="1">
          <a:off x="3295115" y="4190751"/>
          <a:ext cx="53" cy="39286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0.64179</cdr:x>
      <cdr:y>0.80899</cdr:y>
    </cdr:from>
    <cdr:to>
      <cdr:x>0.90671</cdr:x>
      <cdr:y>0.80899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276600" y="2743200"/>
          <a:ext cx="1352517" cy="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0.64925</cdr:x>
      <cdr:y>0.8118</cdr:y>
    </cdr:from>
    <cdr:to>
      <cdr:x>0.64926</cdr:x>
      <cdr:y>0.88764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3314695" y="2752729"/>
          <a:ext cx="51" cy="2571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0.61194</cdr:x>
      <cdr:y>0.80899</cdr:y>
    </cdr:from>
    <cdr:to>
      <cdr:x>0.90671</cdr:x>
      <cdr:y>0.80899</cdr:y>
    </cdr:to>
    <cdr:cxnSp macro="">
      <cdr:nvCxnSpPr>
        <cdr:cNvPr id="2" name="Straight Connector 2"/>
        <cdr:cNvCxnSpPr/>
      </cdr:nvCxnSpPr>
      <cdr:spPr>
        <a:xfrm xmlns:a="http://schemas.openxmlformats.org/drawingml/2006/main" flipH="1" flipV="1">
          <a:off x="3124200" y="2743200"/>
          <a:ext cx="1504917" cy="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0.6138</cdr:x>
      <cdr:y>0.80899</cdr:y>
    </cdr:from>
    <cdr:to>
      <cdr:x>0.61381</cdr:x>
      <cdr:y>0.88483</cdr:y>
    </cdr:to>
    <cdr:cxnSp macro="">
      <cdr:nvCxnSpPr>
        <cdr:cNvPr id="5" name="Straight Connector 3"/>
        <cdr:cNvCxnSpPr/>
      </cdr:nvCxnSpPr>
      <cdr:spPr>
        <a:xfrm xmlns:a="http://schemas.openxmlformats.org/drawingml/2006/main" flipH="1" flipV="1">
          <a:off x="3133720" y="2743204"/>
          <a:ext cx="51" cy="2571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66D94-D44B-499B-A172-E1EE417758DB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V. Pronskikh, Radiation studies for Mu2e magnets, 02/14/2012, RESMM’12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1626-29C5-4B21-AF2A-BC507B169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77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DC445-EDFF-4BDC-880B-D63D7DEF4A27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V. Pronskikh, Radiation studies for Mu2e magnets, 02/14/2012, RESMM’12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1E504-6DEB-4905-AD53-0B80B8DC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14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1E504-6DEB-4905-AD53-0B80B8DC93D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Pronskikh, Radiation studies for Mu2e magnets, 02/14/2012, RESMM’12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016A186-CBD0-4006-B7D2-87C1D0EF59EA}" type="slidenum">
              <a:rPr lang="en-US" smtClean="0">
                <a:latin typeface="Arial" pitchFamily="34" charset="0"/>
              </a:rPr>
              <a:pPr eaLnBrk="1" hangingPunct="1"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96A2-E881-4C31-AAF2-C4E4371A8DC5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DA72-084A-4053-8E46-8160A8079465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A50-CC02-462B-8717-898B8FB13056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4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7583-B300-4EF3-8457-B99D0F7E1F95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33C-4F80-413C-A1B8-694936A509B3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6BC0-1368-4BF3-8A6F-255B0A2FF8BE}" type="datetime1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8C91-5B92-4547-81C4-5EAB67EA60F0}" type="datetime1">
              <a:rPr lang="en-US" smtClean="0"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F626-5CB7-48E4-9B93-D5B36F39F929}" type="datetime1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4934-00FA-4C44-BBBA-5CCBEBE788DA}" type="datetime1">
              <a:rPr lang="en-US" smtClean="0"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5BE3-0840-48B1-9277-A88DF87ADB55}" type="datetime1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6C74-74A4-45E5-B0E6-9A4D3D3C5EC6}" type="datetime1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22A4-4EC3-4842-85C2-C2376B0B0F08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0.png"/><Relationship Id="rId7" Type="http://schemas.openxmlformats.org/officeDocument/2006/relationships/image" Target="../media/image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2057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Radiation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Damage to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Mu2e Apparatus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V.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Pronskikh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Fermilab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NuFact’12, July 23-28, 2012, Williamsburg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Picture 9" descr="mu2e_logo_o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272"/>
            <a:ext cx="2360613" cy="13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1"/>
            <a:ext cx="5448300" cy="1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Mu2e Requirements. RRR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vs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DPA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975" y="1078873"/>
                <a:ext cx="3301545" cy="858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RRR(DPA)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h𝑖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</m:sSubSup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sub>
                              <m:sup/>
                            </m:sSub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𝐷𝑃𝐴</m:t>
                            </m:r>
                            <m:r>
                              <a:rPr lang="en-US" sz="2400" i="1" baseline="-2500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𝐷𝑃𝐴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5" y="1078873"/>
                <a:ext cx="3301545" cy="858953"/>
              </a:xfrm>
              <a:prstGeom prst="rect">
                <a:avLst/>
              </a:prstGeom>
              <a:blipFill rotWithShape="1">
                <a:blip r:embed="rId2"/>
                <a:stretch>
                  <a:fillRect l="-2957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54150"/>
              </p:ext>
            </p:extLst>
          </p:nvPr>
        </p:nvGraphicFramePr>
        <p:xfrm>
          <a:off x="3573520" y="992685"/>
          <a:ext cx="5368385" cy="540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1975" y="5138738"/>
            <a:ext cx="27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Broeders</a:t>
            </a:r>
            <a:r>
              <a:rPr lang="en-US" dirty="0" smtClean="0"/>
              <a:t>, </a:t>
            </a:r>
            <a:r>
              <a:rPr lang="en-US" dirty="0" err="1" smtClean="0"/>
              <a:t>Konobeyev</a:t>
            </a:r>
            <a:r>
              <a:rPr lang="en-US" dirty="0" smtClean="0"/>
              <a:t>, 2004</a:t>
            </a:r>
            <a:endParaRPr lang="en-US" dirty="0"/>
          </a:p>
        </p:txBody>
      </p:sp>
      <p:sp>
        <p:nvSpPr>
          <p:cNvPr id="22" name="TextBox 4"/>
          <p:cNvSpPr txBox="1"/>
          <p:nvPr/>
        </p:nvSpPr>
        <p:spPr>
          <a:xfrm>
            <a:off x="4419599" y="4579271"/>
            <a:ext cx="1807995" cy="4497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Range 4-6E-5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9" y="2890838"/>
            <a:ext cx="20859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84" y="2895600"/>
            <a:ext cx="8667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6176" y="2096169"/>
                <a:ext cx="31979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NRT model of DPA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000" dirty="0" smtClean="0"/>
                  <a:t> – from KEK measurement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76" y="2096169"/>
                <a:ext cx="3197991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905" t="-3448" r="-152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879" y="5494663"/>
                <a:ext cx="3394584" cy="1029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η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𝑁𝑅𝑇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;    0.357 – 0.535</a:t>
                </a:r>
              </a:p>
              <a:p>
                <a:r>
                  <a:rPr lang="en-US" sz="2400" dirty="0" smtClean="0"/>
                  <a:t>scales NRT to experiment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9" y="5494663"/>
                <a:ext cx="3394584" cy="1029962"/>
              </a:xfrm>
              <a:prstGeom prst="rect">
                <a:avLst/>
              </a:prstGeom>
              <a:blipFill rotWithShape="1">
                <a:blip r:embed="rId7"/>
                <a:stretch>
                  <a:fillRect l="-2873" r="-1616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33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RRR degradation per DPA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1108" y="1295939"/>
            <a:ext cx="4222892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Kyoto </a:t>
            </a: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University Reactor</a:t>
            </a:r>
            <a:endParaRPr lang="en-US" altLang="ja-JP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tx2"/>
                </a:solidFill>
                <a:latin typeface="Comic Sans MS" pitchFamily="66" charset="0"/>
              </a:rPr>
              <a:t>５</a:t>
            </a: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MW max. thermal power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Cryostat </a:t>
            </a: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close to reactor core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Sample cool down </a:t>
            </a: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to 10K </a:t>
            </a: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– 20K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CERNOX sensors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Fast </a:t>
            </a: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neutron </a:t>
            </a: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flux 1.4x10</a:t>
            </a:r>
            <a:r>
              <a:rPr lang="en-US" altLang="ja-JP" sz="2400" baseline="30000" dirty="0" smtClean="0">
                <a:solidFill>
                  <a:schemeClr val="tx2"/>
                </a:solidFill>
                <a:latin typeface="Comic Sans MS" pitchFamily="66" charset="0"/>
              </a:rPr>
              <a:t>15 </a:t>
            </a: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n/m</a:t>
            </a:r>
            <a:r>
              <a:rPr lang="en-US" altLang="ja-JP" sz="2400" baseline="30000" dirty="0" smtClean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/s </a:t>
            </a: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(&gt;0.1MeV) @</a:t>
            </a: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1MW</a:t>
            </a:r>
          </a:p>
          <a:p>
            <a:pPr marL="285750" lvl="1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45 hours                 </a:t>
            </a:r>
          </a:p>
          <a:p>
            <a:pPr marL="0" lvl="1">
              <a:lnSpc>
                <a:spcPct val="80000"/>
              </a:lnSpc>
            </a:pPr>
            <a:endParaRPr lang="en-US" altLang="ja-JP" dirty="0" smtClean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</a:pPr>
            <a:r>
              <a:rPr lang="en-US" altLang="ja-JP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M.Yoshida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</a:pPr>
            <a:endParaRPr lang="en-US" altLang="ja-JP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41471"/>
            <a:ext cx="529331" cy="15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25592" y="5028624"/>
            <a:ext cx="304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>
                <a:solidFill>
                  <a:schemeClr val="tx2"/>
                </a:solidFill>
                <a:latin typeface="Comic Sans MS" pitchFamily="66" charset="0"/>
              </a:rPr>
              <a:t>Aluminum stabilizer sample </a:t>
            </a:r>
            <a:endParaRPr lang="en-US" altLang="ja-JP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2"/>
                </a:solidFill>
                <a:latin typeface="Comic Sans MS" pitchFamily="66" charset="0"/>
              </a:rPr>
              <a:t>1mmx1mmx70mm</a:t>
            </a:r>
            <a:endParaRPr lang="en-US" altLang="ja-JP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040"/>
            <a:ext cx="4813283" cy="326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837" y="4651949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3.1</a:t>
            </a:r>
            <a:r>
              <a:rPr lang="en-US" altLang="ja-JP" sz="2400" dirty="0">
                <a:solidFill>
                  <a:srgbClr val="FF0000"/>
                </a:solidFill>
                <a:latin typeface="Symbol" pitchFamily="18" charset="2"/>
              </a:rPr>
              <a:t>mW </a:t>
            </a:r>
            <a:r>
              <a:rPr lang="en-US" altLang="ja-JP" sz="24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</a:rPr>
              <a:t>5.7</a:t>
            </a:r>
            <a:r>
              <a:rPr lang="en-US" altLang="ja-JP" sz="2400" dirty="0">
                <a:solidFill>
                  <a:srgbClr val="FF0000"/>
                </a:solidFill>
                <a:latin typeface="Symbol" pitchFamily="18" charset="2"/>
              </a:rPr>
              <a:t>mW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induced </a:t>
            </a:r>
            <a:r>
              <a:rPr lang="en-US" altLang="ja-JP" sz="2400" dirty="0" err="1">
                <a:latin typeface="Symbol" pitchFamily="18" charset="2"/>
              </a:rPr>
              <a:t>r</a:t>
            </a:r>
            <a:r>
              <a:rPr lang="en-US" altLang="ja-JP" sz="2400" baseline="-25000" dirty="0" err="1"/>
              <a:t>i</a:t>
            </a:r>
            <a:r>
              <a:rPr lang="en-US" altLang="ja-JP" sz="2400" dirty="0"/>
              <a:t> = 0.056 </a:t>
            </a:r>
            <a:r>
              <a:rPr lang="en-US" altLang="ja-JP" sz="2400" dirty="0" err="1" smtClean="0"/>
              <a:t>n</a:t>
            </a:r>
            <a:r>
              <a:rPr lang="en-US" altLang="ja-JP" sz="2400" dirty="0" err="1" smtClean="0">
                <a:latin typeface="Symbol" pitchFamily="18" charset="2"/>
              </a:rPr>
              <a:t>W.</a:t>
            </a:r>
            <a:r>
              <a:rPr lang="en-US" altLang="ja-JP" sz="2400" dirty="0" err="1" smtClean="0"/>
              <a:t>m</a:t>
            </a:r>
            <a:endParaRPr lang="en-US" altLang="ja-JP" sz="2400" dirty="0" smtClean="0"/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for </a:t>
            </a:r>
            <a:r>
              <a:rPr lang="en-US" altLang="ja-JP" sz="2400" dirty="0">
                <a:solidFill>
                  <a:srgbClr val="FF0000"/>
                </a:solidFill>
              </a:rPr>
              <a:t>2.3x10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20</a:t>
            </a:r>
            <a:r>
              <a:rPr lang="en-US" altLang="ja-JP" sz="2400" dirty="0">
                <a:solidFill>
                  <a:srgbClr val="FF0000"/>
                </a:solidFill>
              </a:rPr>
              <a:t> n/m</a:t>
            </a:r>
            <a:r>
              <a:rPr lang="en-US" altLang="ja-JP" sz="2400" baseline="30000" dirty="0">
                <a:solidFill>
                  <a:srgbClr val="FF0000"/>
                </a:solidFill>
              </a:rPr>
              <a:t>2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(&gt;</a:t>
            </a:r>
            <a:r>
              <a:rPr lang="en-US" altLang="ja-JP" sz="2400" dirty="0"/>
              <a:t>0.1MeV</a:t>
            </a:r>
            <a:r>
              <a:rPr lang="en-US" altLang="ja-JP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Mu2e Expected </a:t>
            </a:r>
            <a:r>
              <a:rPr lang="en-US" altLang="ja-JP" sz="2400" dirty="0" err="1" smtClean="0"/>
              <a:t>fluence</a:t>
            </a:r>
            <a:r>
              <a:rPr lang="en-US" altLang="ja-JP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(&gt;0.1 MeV) ~ 2.5x10</a:t>
            </a:r>
            <a:r>
              <a:rPr lang="en-US" altLang="ja-JP" sz="2400" baseline="30000" dirty="0" smtClean="0"/>
              <a:t>21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n/m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DPA Modeling Status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105401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Codes using NRT model (MARS15, FLUKA, PHITS) agree quite well (10-20%).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Industry 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standard NRT and state-of-the-art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models (BCA-MD) 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differ by a factor of 2 to 3 in some cases </a:t>
            </a:r>
            <a:endParaRPr lang="en-US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More experiments at high-energy neutron spectrum are necessary to benchmark models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More data on non-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annealable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(irreversible, transmuted DPA) are very important for experiments with spallation targets (Mu2e, COMET, Project X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E427B2B-F50E-4FAC-8B1A-BFCC4E0725F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18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MARS15 DPA model development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61" y="5047297"/>
            <a:ext cx="87094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Based on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ENDF/B-VII, calculated for 393 nuclides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NRT (industry standard) corrected for experimental 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  <a:cs typeface="Calibri"/>
              </a:rPr>
              <a:t>η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  <a:cs typeface="Calibri"/>
            </a:endParaRPr>
          </a:p>
          <a:p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  <a:cs typeface="Calibri"/>
              </a:rPr>
              <a:t>η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  <a:cs typeface="Calibri"/>
              </a:rPr>
              <a:t> – ratio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of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number of single interstitial atom vacancy pairs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Frenkel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pairs) produced in a material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to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the number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of defects calculated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using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NRT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model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04726"/>
              </p:ext>
            </p:extLst>
          </p:nvPr>
        </p:nvGraphicFramePr>
        <p:xfrm>
          <a:off x="4530546" y="990600"/>
          <a:ext cx="5223054" cy="399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Graph" r:id="rId3" imgW="3896280" imgH="2976480" progId="Origin50.Graph">
                  <p:embed/>
                </p:oleObj>
              </mc:Choice>
              <mc:Fallback>
                <p:oleObj name="Graph" r:id="rId3" imgW="3896280" imgH="2976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546" y="990600"/>
                        <a:ext cx="5223054" cy="399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77746"/>
              </p:ext>
            </p:extLst>
          </p:nvPr>
        </p:nvGraphicFramePr>
        <p:xfrm>
          <a:off x="0" y="966592"/>
          <a:ext cx="528571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Graph" r:id="rId5" imgW="3896280" imgH="2976480" progId="Origin50.Graph">
                  <p:embed/>
                </p:oleObj>
              </mc:Choice>
              <mc:Fallback>
                <p:oleObj name="Graph" r:id="rId5" imgW="3896280" imgH="2976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66592"/>
                        <a:ext cx="5285719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791200" y="3222321"/>
            <a:ext cx="76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2433" y="3657600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6216" y="4708743"/>
            <a:ext cx="27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Broeders</a:t>
            </a:r>
            <a:r>
              <a:rPr lang="en-US" dirty="0" smtClean="0"/>
              <a:t>, </a:t>
            </a:r>
            <a:r>
              <a:rPr lang="en-US" dirty="0" err="1" smtClean="0"/>
              <a:t>Konobeyev</a:t>
            </a:r>
            <a:r>
              <a:rPr lang="en-US" dirty="0" smtClean="0"/>
              <a:t>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690"/>
            <a:ext cx="4190999" cy="50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800600" cy="507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DPA for 8-kW beam power baseline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4351229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4265111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4657" y="1535876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3.2*10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yr^-1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1034" y="1038721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Limit 4-6*10</a:t>
            </a:r>
            <a:r>
              <a:rPr lang="en-US" sz="2400" baseline="30000" dirty="0" smtClean="0">
                <a:solidFill>
                  <a:srgbClr val="FF0000"/>
                </a:solidFill>
              </a:rPr>
              <a:t>-5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0" y="4305300"/>
            <a:ext cx="12954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25" y="1085235"/>
            <a:ext cx="4804775" cy="50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" y="1219200"/>
            <a:ext cx="4136669" cy="504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24359"/>
            <a:ext cx="5543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Neutron flux &gt;100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4351229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62400" y="4265111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05200" y="4305300"/>
            <a:ext cx="457201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94657" y="138381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3.1*10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cm^-2s^-1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887649"/>
            <a:ext cx="368908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Lifetime ~3.1x10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21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n/m</a:t>
            </a:r>
            <a:r>
              <a:rPr lang="en-US" altLang="ja-JP" sz="2400" baseline="30000" dirty="0">
                <a:solidFill>
                  <a:srgbClr val="FF0000"/>
                </a:solidFill>
              </a:rPr>
              <a:t>2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9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618"/>
            <a:ext cx="4191000" cy="500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Power density,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mW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/g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800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962400" y="4351229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4265111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4600" y="4305300"/>
            <a:ext cx="144780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9025" y="1315590"/>
            <a:ext cx="126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µW/g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60872"/>
            <a:ext cx="217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Limit ~30 µW/g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Summary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39739"/>
              </p:ext>
            </p:extLst>
          </p:nvPr>
        </p:nvGraphicFramePr>
        <p:xfrm>
          <a:off x="647699" y="1072675"/>
          <a:ext cx="7848601" cy="27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770"/>
                <a:gridCol w="1753411"/>
                <a:gridCol w="1586420"/>
              </a:tblGrid>
              <a:tr h="31765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Limits</a:t>
                      </a:r>
                      <a:endParaRPr lang="en-US" dirty="0"/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r>
                        <a:rPr lang="en-US" dirty="0" smtClean="0"/>
                        <a:t>Peak Total Neutron flux in coils, n/cm2/s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8.3*10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9</a:t>
                      </a:r>
                      <a:endParaRPr lang="en-US" sz="1800" baseline="300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 Neutron flux &gt; 100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 in coils, n/cm2/s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3.1*10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9</a:t>
                      </a:r>
                      <a:endParaRPr lang="en-US" sz="1800" baseline="300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 density, µW/g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18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30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r>
                        <a:rPr lang="en-US" dirty="0" smtClean="0"/>
                        <a:t>Peak DPA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3.2*10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-5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yr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4-6*10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-5</a:t>
                      </a:r>
                      <a:endParaRPr lang="en-US" sz="1800" baseline="300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bsorbed dose over the lifetime, </a:t>
                      </a:r>
                      <a:r>
                        <a:rPr lang="en-US" dirty="0" err="1" smtClean="0"/>
                        <a:t>MGy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1.65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7</a:t>
                      </a:r>
                    </a:p>
                  </a:txBody>
                  <a:tcPr/>
                </a:tc>
              </a:tr>
              <a:tr h="397073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heat load,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20</a:t>
                      </a:r>
                      <a:endParaRPr lang="en-US" sz="18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846969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Radiation damage is a key issue for experiments at the Intensity Frontier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Models are developed and experiments are proposed to understand and address the issue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Current Mu2e design solutions are safe during the lifetime of the experiment but more work is needed for fine tuning, value engineering and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upgrade (Project X)</a:t>
            </a:r>
            <a:endParaRPr lang="en-US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Thank you !</a:t>
            </a:r>
            <a:endParaRPr lang="en-US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Issues for high-intensity experiments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6" y="1749425"/>
            <a:ext cx="728503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6238" y="3027363"/>
            <a:ext cx="1554162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FF00"/>
                </a:solidFill>
              </a:rPr>
              <a:t>Radiation </a:t>
            </a:r>
            <a:r>
              <a:rPr lang="en-US" sz="1400" dirty="0">
                <a:solidFill>
                  <a:srgbClr val="FFFF00"/>
                </a:solidFill>
              </a:rPr>
              <a:t>Damage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3075" y="3349625"/>
            <a:ext cx="1330325" cy="307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FF00"/>
                </a:solidFill>
              </a:rPr>
              <a:t>Contingency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2725" y="4124325"/>
            <a:ext cx="946150" cy="5238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00"/>
                </a:solidFill>
              </a:rPr>
              <a:t>Remote</a:t>
            </a:r>
          </a:p>
          <a:p>
            <a:pPr>
              <a:defRPr/>
            </a:pPr>
            <a:r>
              <a:rPr lang="en-US" sz="1400" dirty="0">
                <a:solidFill>
                  <a:srgbClr val="FFFF00"/>
                </a:solidFill>
              </a:rPr>
              <a:t>Handling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2319" y="3648075"/>
            <a:ext cx="1055688" cy="522288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00"/>
                </a:solidFill>
              </a:rPr>
              <a:t>Target Designer</a:t>
            </a:r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5110163" y="6248400"/>
            <a:ext cx="29051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 smtClean="0"/>
              <a:t>After </a:t>
            </a:r>
            <a:r>
              <a:rPr lang="en-US" sz="1200" dirty="0" err="1" smtClean="0"/>
              <a:t>R.Tschirhart</a:t>
            </a:r>
            <a:r>
              <a:rPr lang="en-US" sz="1200" dirty="0" smtClean="0"/>
              <a:t> and H. Murayama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4" y="872908"/>
            <a:ext cx="8762999" cy="59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05" y="0"/>
            <a:ext cx="8841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Mu2e hall MARS15 model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 flipH="1">
            <a:off x="4375664" y="1825402"/>
            <a:ext cx="761062" cy="91779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0066" y="1425292"/>
            <a:ext cx="2293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Production Solenoid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75664" y="3733800"/>
            <a:ext cx="761062" cy="68583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8540" y="4419630"/>
            <a:ext cx="214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Transport Solenoid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83386" y="4819740"/>
            <a:ext cx="269814" cy="830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3392" y="5650467"/>
            <a:ext cx="205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Detector Solenoid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Mu2e Requirements. RRR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vs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DPA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975" y="1078873"/>
                <a:ext cx="3011209" cy="638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RRR(DPA)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h𝑖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</m:sSubSup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𝐷𝑃𝐴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5" y="1078873"/>
                <a:ext cx="3011209" cy="638893"/>
              </a:xfrm>
              <a:prstGeom prst="rect">
                <a:avLst/>
              </a:prstGeom>
              <a:blipFill rotWithShape="1">
                <a:blip r:embed="rId2"/>
                <a:stretch>
                  <a:fillRect l="-3239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1539" y="1931599"/>
                <a:ext cx="2091535" cy="400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h𝑖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000" dirty="0" smtClean="0"/>
                  <a:t> = 2.7E-6 </a:t>
                </a:r>
                <a:r>
                  <a:rPr lang="el-GR" sz="2000" dirty="0" smtClean="0"/>
                  <a:t>Ω</a:t>
                </a:r>
                <a:r>
                  <a:rPr lang="en-US" sz="2000" dirty="0"/>
                  <a:t>*</a:t>
                </a:r>
                <a:r>
                  <a:rPr lang="en-US" sz="2000" dirty="0" smtClean="0"/>
                  <a:t>cm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9" y="1931599"/>
                <a:ext cx="2091535" cy="400302"/>
              </a:xfrm>
              <a:prstGeom prst="rect">
                <a:avLst/>
              </a:prstGeom>
              <a:blipFill rotWithShape="1">
                <a:blip r:embed="rId3"/>
                <a:stretch>
                  <a:fillRect t="-7576" r="-26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2525843"/>
                <a:ext cx="3998274" cy="591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h𝑖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400" dirty="0" smtClean="0"/>
                  <a:t> (Mu2e requirement)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5843"/>
                <a:ext cx="3998274" cy="591572"/>
              </a:xfrm>
              <a:prstGeom prst="rect">
                <a:avLst/>
              </a:prstGeom>
              <a:blipFill rotWithShape="1">
                <a:blip r:embed="rId4"/>
                <a:stretch>
                  <a:fillRect r="-915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4894" y="4203894"/>
                <a:ext cx="3530518" cy="1151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𝐷𝑃𝐴</m:t>
                        </m:r>
                      </m:den>
                    </m:f>
                  </m:oMath>
                </a14:m>
                <a:r>
                  <a:rPr lang="en-US" sz="2000" dirty="0" smtClean="0"/>
                  <a:t> - DPA using NRT model with</a:t>
                </a:r>
              </a:p>
              <a:p>
                <a:r>
                  <a:rPr lang="en-US" sz="2000" dirty="0" smtClean="0"/>
                  <a:t>correction for defect production</a:t>
                </a:r>
              </a:p>
              <a:p>
                <a:r>
                  <a:rPr lang="en-US" sz="2000" dirty="0" smtClean="0"/>
                  <a:t>efficiency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η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4" y="4203894"/>
                <a:ext cx="3530518" cy="1151021"/>
              </a:xfrm>
              <a:prstGeom prst="rect">
                <a:avLst/>
              </a:prstGeom>
              <a:blipFill rotWithShape="1">
                <a:blip r:embed="rId5"/>
                <a:stretch>
                  <a:fillRect l="-1727" r="-1209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49365"/>
              </p:ext>
            </p:extLst>
          </p:nvPr>
        </p:nvGraphicFramePr>
        <p:xfrm>
          <a:off x="3657600" y="1344399"/>
          <a:ext cx="536838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910" y="3276600"/>
                <a:ext cx="3812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000" dirty="0" smtClean="0"/>
                  <a:t> – from KEK measurement</a:t>
                </a:r>
              </a:p>
              <a:p>
                <a:r>
                  <a:rPr lang="en-US" sz="2000" dirty="0" smtClean="0"/>
                  <a:t>(RRR degradation from 457 to 245)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" y="3276600"/>
                <a:ext cx="3812454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597" t="-4310" r="-639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374" y="5377002"/>
                <a:ext cx="3394584" cy="66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η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𝑁𝑅𝑇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;    0.357 – 0.535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4" y="5377002"/>
                <a:ext cx="3394584" cy="660630"/>
              </a:xfrm>
              <a:prstGeom prst="rect">
                <a:avLst/>
              </a:prstGeom>
              <a:blipFill rotWithShape="1">
                <a:blip r:embed="rId8"/>
                <a:stretch>
                  <a:fillRect r="-179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97766" y="6202066"/>
            <a:ext cx="27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Broeders</a:t>
            </a:r>
            <a:r>
              <a:rPr lang="en-US" dirty="0" smtClean="0"/>
              <a:t>, </a:t>
            </a:r>
            <a:r>
              <a:rPr lang="en-US" dirty="0" err="1" smtClean="0"/>
              <a:t>Konobeyev</a:t>
            </a:r>
            <a:r>
              <a:rPr lang="en-US" dirty="0" smtClean="0"/>
              <a:t>, 2004</a:t>
            </a:r>
            <a:endParaRPr lang="en-US" dirty="0"/>
          </a:p>
        </p:txBody>
      </p:sp>
      <p:sp>
        <p:nvSpPr>
          <p:cNvPr id="22" name="TextBox 4"/>
          <p:cNvSpPr txBox="1"/>
          <p:nvPr/>
        </p:nvSpPr>
        <p:spPr>
          <a:xfrm>
            <a:off x="4419599" y="4579271"/>
            <a:ext cx="1807995" cy="4497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Range 4-6E-5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DPA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Model in MARS15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19050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Norgett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, Robinson, Torrens (NRT) model for atomic displacements per target atom (DPA) caused by primary knock-on atoms (PKA), created in elastic particle-nucleus collisions, with sequent cascades of atomic displacements (via modified </a:t>
            </a:r>
            <a:r>
              <a:rPr lang="en-US" sz="2000" dirty="0" err="1">
                <a:solidFill>
                  <a:schemeClr val="tx2"/>
                </a:solidFill>
                <a:latin typeface="Comic Sans MS" pitchFamily="66" charset="0"/>
              </a:rPr>
              <a:t>Kinchin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-Pease damage function n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>(T)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),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displacement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energy 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>Td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(irregular function of atomic number) and displacement efficiency 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>K(T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), Ed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– energy to nuclear collision. 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1" y="3082021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29" y="3082021"/>
            <a:ext cx="2590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5992" y="3225093"/>
            <a:ext cx="108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Td </a:t>
            </a:r>
            <a:r>
              <a:rPr lang="en-US" sz="2000" b="1" dirty="0">
                <a:solidFill>
                  <a:schemeClr val="tx2"/>
                </a:solidFill>
              </a:rPr>
              <a:t>in Si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16" y="2987774"/>
            <a:ext cx="2906038" cy="211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92361" y="3425148"/>
            <a:ext cx="81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K(T</a:t>
            </a:r>
            <a:r>
              <a:rPr lang="en-US" sz="2000" b="1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0290" y="389748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dirty="0"/>
              <a:t>. Robinson (1970)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561" y="456928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dirty="0"/>
              <a:t>. </a:t>
            </a:r>
            <a:r>
              <a:rPr lang="en-US" sz="1400" dirty="0" err="1"/>
              <a:t>Stoller</a:t>
            </a:r>
            <a:r>
              <a:rPr lang="en-US" sz="1400" dirty="0"/>
              <a:t> (2000), G. Smirnov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180111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All 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products of elastic and inelastic nuclear interactions as well as Coulomb elastic scattering of transported charged particles (hadrons, electrons,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muons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and heavy ions) from 1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keV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to 10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TeV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. Coulomb scattering: Rutherford cross-section with Mott corrections and </a:t>
            </a:r>
            <a:r>
              <a:rPr lang="en-US" b="1" dirty="0">
                <a:solidFill>
                  <a:schemeClr val="tx2"/>
                </a:solidFill>
                <a:latin typeface="Comic Sans MS" pitchFamily="66" charset="0"/>
              </a:rPr>
              <a:t>nuclear form factors for projectile and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target.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10% agreement with FLUKA, PHITS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161275" y="832583"/>
            <a:ext cx="8828350" cy="5010658"/>
            <a:chOff x="156212" y="1161542"/>
            <a:chExt cx="8828350" cy="4273550"/>
          </a:xfrm>
        </p:grpSpPr>
        <p:pic>
          <p:nvPicPr>
            <p:cNvPr id="33" name="Picture 32" descr="mu2e-pic-v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100" y="1161542"/>
              <a:ext cx="8547100" cy="427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6212" y="1893241"/>
              <a:ext cx="1824988" cy="81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Production</a:t>
              </a:r>
            </a:p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Solenoid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678476" y="2095347"/>
              <a:ext cx="1615507" cy="81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Transport</a:t>
              </a:r>
            </a:p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Solenoid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5272332" y="1946681"/>
              <a:ext cx="1483997" cy="81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Detector</a:t>
              </a:r>
            </a:p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Solenoid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36145" y="4081891"/>
              <a:ext cx="1589923" cy="7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Production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Target</a:t>
              </a: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309945" y="4309646"/>
              <a:ext cx="1636923" cy="3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Collimators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159710" y="4114800"/>
              <a:ext cx="1316579" cy="7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Stopping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Target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6382551" y="4309646"/>
              <a:ext cx="1107547" cy="3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Tracker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7287751" y="4095252"/>
              <a:ext cx="1696811" cy="3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Calorimeter</a:t>
              </a: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88985" y="4856025"/>
              <a:ext cx="8380244" cy="55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(not shown: Cosmic Ray Veto, Proton Dump, </a:t>
              </a:r>
              <a:r>
                <a:rPr lang="en-US" b="1" dirty="0" err="1">
                  <a:solidFill>
                    <a:schemeClr val="tx2"/>
                  </a:solidFill>
                </a:rPr>
                <a:t>Muon</a:t>
              </a:r>
              <a:r>
                <a:rPr lang="en-US" b="1" dirty="0">
                  <a:solidFill>
                    <a:schemeClr val="tx2"/>
                  </a:solidFill>
                </a:rPr>
                <a:t> Dump, Proton/Neutron </a:t>
              </a:r>
              <a:r>
                <a:rPr lang="en-US" b="1" dirty="0" smtClean="0">
                  <a:solidFill>
                    <a:schemeClr val="tx2"/>
                  </a:solidFill>
                </a:rPr>
                <a:t>absorbers,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Extinction </a:t>
              </a:r>
              <a:r>
                <a:rPr lang="en-US" b="1" dirty="0">
                  <a:solidFill>
                    <a:schemeClr val="tx2"/>
                  </a:solidFill>
                </a:rPr>
                <a:t>Monitor, Stopping Monitor)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Mu2e apparatus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Arrow Connector 18"/>
          <p:cNvCxnSpPr>
            <a:cxnSpLocks noChangeShapeType="1"/>
            <a:stCxn id="37" idx="0"/>
          </p:cNvCxnSpPr>
          <p:nvPr/>
        </p:nvCxnSpPr>
        <p:spPr bwMode="auto">
          <a:xfrm flipH="1" flipV="1">
            <a:off x="1148063" y="3381570"/>
            <a:ext cx="88107" cy="87506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19"/>
          <p:cNvCxnSpPr>
            <a:cxnSpLocks noChangeShapeType="1"/>
          </p:cNvCxnSpPr>
          <p:nvPr/>
        </p:nvCxnSpPr>
        <p:spPr bwMode="auto">
          <a:xfrm flipH="1" flipV="1">
            <a:off x="1986263" y="3294507"/>
            <a:ext cx="990600" cy="12208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5" name="Straight Arrow Connector 22"/>
          <p:cNvCxnSpPr>
            <a:cxnSpLocks noChangeShapeType="1"/>
          </p:cNvCxnSpPr>
          <p:nvPr/>
        </p:nvCxnSpPr>
        <p:spPr bwMode="auto">
          <a:xfrm flipV="1">
            <a:off x="2976863" y="3644574"/>
            <a:ext cx="557234" cy="87074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6" name="Straight Arrow Connector 24"/>
          <p:cNvCxnSpPr>
            <a:cxnSpLocks noChangeShapeType="1"/>
          </p:cNvCxnSpPr>
          <p:nvPr/>
        </p:nvCxnSpPr>
        <p:spPr bwMode="auto">
          <a:xfrm flipV="1">
            <a:off x="2976863" y="3829518"/>
            <a:ext cx="1950734" cy="685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7" name="Straight Arrow Connector 27"/>
          <p:cNvCxnSpPr>
            <a:cxnSpLocks noChangeShapeType="1"/>
          </p:cNvCxnSpPr>
          <p:nvPr/>
        </p:nvCxnSpPr>
        <p:spPr bwMode="auto">
          <a:xfrm flipH="1" flipV="1">
            <a:off x="5757708" y="3626451"/>
            <a:ext cx="76200" cy="73763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8" name="Straight Arrow Connector 30"/>
          <p:cNvCxnSpPr>
            <a:cxnSpLocks noChangeShapeType="1"/>
            <a:stCxn id="40" idx="0"/>
          </p:cNvCxnSpPr>
          <p:nvPr/>
        </p:nvCxnSpPr>
        <p:spPr bwMode="auto">
          <a:xfrm flipV="1">
            <a:off x="6941388" y="3626450"/>
            <a:ext cx="37108" cy="8972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9" name="Straight Arrow Connector 32"/>
          <p:cNvCxnSpPr>
            <a:cxnSpLocks noChangeShapeType="1"/>
          </p:cNvCxnSpPr>
          <p:nvPr/>
        </p:nvCxnSpPr>
        <p:spPr bwMode="auto">
          <a:xfrm flipH="1" flipV="1">
            <a:off x="7891308" y="3381570"/>
            <a:ext cx="150814" cy="93068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0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1285678" y="2639888"/>
            <a:ext cx="1524000" cy="609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" name="TextBox 25"/>
          <p:cNvSpPr txBox="1">
            <a:spLocks noChangeArrowheads="1"/>
          </p:cNvSpPr>
          <p:nvPr/>
        </p:nvSpPr>
        <p:spPr bwMode="auto">
          <a:xfrm rot="20102899">
            <a:off x="1778972" y="2351249"/>
            <a:ext cx="1012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protons</a:t>
            </a:r>
          </a:p>
        </p:txBody>
      </p:sp>
      <p:sp>
        <p:nvSpPr>
          <p:cNvPr id="52" name="TextBox 26"/>
          <p:cNvSpPr txBox="1">
            <a:spLocks noChangeArrowheads="1"/>
          </p:cNvSpPr>
          <p:nvPr/>
        </p:nvSpPr>
        <p:spPr bwMode="auto">
          <a:xfrm>
            <a:off x="1404287" y="3746306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</a:rPr>
              <a:t>2.5T</a:t>
            </a:r>
          </a:p>
        </p:txBody>
      </p:sp>
      <p:sp>
        <p:nvSpPr>
          <p:cNvPr id="53" name="TextBox 27"/>
          <p:cNvSpPr txBox="1">
            <a:spLocks noChangeArrowheads="1"/>
          </p:cNvSpPr>
          <p:nvPr/>
        </p:nvSpPr>
        <p:spPr bwMode="auto">
          <a:xfrm>
            <a:off x="628950" y="3958542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</a:rPr>
              <a:t>~5T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70713" y="4364081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</a:rPr>
              <a:t>2.0T</a:t>
            </a:r>
          </a:p>
        </p:txBody>
      </p:sp>
      <p:sp>
        <p:nvSpPr>
          <p:cNvPr id="55" name="TextBox 29"/>
          <p:cNvSpPr txBox="1">
            <a:spLocks noChangeArrowheads="1"/>
          </p:cNvSpPr>
          <p:nvPr/>
        </p:nvSpPr>
        <p:spPr bwMode="auto">
          <a:xfrm>
            <a:off x="6729416" y="2337363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</a:rPr>
              <a:t>1.0T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05283" y="2663753"/>
            <a:ext cx="4972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cs typeface="Symbol" charset="2"/>
              </a:rPr>
              <a:t>e</a:t>
            </a:r>
            <a:r>
              <a:rPr lang="en-US" sz="2800" b="1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</a:p>
        </p:txBody>
      </p:sp>
      <p:sp>
        <p:nvSpPr>
          <p:cNvPr id="58" name="Freeform 26"/>
          <p:cNvSpPr>
            <a:spLocks noChangeArrowheads="1"/>
          </p:cNvSpPr>
          <p:nvPr/>
        </p:nvSpPr>
        <p:spPr bwMode="auto">
          <a:xfrm>
            <a:off x="1540197" y="3038669"/>
            <a:ext cx="3987800" cy="835818"/>
          </a:xfrm>
          <a:custGeom>
            <a:avLst/>
            <a:gdLst>
              <a:gd name="T0" fmla="*/ 0 w 3987800"/>
              <a:gd name="T1" fmla="*/ 125447 h 702733"/>
              <a:gd name="T2" fmla="*/ 1117600 w 3987800"/>
              <a:gd name="T3" fmla="*/ 10631 h 702733"/>
              <a:gd name="T4" fmla="*/ 1752600 w 3987800"/>
              <a:gd name="T5" fmla="*/ 189235 h 702733"/>
              <a:gd name="T6" fmla="*/ 2120900 w 3987800"/>
              <a:gd name="T7" fmla="*/ 533687 h 702733"/>
              <a:gd name="T8" fmla="*/ 2679700 w 3987800"/>
              <a:gd name="T9" fmla="*/ 686777 h 702733"/>
              <a:gd name="T10" fmla="*/ 3314700 w 3987800"/>
              <a:gd name="T11" fmla="*/ 648504 h 702733"/>
              <a:gd name="T12" fmla="*/ 3987800 w 3987800"/>
              <a:gd name="T13" fmla="*/ 546444 h 702733"/>
              <a:gd name="T14" fmla="*/ 3987800 w 3987800"/>
              <a:gd name="T15" fmla="*/ 546444 h 7027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87800"/>
              <a:gd name="T25" fmla="*/ 0 h 702733"/>
              <a:gd name="T26" fmla="*/ 3987800 w 3987800"/>
              <a:gd name="T27" fmla="*/ 702733 h 7027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87800" h="702733">
                <a:moveTo>
                  <a:pt x="0" y="124883"/>
                </a:moveTo>
                <a:cubicBezTo>
                  <a:pt x="412750" y="62441"/>
                  <a:pt x="825500" y="0"/>
                  <a:pt x="1117600" y="10583"/>
                </a:cubicBezTo>
                <a:cubicBezTo>
                  <a:pt x="1409700" y="21166"/>
                  <a:pt x="1585383" y="101600"/>
                  <a:pt x="1752600" y="188383"/>
                </a:cubicBezTo>
                <a:cubicBezTo>
                  <a:pt x="1919817" y="275166"/>
                  <a:pt x="1966383" y="448733"/>
                  <a:pt x="2120900" y="531283"/>
                </a:cubicBezTo>
                <a:cubicBezTo>
                  <a:pt x="2275417" y="613833"/>
                  <a:pt x="2480733" y="664633"/>
                  <a:pt x="2679700" y="683683"/>
                </a:cubicBezTo>
                <a:cubicBezTo>
                  <a:pt x="2878667" y="702733"/>
                  <a:pt x="3096684" y="668866"/>
                  <a:pt x="3314700" y="645583"/>
                </a:cubicBezTo>
                <a:cubicBezTo>
                  <a:pt x="3532716" y="622300"/>
                  <a:pt x="3987800" y="543983"/>
                  <a:pt x="3987800" y="54398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Box 27"/>
          <p:cNvSpPr txBox="1">
            <a:spLocks noChangeArrowheads="1"/>
          </p:cNvSpPr>
          <p:nvPr/>
        </p:nvSpPr>
        <p:spPr bwMode="auto">
          <a:xfrm>
            <a:off x="3902397" y="3334907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b="1" baseline="30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, p</a:t>
            </a:r>
            <a:r>
              <a:rPr lang="en-US" sz="2000" b="1" baseline="30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</a:p>
        </p:txBody>
      </p:sp>
      <p:sp>
        <p:nvSpPr>
          <p:cNvPr id="4108" name="Freeform 4107"/>
          <p:cNvSpPr/>
          <p:nvPr/>
        </p:nvSpPr>
        <p:spPr>
          <a:xfrm>
            <a:off x="5736431" y="2944688"/>
            <a:ext cx="1997191" cy="681762"/>
          </a:xfrm>
          <a:custGeom>
            <a:avLst/>
            <a:gdLst>
              <a:gd name="connsiteX0" fmla="*/ 18079 w 1997191"/>
              <a:gd name="connsiteY0" fmla="*/ 581974 h 645259"/>
              <a:gd name="connsiteX1" fmla="*/ 18079 w 1997191"/>
              <a:gd name="connsiteY1" fmla="*/ 406610 h 645259"/>
              <a:gd name="connsiteX2" fmla="*/ 205969 w 1997191"/>
              <a:gd name="connsiteY2" fmla="*/ 331454 h 645259"/>
              <a:gd name="connsiteX3" fmla="*/ 443964 w 1997191"/>
              <a:gd name="connsiteY3" fmla="*/ 394084 h 645259"/>
              <a:gd name="connsiteX4" fmla="*/ 556698 w 1997191"/>
              <a:gd name="connsiteY4" fmla="*/ 569448 h 645259"/>
              <a:gd name="connsiteX5" fmla="*/ 456490 w 1997191"/>
              <a:gd name="connsiteY5" fmla="*/ 644604 h 645259"/>
              <a:gd name="connsiteX6" fmla="*/ 331229 w 1997191"/>
              <a:gd name="connsiteY6" fmla="*/ 531870 h 645259"/>
              <a:gd name="connsiteX7" fmla="*/ 368807 w 1997191"/>
              <a:gd name="connsiteY7" fmla="*/ 406610 h 645259"/>
              <a:gd name="connsiteX8" fmla="*/ 506594 w 1997191"/>
              <a:gd name="connsiteY8" fmla="*/ 306402 h 645259"/>
              <a:gd name="connsiteX9" fmla="*/ 757114 w 1997191"/>
              <a:gd name="connsiteY9" fmla="*/ 281349 h 645259"/>
              <a:gd name="connsiteX10" fmla="*/ 907427 w 1997191"/>
              <a:gd name="connsiteY10" fmla="*/ 381558 h 645259"/>
              <a:gd name="connsiteX11" fmla="*/ 919953 w 1997191"/>
              <a:gd name="connsiteY11" fmla="*/ 544396 h 645259"/>
              <a:gd name="connsiteX12" fmla="*/ 757114 w 1997191"/>
              <a:gd name="connsiteY12" fmla="*/ 544396 h 645259"/>
              <a:gd name="connsiteX13" fmla="*/ 744588 w 1997191"/>
              <a:gd name="connsiteY13" fmla="*/ 406610 h 645259"/>
              <a:gd name="connsiteX14" fmla="*/ 794692 w 1997191"/>
              <a:gd name="connsiteY14" fmla="*/ 256297 h 645259"/>
              <a:gd name="connsiteX15" fmla="*/ 1107843 w 1997191"/>
              <a:gd name="connsiteY15" fmla="*/ 231245 h 645259"/>
              <a:gd name="connsiteX16" fmla="*/ 1283207 w 1997191"/>
              <a:gd name="connsiteY16" fmla="*/ 331454 h 645259"/>
              <a:gd name="connsiteX17" fmla="*/ 1233103 w 1997191"/>
              <a:gd name="connsiteY17" fmla="*/ 494292 h 645259"/>
              <a:gd name="connsiteX18" fmla="*/ 1032687 w 1997191"/>
              <a:gd name="connsiteY18" fmla="*/ 369032 h 645259"/>
              <a:gd name="connsiteX19" fmla="*/ 1082791 w 1997191"/>
              <a:gd name="connsiteY19" fmla="*/ 231245 h 645259"/>
              <a:gd name="connsiteX20" fmla="*/ 1433520 w 1997191"/>
              <a:gd name="connsiteY20" fmla="*/ 105985 h 645259"/>
              <a:gd name="connsiteX21" fmla="*/ 1608884 w 1997191"/>
              <a:gd name="connsiteY21" fmla="*/ 193667 h 645259"/>
              <a:gd name="connsiteX22" fmla="*/ 1621410 w 1997191"/>
              <a:gd name="connsiteY22" fmla="*/ 406610 h 645259"/>
              <a:gd name="connsiteX23" fmla="*/ 1483624 w 1997191"/>
              <a:gd name="connsiteY23" fmla="*/ 419136 h 645259"/>
              <a:gd name="connsiteX24" fmla="*/ 1433520 w 1997191"/>
              <a:gd name="connsiteY24" fmla="*/ 256297 h 645259"/>
              <a:gd name="connsiteX25" fmla="*/ 1471098 w 1997191"/>
              <a:gd name="connsiteY25" fmla="*/ 118511 h 645259"/>
              <a:gd name="connsiteX26" fmla="*/ 1646462 w 1997191"/>
              <a:gd name="connsiteY26" fmla="*/ 30829 h 645259"/>
              <a:gd name="connsiteX27" fmla="*/ 1909509 w 1997191"/>
              <a:gd name="connsiteY27" fmla="*/ 5777 h 645259"/>
              <a:gd name="connsiteX28" fmla="*/ 1997191 w 1997191"/>
              <a:gd name="connsiteY28" fmla="*/ 131037 h 64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97191" h="645259">
                <a:moveTo>
                  <a:pt x="18079" y="581974"/>
                </a:moveTo>
                <a:cubicBezTo>
                  <a:pt x="2421" y="515168"/>
                  <a:pt x="-13236" y="448363"/>
                  <a:pt x="18079" y="406610"/>
                </a:cubicBezTo>
                <a:cubicBezTo>
                  <a:pt x="49394" y="364857"/>
                  <a:pt x="134988" y="333542"/>
                  <a:pt x="205969" y="331454"/>
                </a:cubicBezTo>
                <a:cubicBezTo>
                  <a:pt x="276950" y="329366"/>
                  <a:pt x="385509" y="354418"/>
                  <a:pt x="443964" y="394084"/>
                </a:cubicBezTo>
                <a:cubicBezTo>
                  <a:pt x="502419" y="433750"/>
                  <a:pt x="554610" y="527695"/>
                  <a:pt x="556698" y="569448"/>
                </a:cubicBezTo>
                <a:cubicBezTo>
                  <a:pt x="558786" y="611201"/>
                  <a:pt x="494068" y="650867"/>
                  <a:pt x="456490" y="644604"/>
                </a:cubicBezTo>
                <a:cubicBezTo>
                  <a:pt x="418912" y="638341"/>
                  <a:pt x="345843" y="571536"/>
                  <a:pt x="331229" y="531870"/>
                </a:cubicBezTo>
                <a:cubicBezTo>
                  <a:pt x="316615" y="492204"/>
                  <a:pt x="339579" y="444188"/>
                  <a:pt x="368807" y="406610"/>
                </a:cubicBezTo>
                <a:cubicBezTo>
                  <a:pt x="398035" y="369032"/>
                  <a:pt x="441876" y="327279"/>
                  <a:pt x="506594" y="306402"/>
                </a:cubicBezTo>
                <a:cubicBezTo>
                  <a:pt x="571312" y="285525"/>
                  <a:pt x="690308" y="268823"/>
                  <a:pt x="757114" y="281349"/>
                </a:cubicBezTo>
                <a:cubicBezTo>
                  <a:pt x="823920" y="293875"/>
                  <a:pt x="880287" y="337717"/>
                  <a:pt x="907427" y="381558"/>
                </a:cubicBezTo>
                <a:cubicBezTo>
                  <a:pt x="934567" y="425399"/>
                  <a:pt x="945005" y="517256"/>
                  <a:pt x="919953" y="544396"/>
                </a:cubicBezTo>
                <a:cubicBezTo>
                  <a:pt x="894901" y="571536"/>
                  <a:pt x="786341" y="567360"/>
                  <a:pt x="757114" y="544396"/>
                </a:cubicBezTo>
                <a:cubicBezTo>
                  <a:pt x="727887" y="521432"/>
                  <a:pt x="738325" y="454626"/>
                  <a:pt x="744588" y="406610"/>
                </a:cubicBezTo>
                <a:cubicBezTo>
                  <a:pt x="750851" y="358593"/>
                  <a:pt x="734150" y="285524"/>
                  <a:pt x="794692" y="256297"/>
                </a:cubicBezTo>
                <a:cubicBezTo>
                  <a:pt x="855235" y="227069"/>
                  <a:pt x="1026424" y="218719"/>
                  <a:pt x="1107843" y="231245"/>
                </a:cubicBezTo>
                <a:cubicBezTo>
                  <a:pt x="1189262" y="243771"/>
                  <a:pt x="1262330" y="287613"/>
                  <a:pt x="1283207" y="331454"/>
                </a:cubicBezTo>
                <a:cubicBezTo>
                  <a:pt x="1304084" y="375295"/>
                  <a:pt x="1274856" y="488029"/>
                  <a:pt x="1233103" y="494292"/>
                </a:cubicBezTo>
                <a:cubicBezTo>
                  <a:pt x="1191350" y="500555"/>
                  <a:pt x="1057739" y="412873"/>
                  <a:pt x="1032687" y="369032"/>
                </a:cubicBezTo>
                <a:cubicBezTo>
                  <a:pt x="1007635" y="325191"/>
                  <a:pt x="1015985" y="275086"/>
                  <a:pt x="1082791" y="231245"/>
                </a:cubicBezTo>
                <a:cubicBezTo>
                  <a:pt x="1149597" y="187404"/>
                  <a:pt x="1345838" y="112248"/>
                  <a:pt x="1433520" y="105985"/>
                </a:cubicBezTo>
                <a:cubicBezTo>
                  <a:pt x="1521202" y="99722"/>
                  <a:pt x="1577569" y="143563"/>
                  <a:pt x="1608884" y="193667"/>
                </a:cubicBezTo>
                <a:cubicBezTo>
                  <a:pt x="1640199" y="243771"/>
                  <a:pt x="1642287" y="369032"/>
                  <a:pt x="1621410" y="406610"/>
                </a:cubicBezTo>
                <a:cubicBezTo>
                  <a:pt x="1600533" y="444188"/>
                  <a:pt x="1514939" y="444188"/>
                  <a:pt x="1483624" y="419136"/>
                </a:cubicBezTo>
                <a:cubicBezTo>
                  <a:pt x="1452309" y="394084"/>
                  <a:pt x="1435608" y="306401"/>
                  <a:pt x="1433520" y="256297"/>
                </a:cubicBezTo>
                <a:cubicBezTo>
                  <a:pt x="1431432" y="206193"/>
                  <a:pt x="1435608" y="156089"/>
                  <a:pt x="1471098" y="118511"/>
                </a:cubicBezTo>
                <a:cubicBezTo>
                  <a:pt x="1506588" y="80933"/>
                  <a:pt x="1573394" y="49618"/>
                  <a:pt x="1646462" y="30829"/>
                </a:cubicBezTo>
                <a:cubicBezTo>
                  <a:pt x="1719530" y="12040"/>
                  <a:pt x="1851054" y="-10924"/>
                  <a:pt x="1909509" y="5777"/>
                </a:cubicBezTo>
                <a:cubicBezTo>
                  <a:pt x="1967964" y="22478"/>
                  <a:pt x="1986753" y="133125"/>
                  <a:pt x="1997191" y="1310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and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34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Object: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Primarily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, production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solenoid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of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Mu2e with 8-GeV proton beam, also applicable to COMET, </a:t>
            </a:r>
            <a:r>
              <a:rPr lang="en-US" sz="2000" dirty="0" err="1">
                <a:solidFill>
                  <a:schemeClr val="tx2"/>
                </a:solidFill>
                <a:latin typeface="Comic Sans MS" pitchFamily="66" charset="0"/>
              </a:rPr>
              <a:t>Muon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Collider, Project X, Neutrino Factory and other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superconducting setups in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high radiation fields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Main goal: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Maximize useful particle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production,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minimize background particle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yields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Issues: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Quench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power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density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and dynamic heat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load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of superconducting (SC) coils.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Integrity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and lifetime of critical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components: integrated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dose in organic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materials, i.e. epoxy, insulator. 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Radiation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damage to superconducting and stabilizing materials: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atomic displacements (DPA), integrated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particle flux 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Damage to electronics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(single event upsets (SEU), lifetime) 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Safety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aspects: shielding, nuclide production, residual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dose, etc.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Requirements to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Mu2e Heat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and Radiation Shield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00" y="1295400"/>
            <a:ext cx="8449199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Absorber (heat and radiation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shield) is intended to prevent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radiation damage  to the magnet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coil material and ensure quench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protection and acceptable heat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loads for the lifetime of the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experiment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Total dynamic heat load on the coils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Peak power density in the coils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Peak radiation dose to the insulation and epoxy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Displacements Per Atom (DPA) to describe how radiation affects the electrical conductivity of metals in the superconducting cable</a:t>
            </a:r>
          </a:p>
        </p:txBody>
      </p:sp>
      <p:pic>
        <p:nvPicPr>
          <p:cNvPr id="7" name="Picture 6" descr="D:\Current Jobs\Mu2e experiment\Mu2e model-02\renderings\05-03-11 Directors review pics\1 - PS-assembly-02-DR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8320" y="1522617"/>
            <a:ext cx="4567162" cy="32537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Displacement per atom (DPA)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solidFill>
                  <a:schemeClr val="tx2"/>
                </a:solidFill>
                <a:latin typeface="Comic Sans MS" pitchFamily="66" charset="0"/>
              </a:rPr>
              <a:t>DPA (displacement per atom). Radiation damage in metals, displacement of atoms from their equilibrium positions in a crystalline lattice due to radiation with formation of interstitial atoms and vacancies in the lattice. </a:t>
            </a:r>
          </a:p>
          <a:p>
            <a:pPr algn="just"/>
            <a:r>
              <a:rPr lang="en-US" sz="2200" dirty="0" smtClean="0">
                <a:solidFill>
                  <a:schemeClr val="tx2"/>
                </a:solidFill>
                <a:latin typeface="Comic Sans MS" pitchFamily="66" charset="0"/>
              </a:rPr>
              <a:t>A primary knock-on (PKA) atom is formed in elastic particle-nucleus collisions, generates a cascade of atomic displacements.</a:t>
            </a:r>
            <a:endParaRPr lang="en-US" sz="2200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solidFill>
                  <a:schemeClr val="tx2"/>
                </a:solidFill>
                <a:latin typeface="Comic Sans MS" pitchFamily="66" charset="0"/>
              </a:rPr>
              <a:t>A PKA displaces neighboring atoms, this results in an atomic displacement cascade. Point defects are formed as well as defect clusters of vacancies and interstitial atoms (time scale=</a:t>
            </a:r>
            <a:r>
              <a:rPr lang="en-US" sz="2200" dirty="0" err="1" smtClean="0">
                <a:solidFill>
                  <a:schemeClr val="tx2"/>
                </a:solidFill>
                <a:latin typeface="Comic Sans MS" pitchFamily="66" charset="0"/>
              </a:rPr>
              <a:t>ps</a:t>
            </a:r>
            <a:r>
              <a:rPr lang="en-US" sz="2200" dirty="0" smtClean="0">
                <a:solidFill>
                  <a:schemeClr val="tx2"/>
                </a:solidFill>
                <a:latin typeface="Comic Sans MS" pitchFamily="66" charset="0"/>
              </a:rPr>
              <a:t>).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omic Sans MS" pitchFamily="66" charset="0"/>
              </a:rPr>
              <a:t>Residual Resistivity Ratio degradation (RRR, ratio of the electric resistance of a conductor at room temperature to that at the liquid He one), the loss of superconducting properties due to change of conditions of electron transport in metals</a:t>
            </a:r>
            <a:r>
              <a:rPr lang="en-US" sz="22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US" sz="2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Mu2e Requirements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30503"/>
              </p:ext>
            </p:extLst>
          </p:nvPr>
        </p:nvGraphicFramePr>
        <p:xfrm>
          <a:off x="250521" y="1371600"/>
          <a:ext cx="8610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7698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DPA, 10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en-US" sz="28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Power density, µW/g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Absorbed dose,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MGy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Dynamic heat load, W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59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Specs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962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DPA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damage we can get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so that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RRR degrades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from ~1000 to 100. After this RRR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reduction we must warm-up and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anneal Al (once a year).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Definite cooling requirements lead to limits on peak power density calculated based on the heat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Dynamic heat load limit depends on cooling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35"/>
            <a:ext cx="8839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Requirements. 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Peak power density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02094" y="4876800"/>
            <a:ext cx="43133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 plot for T</a:t>
            </a:r>
            <a:r>
              <a:rPr lang="en-US" baseline="-25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=4.6K </a:t>
            </a:r>
            <a:r>
              <a:rPr lang="en-US" dirty="0">
                <a:solidFill>
                  <a:schemeClr val="tx2"/>
                </a:solidFill>
              </a:rPr>
              <a:t>(liquid He temp)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T</a:t>
            </a:r>
            <a:r>
              <a:rPr lang="en-US" baseline="-25000" dirty="0" err="1" smtClean="0">
                <a:solidFill>
                  <a:schemeClr val="tx2"/>
                </a:solidFill>
              </a:rPr>
              <a:t>c</a:t>
            </a:r>
            <a:r>
              <a:rPr lang="en-US" baseline="-250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= 6.5K; (</a:t>
            </a:r>
            <a:r>
              <a:rPr lang="en-US" dirty="0" err="1" smtClean="0">
                <a:solidFill>
                  <a:schemeClr val="tx2"/>
                </a:solidFill>
              </a:rPr>
              <a:t>supercond+field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T</a:t>
            </a:r>
            <a:r>
              <a:rPr lang="en-US" baseline="-25000" dirty="0" err="1" smtClean="0">
                <a:solidFill>
                  <a:schemeClr val="tx2"/>
                </a:solidFill>
              </a:rPr>
              <a:t>peak</a:t>
            </a:r>
            <a:r>
              <a:rPr lang="en-US" baseline="-250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= T</a:t>
            </a:r>
            <a:r>
              <a:rPr lang="en-US" baseline="-25000" dirty="0" smtClean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-1.5K = 5.0K.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Peak coil temperature starts to violate allowable value based on 1.5 K thermal margin and 5 T field after 30 µW/g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661" y="5638800"/>
            <a:ext cx="145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MARS15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 r="5018"/>
          <a:stretch>
            <a:fillRect/>
          </a:stretch>
        </p:blipFill>
        <p:spPr bwMode="auto">
          <a:xfrm>
            <a:off x="152400" y="1828800"/>
            <a:ext cx="441733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r="4855"/>
          <a:stretch>
            <a:fillRect/>
          </a:stretch>
        </p:blipFill>
        <p:spPr bwMode="auto">
          <a:xfrm>
            <a:off x="4952999" y="1600200"/>
            <a:ext cx="36590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644134"/>
            <a:ext cx="36397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Surface power deposition, µW/g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400145"/>
            <a:ext cx="2669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Volume temperature, K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0301" y="2172315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17.9 </a:t>
            </a:r>
            <a:r>
              <a:rPr lang="en-US" b="1" dirty="0">
                <a:solidFill>
                  <a:schemeClr val="tx2"/>
                </a:solidFill>
              </a:rPr>
              <a:t>µ</a:t>
            </a:r>
            <a:r>
              <a:rPr lang="en-US" b="1" dirty="0" smtClean="0">
                <a:solidFill>
                  <a:schemeClr val="tx2"/>
                </a:solidFill>
              </a:rPr>
              <a:t>W/g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5179" y="195538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4.8 K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3657600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" y="2743200"/>
            <a:ext cx="12192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642" y="239892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4985" y="3203625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39585" y="2289225"/>
            <a:ext cx="12192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8427" y="194494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7" y="2208361"/>
            <a:ext cx="4353057" cy="335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52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Requirements. Absorbed dose to organic materials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394" y="2208361"/>
            <a:ext cx="43524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7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MGy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before 10% degradation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of ultimate tensile strength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(shear modulus).</a:t>
            </a:r>
          </a:p>
          <a:p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Mu2e apparatus lifetime is 5 years</a:t>
            </a:r>
          </a:p>
          <a:p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Current LHC limit 25-50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MGy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over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the lifetime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746" y="3276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 Radiation </a:t>
            </a:r>
            <a:r>
              <a:rPr lang="en-US" dirty="0"/>
              <a:t>Hard Coils, A. Zeller et al, 2003, http://supercon.lbl.gov/WAAM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524625"/>
            <a:ext cx="527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Pronskikh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Radiation damage, NuFact’12, July 23-28, Williamsburg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871" y="1808251"/>
            <a:ext cx="4738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Ultimate tensile strength degradation</a:t>
            </a:r>
            <a:endParaRPr lang="en-US" sz="2000" dirty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78967" y="3505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UTS/UTS0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879" y="24384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e-,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596700" y="2286000"/>
            <a:ext cx="7307" cy="268851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1211" y="5943600"/>
            <a:ext cx="616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err="1" smtClean="0">
                <a:solidFill>
                  <a:srgbClr val="FF0000"/>
                </a:solidFill>
              </a:rPr>
              <a:t>M.Eisterer</a:t>
            </a:r>
            <a:r>
              <a:rPr lang="en-US" dirty="0" smtClean="0">
                <a:solidFill>
                  <a:srgbClr val="FF0000"/>
                </a:solidFill>
              </a:rPr>
              <a:t>, RESMM12 Workshop, February 2012, 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27714</TotalTime>
  <Words>1605</Words>
  <Application>Microsoft Office PowerPoint</Application>
  <PresentationFormat>Экран (4:3)</PresentationFormat>
  <Paragraphs>249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Graph</vt:lpstr>
      <vt:lpstr>Radiation Damage to Mu2e Apparatus</vt:lpstr>
      <vt:lpstr>Issues for high-intensity experiments</vt:lpstr>
      <vt:lpstr>Mu2e apparatus</vt:lpstr>
      <vt:lpstr>Object and Issues </vt:lpstr>
      <vt:lpstr>Requirements to Mu2e Heat and Radiation Shield</vt:lpstr>
      <vt:lpstr>Displacement per atom (DPA)</vt:lpstr>
      <vt:lpstr>Mu2e Requirements</vt:lpstr>
      <vt:lpstr>Requirements.  Peak power density</vt:lpstr>
      <vt:lpstr>Requirements. Absorbed dose to organic materials</vt:lpstr>
      <vt:lpstr>Mu2e Requirements. RRR vs DPA</vt:lpstr>
      <vt:lpstr>RRR degradation per DPA</vt:lpstr>
      <vt:lpstr>DPA Modeling Status</vt:lpstr>
      <vt:lpstr>MARS15 DPA model development</vt:lpstr>
      <vt:lpstr>DPA for 8-kW beam power baseline</vt:lpstr>
      <vt:lpstr>Презентация PowerPoint</vt:lpstr>
      <vt:lpstr>Power density, mW/g</vt:lpstr>
      <vt:lpstr>Summary</vt:lpstr>
      <vt:lpstr>Thank you !</vt:lpstr>
      <vt:lpstr>Back up slides</vt:lpstr>
      <vt:lpstr>Mu2e hall MARS15 model</vt:lpstr>
      <vt:lpstr>Mu2e Requirements. RRR vs DPA</vt:lpstr>
      <vt:lpstr>DPA Model in MARS15 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 Pronskikh x 15404N</dc:creator>
  <cp:lastModifiedBy>home</cp:lastModifiedBy>
  <cp:revision>165</cp:revision>
  <dcterms:created xsi:type="dcterms:W3CDTF">2012-01-05T23:25:42Z</dcterms:created>
  <dcterms:modified xsi:type="dcterms:W3CDTF">2012-07-27T01:57:15Z</dcterms:modified>
</cp:coreProperties>
</file>